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7" r:id="rId5"/>
    <p:sldId id="259" r:id="rId6"/>
    <p:sldId id="260" r:id="rId7"/>
    <p:sldId id="268" r:id="rId8"/>
    <p:sldId id="261" r:id="rId9"/>
    <p:sldId id="263" r:id="rId10"/>
    <p:sldId id="269" r:id="rId11"/>
    <p:sldId id="262" r:id="rId12"/>
    <p:sldId id="265"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7" autoAdjust="0"/>
    <p:restoredTop sz="94660"/>
  </p:normalViewPr>
  <p:slideViewPr>
    <p:cSldViewPr snapToGrid="0">
      <p:cViewPr varScale="1">
        <p:scale>
          <a:sx n="80" d="100"/>
          <a:sy n="80" d="100"/>
        </p:scale>
        <p:origin x="1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pl-PL" smtClean="0"/>
              <a:t>Kliknij, aby edytować styl</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pl-PL" smtClean="0"/>
              <a:t>Kliknij, aby edytować styl</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l-PL" smtClean="0"/>
              <a:t>Kliknij, aby edytować styl</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pl-PL" smtClean="0"/>
              <a:t>Kliknij, aby edytować styl</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l-PL" smtClean="0"/>
              <a:t>Kliknij, aby edytować styl</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pl-PL" smtClean="0"/>
              <a:t>Kliknij, aby edytować style wzorca tekstu</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pl-PL" smtClean="0"/>
              <a:t>Kliknij, aby edytować styl</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l-PL" smtClean="0"/>
              <a:t>Kliknij, aby edytować style wzorca tekstu</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nchor="ct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pl-PL" smtClean="0"/>
              <a:t>Kliknij, aby edytować styl</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pl-PL" smtClean="0"/>
              <a:t>Kliknij, aby edytować styl</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pl-PL" smtClean="0"/>
              <a:t>Kliknij, aby edytować styl</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5/20/2014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pl-PL" smtClean="0"/>
              <a:t>Kliknij, aby edytować styl</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5/20/2014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771990" y="549889"/>
            <a:ext cx="8574622" cy="2616199"/>
          </a:xfrm>
        </p:spPr>
        <p:txBody>
          <a:bodyPr>
            <a:normAutofit fontScale="90000"/>
          </a:bodyPr>
          <a:lstStyle/>
          <a:p>
            <a:r>
              <a:rPr lang="en-US" b="1" dirty="0" smtClean="0">
                <a:effectLst>
                  <a:outerShdw blurRad="38100" dist="38100" dir="2700000" algn="tl">
                    <a:srgbClr val="000000">
                      <a:alpha val="43137"/>
                    </a:srgbClr>
                  </a:outerShdw>
                </a:effectLst>
              </a:rPr>
              <a:t>Constitutional</a:t>
            </a:r>
            <a:r>
              <a:rPr lang="pl-PL" b="1" dirty="0" smtClean="0">
                <a:effectLst>
                  <a:outerShdw blurRad="38100" dist="38100" dir="2700000" algn="tl">
                    <a:srgbClr val="000000">
                      <a:alpha val="43137"/>
                    </a:srgbClr>
                  </a:outerShdw>
                </a:effectLst>
              </a:rPr>
              <a:t> </a:t>
            </a:r>
            <a:r>
              <a:rPr lang="pl-PL" b="1" dirty="0" err="1" smtClean="0">
                <a:effectLst>
                  <a:outerShdw blurRad="38100" dist="38100" dir="2700000" algn="tl">
                    <a:srgbClr val="000000">
                      <a:alpha val="43137"/>
                    </a:srgbClr>
                  </a:outerShdw>
                </a:effectLst>
              </a:rPr>
              <a:t>identity</a:t>
            </a:r>
            <a:r>
              <a:rPr lang="pl-PL" b="1" dirty="0" smtClean="0">
                <a:effectLst>
                  <a:outerShdw blurRad="38100" dist="38100" dir="2700000" algn="tl">
                    <a:srgbClr val="000000">
                      <a:alpha val="43137"/>
                    </a:srgbClr>
                  </a:outerShdw>
                </a:effectLst>
              </a:rPr>
              <a:t> of a </a:t>
            </a:r>
            <a:r>
              <a:rPr lang="pl-PL" b="1" dirty="0" err="1" smtClean="0">
                <a:effectLst>
                  <a:outerShdw blurRad="38100" dist="38100" dir="2700000" algn="tl">
                    <a:srgbClr val="000000">
                      <a:alpha val="43137"/>
                    </a:srgbClr>
                  </a:outerShdw>
                </a:effectLst>
              </a:rPr>
              <a:t>Member</a:t>
            </a:r>
            <a:r>
              <a:rPr lang="pl-PL" b="1" dirty="0" smtClean="0">
                <a:effectLst>
                  <a:outerShdw blurRad="38100" dist="38100" dir="2700000" algn="tl">
                    <a:srgbClr val="000000">
                      <a:alpha val="43137"/>
                    </a:srgbClr>
                  </a:outerShdw>
                </a:effectLst>
              </a:rPr>
              <a:t> </a:t>
            </a:r>
            <a:r>
              <a:rPr lang="pl-PL" b="1" dirty="0" err="1" smtClean="0">
                <a:effectLst>
                  <a:outerShdw blurRad="38100" dist="38100" dir="2700000" algn="tl">
                    <a:srgbClr val="000000">
                      <a:alpha val="43137"/>
                    </a:srgbClr>
                  </a:outerShdw>
                </a:effectLst>
              </a:rPr>
              <a:t>State</a:t>
            </a:r>
            <a:r>
              <a:rPr lang="pl-PL" b="1" dirty="0" smtClean="0">
                <a:effectLst>
                  <a:outerShdw blurRad="38100" dist="38100" dir="2700000" algn="tl">
                    <a:srgbClr val="000000">
                      <a:alpha val="43137"/>
                    </a:srgbClr>
                  </a:outerShdw>
                </a:effectLst>
              </a:rPr>
              <a:t> in EU law</a:t>
            </a:r>
            <a:endParaRPr lang="pl-PL" b="1" dirty="0">
              <a:effectLst>
                <a:outerShdw blurRad="38100" dist="38100" dir="2700000" algn="tl">
                  <a:srgbClr val="000000">
                    <a:alpha val="43137"/>
                  </a:srgbClr>
                </a:outerShdw>
              </a:effectLst>
            </a:endParaRPr>
          </a:p>
        </p:txBody>
      </p:sp>
      <p:sp>
        <p:nvSpPr>
          <p:cNvPr id="3" name="Podtytuł 2"/>
          <p:cNvSpPr>
            <a:spLocks noGrp="1"/>
          </p:cNvSpPr>
          <p:nvPr>
            <p:ph type="subTitle" idx="1"/>
          </p:nvPr>
        </p:nvSpPr>
        <p:spPr>
          <a:xfrm>
            <a:off x="6424863" y="5199425"/>
            <a:ext cx="5431802" cy="1388534"/>
          </a:xfrm>
        </p:spPr>
        <p:txBody>
          <a:bodyPr>
            <a:normAutofit fontScale="85000" lnSpcReduction="20000"/>
          </a:bodyPr>
          <a:lstStyle/>
          <a:p>
            <a:r>
              <a:rPr lang="pl-PL" b="1" dirty="0" smtClean="0">
                <a:effectLst>
                  <a:outerShdw blurRad="38100" dist="38100" dir="2700000" algn="tl">
                    <a:srgbClr val="000000">
                      <a:alpha val="43137"/>
                    </a:srgbClr>
                  </a:outerShdw>
                </a:effectLst>
              </a:rPr>
              <a:t>Łukasz Stępkowski							</a:t>
            </a:r>
          </a:p>
          <a:p>
            <a:r>
              <a:rPr lang="pl-PL" b="1" dirty="0" smtClean="0">
                <a:effectLst>
                  <a:outerShdw blurRad="38100" dist="38100" dir="2700000" algn="tl">
                    <a:srgbClr val="000000">
                      <a:alpha val="43137"/>
                    </a:srgbClr>
                  </a:outerShdw>
                </a:effectLst>
              </a:rPr>
              <a:t>Katedra Prawa Międzynarodowego i Europejskiego</a:t>
            </a:r>
          </a:p>
          <a:p>
            <a:r>
              <a:rPr lang="pl-PL" b="1" dirty="0" smtClean="0">
                <a:effectLst>
                  <a:outerShdw blurRad="38100" dist="38100" dir="2700000" algn="tl">
                    <a:srgbClr val="000000">
                      <a:alpha val="43137"/>
                    </a:srgbClr>
                  </a:outerShdw>
                </a:effectLst>
              </a:rPr>
              <a:t>Uniwersytet Wrocławski						</a:t>
            </a:r>
          </a:p>
          <a:p>
            <a:r>
              <a:rPr lang="pl-PL" b="1" dirty="0" smtClean="0">
                <a:effectLst>
                  <a:outerShdw blurRad="38100" dist="38100" dir="2700000" algn="tl">
                    <a:srgbClr val="000000">
                      <a:alpha val="43137"/>
                    </a:srgbClr>
                  </a:outerShdw>
                </a:effectLst>
              </a:rPr>
              <a:t>Izba Adwokacka we Wrocławiu					</a:t>
            </a:r>
            <a:endParaRPr lang="pl-PL"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2818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10" y="0"/>
            <a:ext cx="10018713" cy="433137"/>
          </a:xfrm>
        </p:spPr>
        <p:txBody>
          <a:bodyPr>
            <a:normAutofit fontScale="90000"/>
          </a:bodyPr>
          <a:lstStyle/>
          <a:p>
            <a:r>
              <a:rPr lang="pl-PL" b="1" dirty="0" err="1" smtClean="0"/>
              <a:t>jurisprudence</a:t>
            </a:r>
            <a:r>
              <a:rPr lang="pl-PL" b="1" dirty="0" smtClean="0"/>
              <a:t> of the Court (</a:t>
            </a:r>
            <a:r>
              <a:rPr lang="pl-PL" b="1" dirty="0" err="1" smtClean="0"/>
              <a:t>last</a:t>
            </a:r>
            <a:r>
              <a:rPr lang="pl-PL" b="1" dirty="0" smtClean="0"/>
              <a:t>)</a:t>
            </a:r>
            <a:endParaRPr lang="pl-PL" b="1" dirty="0"/>
          </a:p>
        </p:txBody>
      </p:sp>
      <p:sp>
        <p:nvSpPr>
          <p:cNvPr id="3" name="Symbol zastępczy zawartości 2"/>
          <p:cNvSpPr>
            <a:spLocks noGrp="1"/>
          </p:cNvSpPr>
          <p:nvPr>
            <p:ph idx="1"/>
          </p:nvPr>
        </p:nvSpPr>
        <p:spPr>
          <a:xfrm>
            <a:off x="1484309" y="621630"/>
            <a:ext cx="10234449" cy="6236370"/>
          </a:xfrm>
        </p:spPr>
        <p:txBody>
          <a:bodyPr/>
          <a:lstStyle/>
          <a:p>
            <a:pPr algn="just"/>
            <a:r>
              <a:rPr lang="en-US" b="1" dirty="0"/>
              <a:t>Judgment of the Court (Grand Chamber) of 4 June 2013. </a:t>
            </a:r>
            <a:br>
              <a:rPr lang="en-US" b="1" dirty="0"/>
            </a:br>
            <a:r>
              <a:rPr lang="pl-PL" b="1" dirty="0" smtClean="0"/>
              <a:t>C-300/11 </a:t>
            </a:r>
            <a:r>
              <a:rPr lang="en-US" b="1" dirty="0" smtClean="0"/>
              <a:t>ZZ </a:t>
            </a:r>
            <a:r>
              <a:rPr lang="en-US" b="1" dirty="0"/>
              <a:t>v Secretary of State for the Home </a:t>
            </a:r>
            <a:r>
              <a:rPr lang="en-US" b="1" dirty="0" smtClean="0"/>
              <a:t>Department</a:t>
            </a:r>
            <a:endParaRPr lang="pl-PL" b="1" dirty="0" smtClean="0"/>
          </a:p>
          <a:p>
            <a:pPr algn="just"/>
            <a:r>
              <a:rPr lang="pl-PL" b="1" dirty="0" err="1" smtClean="0"/>
              <a:t>Member</a:t>
            </a:r>
            <a:r>
              <a:rPr lang="pl-PL" b="1" dirty="0" smtClean="0"/>
              <a:t> </a:t>
            </a:r>
            <a:r>
              <a:rPr lang="pl-PL" b="1" dirty="0" err="1" smtClean="0"/>
              <a:t>State</a:t>
            </a:r>
            <a:r>
              <a:rPr lang="pl-PL" b="1" dirty="0" smtClean="0"/>
              <a:t> </a:t>
            </a:r>
            <a:r>
              <a:rPr lang="pl-PL" b="1" dirty="0" err="1" smtClean="0"/>
              <a:t>plea</a:t>
            </a:r>
            <a:r>
              <a:rPr lang="pl-PL" b="1" dirty="0" smtClean="0"/>
              <a:t> of </a:t>
            </a:r>
            <a:r>
              <a:rPr lang="pl-PL" b="1" dirty="0" err="1" smtClean="0"/>
              <a:t>inadmissibility</a:t>
            </a:r>
            <a:r>
              <a:rPr lang="pl-PL" b="1" dirty="0" smtClean="0"/>
              <a:t> : </a:t>
            </a:r>
            <a:r>
              <a:rPr lang="en-US" b="1" dirty="0"/>
              <a:t>State security remains the responsibility of solely the Member States. The question referred thus relates to an area governed by national law and, for that reason, does not fall within European Union </a:t>
            </a:r>
            <a:r>
              <a:rPr lang="en-US" b="1" dirty="0" smtClean="0"/>
              <a:t>competence</a:t>
            </a:r>
            <a:endParaRPr lang="pl-PL" b="1" dirty="0" smtClean="0"/>
          </a:p>
          <a:p>
            <a:pPr algn="just"/>
            <a:r>
              <a:rPr lang="pl-PL" b="1" dirty="0" err="1" smtClean="0"/>
              <a:t>CJEU’s</a:t>
            </a:r>
            <a:r>
              <a:rPr lang="pl-PL" b="1" dirty="0" smtClean="0"/>
              <a:t> </a:t>
            </a:r>
            <a:r>
              <a:rPr lang="pl-PL" b="1" dirty="0" err="1" smtClean="0"/>
              <a:t>response</a:t>
            </a:r>
            <a:r>
              <a:rPr lang="pl-PL" b="1" dirty="0" smtClean="0"/>
              <a:t> : </a:t>
            </a:r>
            <a:r>
              <a:rPr lang="en-US" b="1" dirty="0"/>
              <a:t>although it is for Member States to take the appropriate measures to ensure their internal and external security, the mere fact that a decision concerns State security cannot result in European Union law being </a:t>
            </a:r>
            <a:r>
              <a:rPr lang="en-US" b="1" dirty="0" smtClean="0"/>
              <a:t>inapplicable</a:t>
            </a:r>
            <a:endParaRPr lang="pl-PL" b="1" dirty="0" smtClean="0"/>
          </a:p>
          <a:p>
            <a:pPr algn="just"/>
            <a:r>
              <a:rPr lang="pl-PL" b="1" dirty="0" err="1" smtClean="0"/>
              <a:t>Additionally</a:t>
            </a:r>
            <a:r>
              <a:rPr lang="pl-PL" b="1" dirty="0" smtClean="0"/>
              <a:t>, </a:t>
            </a:r>
            <a:r>
              <a:rPr lang="pl-PL" b="1" dirty="0" err="1" smtClean="0"/>
              <a:t>plea</a:t>
            </a:r>
            <a:r>
              <a:rPr lang="pl-PL" b="1" dirty="0" smtClean="0"/>
              <a:t> of </a:t>
            </a:r>
            <a:r>
              <a:rPr lang="pl-PL" b="1" dirty="0" err="1" smtClean="0"/>
              <a:t>national</a:t>
            </a:r>
            <a:r>
              <a:rPr lang="pl-PL" b="1" dirty="0" smtClean="0"/>
              <a:t> </a:t>
            </a:r>
            <a:r>
              <a:rPr lang="pl-PL" b="1" dirty="0" err="1" smtClean="0"/>
              <a:t>security</a:t>
            </a:r>
            <a:r>
              <a:rPr lang="pl-PL" b="1" dirty="0" smtClean="0"/>
              <a:t> </a:t>
            </a:r>
            <a:r>
              <a:rPr lang="pl-PL" b="1" dirty="0" err="1" smtClean="0"/>
              <a:t>does</a:t>
            </a:r>
            <a:r>
              <a:rPr lang="pl-PL" b="1" dirty="0" smtClean="0"/>
              <a:t> not </a:t>
            </a:r>
            <a:r>
              <a:rPr lang="pl-PL" b="1" dirty="0" err="1" smtClean="0"/>
              <a:t>void</a:t>
            </a:r>
            <a:r>
              <a:rPr lang="pl-PL" b="1" dirty="0" smtClean="0"/>
              <a:t> a </a:t>
            </a:r>
            <a:r>
              <a:rPr lang="pl-PL" b="1" dirty="0" err="1" smtClean="0"/>
              <a:t>person’s</a:t>
            </a:r>
            <a:r>
              <a:rPr lang="pl-PL" b="1" dirty="0" smtClean="0"/>
              <a:t> </a:t>
            </a:r>
            <a:r>
              <a:rPr lang="pl-PL" b="1" dirty="0" err="1" smtClean="0"/>
              <a:t>rights</a:t>
            </a:r>
            <a:r>
              <a:rPr lang="pl-PL" b="1" dirty="0" smtClean="0"/>
              <a:t> of </a:t>
            </a:r>
            <a:r>
              <a:rPr lang="pl-PL" b="1" dirty="0" err="1" smtClean="0"/>
              <a:t>defence</a:t>
            </a:r>
            <a:r>
              <a:rPr lang="pl-PL" b="1" dirty="0" smtClean="0"/>
              <a:t> </a:t>
            </a:r>
            <a:r>
              <a:rPr lang="pl-PL" b="1" dirty="0" err="1" smtClean="0"/>
              <a:t>under</a:t>
            </a:r>
            <a:r>
              <a:rPr lang="pl-PL" b="1" dirty="0" smtClean="0"/>
              <a:t> EU law</a:t>
            </a:r>
            <a:endParaRPr lang="pl-PL" b="1" dirty="0"/>
          </a:p>
        </p:txBody>
      </p:sp>
    </p:spTree>
    <p:extLst>
      <p:ext uri="{BB962C8B-B14F-4D97-AF65-F5344CB8AC3E}">
        <p14:creationId xmlns:p14="http://schemas.microsoft.com/office/powerpoint/2010/main" val="2987774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09" y="0"/>
            <a:ext cx="10018713" cy="637674"/>
          </a:xfrm>
        </p:spPr>
        <p:txBody>
          <a:bodyPr>
            <a:normAutofit fontScale="90000"/>
          </a:bodyPr>
          <a:lstStyle/>
          <a:p>
            <a:r>
              <a:rPr lang="pl-PL" b="1" dirty="0" err="1" smtClean="0"/>
              <a:t>opinions</a:t>
            </a:r>
            <a:r>
              <a:rPr lang="pl-PL" b="1" dirty="0" smtClean="0"/>
              <a:t> of the </a:t>
            </a:r>
            <a:r>
              <a:rPr lang="pl-PL" b="1" dirty="0" err="1" smtClean="0"/>
              <a:t>Court’s</a:t>
            </a:r>
            <a:r>
              <a:rPr lang="pl-PL" b="1" dirty="0" smtClean="0"/>
              <a:t> </a:t>
            </a:r>
            <a:r>
              <a:rPr lang="pl-PL" b="1" dirty="0" err="1" smtClean="0"/>
              <a:t>Advocates</a:t>
            </a:r>
            <a:r>
              <a:rPr lang="pl-PL" b="1" dirty="0" smtClean="0"/>
              <a:t> General</a:t>
            </a:r>
            <a:endParaRPr lang="pl-PL" b="1" dirty="0"/>
          </a:p>
        </p:txBody>
      </p:sp>
      <p:sp>
        <p:nvSpPr>
          <p:cNvPr id="3" name="Symbol zastępczy zawartości 2"/>
          <p:cNvSpPr>
            <a:spLocks noGrp="1"/>
          </p:cNvSpPr>
          <p:nvPr>
            <p:ph idx="1"/>
          </p:nvPr>
        </p:nvSpPr>
        <p:spPr>
          <a:xfrm>
            <a:off x="1484309" y="681789"/>
            <a:ext cx="10018713" cy="6176211"/>
          </a:xfrm>
        </p:spPr>
        <p:txBody>
          <a:bodyPr>
            <a:normAutofit fontScale="62500" lnSpcReduction="20000"/>
          </a:bodyPr>
          <a:lstStyle/>
          <a:p>
            <a:pPr algn="just"/>
            <a:r>
              <a:rPr lang="en-US" b="1" dirty="0"/>
              <a:t>Opinion of </a:t>
            </a:r>
            <a:r>
              <a:rPr lang="en-US" b="1" dirty="0" err="1"/>
              <a:t>Mr</a:t>
            </a:r>
            <a:r>
              <a:rPr lang="en-US" b="1" dirty="0"/>
              <a:t> Advocate General </a:t>
            </a:r>
            <a:r>
              <a:rPr lang="en-US" b="1" dirty="0" err="1"/>
              <a:t>Jääskinen</a:t>
            </a:r>
            <a:r>
              <a:rPr lang="en-US" b="1" dirty="0"/>
              <a:t> delivered on 12 July 2012. </a:t>
            </a:r>
            <a:br>
              <a:rPr lang="en-US" b="1" dirty="0"/>
            </a:br>
            <a:r>
              <a:rPr lang="pl-PL" b="1" dirty="0"/>
              <a:t>Case </a:t>
            </a:r>
            <a:r>
              <a:rPr lang="pl-PL" b="1" dirty="0" smtClean="0"/>
              <a:t>C-202/11 </a:t>
            </a:r>
            <a:r>
              <a:rPr lang="en-US" b="1" dirty="0" smtClean="0"/>
              <a:t>Anton </a:t>
            </a:r>
            <a:r>
              <a:rPr lang="en-US" b="1" dirty="0"/>
              <a:t>Las v PSA Antwerp </a:t>
            </a:r>
            <a:r>
              <a:rPr lang="en-US" b="1" dirty="0" smtClean="0"/>
              <a:t>NV</a:t>
            </a:r>
            <a:r>
              <a:rPr lang="pl-PL" b="1" dirty="0" smtClean="0"/>
              <a:t> : para. 59 : </a:t>
            </a:r>
            <a:r>
              <a:rPr lang="en-US" b="1" dirty="0"/>
              <a:t>National identity, which the EU institutions are obliged to respect under Article 4(2) TEU, includes linguistic aspects of a constitutional nature of a Member State which lay down, inter alia, the official language or various official languages of the State and, where appropriate, the territorial subdivisions in which the various official languages are in use. (37) The concept of ‘national identity’ therefore concerns the choices made as to the languages used at national or regional </a:t>
            </a:r>
            <a:r>
              <a:rPr lang="en-US" b="1" dirty="0" smtClean="0"/>
              <a:t>level</a:t>
            </a:r>
            <a:r>
              <a:rPr lang="pl-PL" b="1" dirty="0" smtClean="0"/>
              <a:t> (…)</a:t>
            </a:r>
          </a:p>
          <a:p>
            <a:pPr algn="just"/>
            <a:r>
              <a:rPr lang="en-US" b="1" dirty="0"/>
              <a:t>Opinion of Advocate General </a:t>
            </a:r>
            <a:r>
              <a:rPr lang="en-US" b="1" dirty="0" err="1"/>
              <a:t>Kokott</a:t>
            </a:r>
            <a:r>
              <a:rPr lang="en-US" b="1" dirty="0"/>
              <a:t> delivered on 30 May 2013. </a:t>
            </a:r>
            <a:br>
              <a:rPr lang="en-US" b="1" dirty="0"/>
            </a:br>
            <a:r>
              <a:rPr lang="pl-PL" b="1" dirty="0"/>
              <a:t>Case </a:t>
            </a:r>
            <a:r>
              <a:rPr lang="pl-PL" b="1" dirty="0" smtClean="0"/>
              <a:t>C-151/12 </a:t>
            </a:r>
            <a:r>
              <a:rPr lang="en-US" b="1" dirty="0" smtClean="0"/>
              <a:t>European </a:t>
            </a:r>
            <a:r>
              <a:rPr lang="en-US" b="1" dirty="0"/>
              <a:t>Commission v Kingdom of </a:t>
            </a:r>
            <a:r>
              <a:rPr lang="en-US" b="1" dirty="0" smtClean="0"/>
              <a:t>Spain</a:t>
            </a:r>
            <a:r>
              <a:rPr lang="pl-PL" b="1" dirty="0"/>
              <a:t> </a:t>
            </a:r>
            <a:r>
              <a:rPr lang="pl-PL" b="1" dirty="0" smtClean="0"/>
              <a:t>: para. 34 : </a:t>
            </a:r>
            <a:r>
              <a:rPr lang="en-US" b="1" dirty="0"/>
              <a:t>The possibility cannot be ruled out that EU law </a:t>
            </a:r>
            <a:r>
              <a:rPr lang="en-US" b="1" dirty="0" smtClean="0"/>
              <a:t>may</a:t>
            </a:r>
            <a:r>
              <a:rPr lang="pl-PL" b="1" dirty="0" smtClean="0"/>
              <a:t> [</a:t>
            </a:r>
            <a:r>
              <a:rPr lang="pl-PL" b="1" dirty="0" err="1" smtClean="0"/>
              <a:t>due</a:t>
            </a:r>
            <a:r>
              <a:rPr lang="pl-PL" b="1" dirty="0" smtClean="0"/>
              <a:t> to art. 4(2) TEU]</a:t>
            </a:r>
            <a:r>
              <a:rPr lang="en-US" b="1" dirty="0" smtClean="0"/>
              <a:t>, </a:t>
            </a:r>
            <a:r>
              <a:rPr lang="en-US" b="1" dirty="0"/>
              <a:t>in federal or </a:t>
            </a:r>
            <a:r>
              <a:rPr lang="en-US" b="1" dirty="0" err="1"/>
              <a:t>decentralised</a:t>
            </a:r>
            <a:r>
              <a:rPr lang="en-US" b="1" dirty="0"/>
              <a:t> systems, be transposed through the subsidiary application of national rules is not </a:t>
            </a:r>
            <a:r>
              <a:rPr lang="en-US" b="1" dirty="0" smtClean="0"/>
              <a:t>precluded</a:t>
            </a:r>
            <a:endParaRPr lang="pl-PL" b="1" dirty="0" smtClean="0"/>
          </a:p>
          <a:p>
            <a:pPr algn="just"/>
            <a:r>
              <a:rPr lang="en-US" b="1" dirty="0" smtClean="0"/>
              <a:t>Opinion of </a:t>
            </a:r>
            <a:r>
              <a:rPr lang="en-US" b="1" dirty="0" err="1" smtClean="0"/>
              <a:t>Mr</a:t>
            </a:r>
            <a:r>
              <a:rPr lang="en-US" b="1" dirty="0" smtClean="0"/>
              <a:t> Advocate General Bot delivered on 2 October 2012. </a:t>
            </a:r>
            <a:br>
              <a:rPr lang="en-US" b="1" dirty="0" smtClean="0"/>
            </a:br>
            <a:r>
              <a:rPr lang="pl-PL" b="1" dirty="0" smtClean="0"/>
              <a:t>Case C-399/11 </a:t>
            </a:r>
            <a:r>
              <a:rPr lang="en-US" b="1" dirty="0" smtClean="0"/>
              <a:t>Stefano </a:t>
            </a:r>
            <a:r>
              <a:rPr lang="en-US" b="1" dirty="0" err="1" smtClean="0"/>
              <a:t>Melloni</a:t>
            </a:r>
            <a:r>
              <a:rPr lang="en-US" b="1" dirty="0" smtClean="0"/>
              <a:t> v </a:t>
            </a:r>
            <a:r>
              <a:rPr lang="en-US" b="1" dirty="0" err="1" smtClean="0"/>
              <a:t>Ministerio</a:t>
            </a:r>
            <a:r>
              <a:rPr lang="en-US" b="1" dirty="0" smtClean="0"/>
              <a:t> Fiscal</a:t>
            </a:r>
            <a:r>
              <a:rPr lang="pl-PL" b="1" dirty="0" smtClean="0"/>
              <a:t> : para. 138 : </a:t>
            </a:r>
            <a:r>
              <a:rPr lang="en-US" b="1" dirty="0"/>
              <a:t> I do not overlook the fact that the European Union is required, as Article 4(2) TEU provides, to respect the national identity of the Member States, ‘inherent in their fundamental structures, political and constitutional’. (45) I also note that the preamble to the Charter points out that, in its action, the European Union must respect the national identities of the Member </a:t>
            </a:r>
            <a:r>
              <a:rPr lang="en-US" b="1" dirty="0" smtClean="0"/>
              <a:t>States.</a:t>
            </a:r>
            <a:r>
              <a:rPr lang="pl-PL" b="1" dirty="0" smtClean="0"/>
              <a:t> </a:t>
            </a:r>
            <a:r>
              <a:rPr lang="en-US" b="1" dirty="0" smtClean="0"/>
              <a:t>A </a:t>
            </a:r>
            <a:r>
              <a:rPr lang="en-US" b="1" dirty="0"/>
              <a:t>Member State which considers that a provision of secondary law adversely affects its national identity may therefore challenge it on the basis of Article 4(2) </a:t>
            </a:r>
            <a:r>
              <a:rPr lang="en-US" b="1" dirty="0" smtClean="0"/>
              <a:t>TEU</a:t>
            </a:r>
            <a:endParaRPr lang="pl-PL" b="1" dirty="0" smtClean="0"/>
          </a:p>
          <a:p>
            <a:pPr algn="just"/>
            <a:r>
              <a:rPr lang="pl-PL" b="1" dirty="0" err="1" smtClean="0"/>
              <a:t>Opinion</a:t>
            </a:r>
            <a:r>
              <a:rPr lang="pl-PL" b="1" dirty="0" smtClean="0"/>
              <a:t> of </a:t>
            </a:r>
            <a:r>
              <a:rPr lang="pl-PL" b="1" dirty="0" err="1" smtClean="0"/>
              <a:t>Advocate</a:t>
            </a:r>
            <a:r>
              <a:rPr lang="pl-PL" b="1" dirty="0" smtClean="0"/>
              <a:t> General </a:t>
            </a:r>
            <a:r>
              <a:rPr lang="pl-PL" b="1" dirty="0" err="1" smtClean="0"/>
              <a:t>Torresi</a:t>
            </a:r>
            <a:r>
              <a:rPr lang="pl-PL" b="1" dirty="0"/>
              <a:t> </a:t>
            </a:r>
            <a:r>
              <a:rPr lang="pl-PL" b="1" dirty="0" err="1" smtClean="0"/>
              <a:t>delivered</a:t>
            </a:r>
            <a:r>
              <a:rPr lang="pl-PL" b="1" dirty="0" smtClean="0"/>
              <a:t> on 10 </a:t>
            </a:r>
            <a:r>
              <a:rPr lang="pl-PL" b="1" dirty="0" err="1" smtClean="0"/>
              <a:t>April</a:t>
            </a:r>
            <a:r>
              <a:rPr lang="pl-PL" b="1" dirty="0" smtClean="0"/>
              <a:t> 2014 : </a:t>
            </a:r>
            <a:r>
              <a:rPr lang="pl-PL" b="1" dirty="0" err="1" smtClean="0"/>
              <a:t>Cases</a:t>
            </a:r>
            <a:r>
              <a:rPr lang="pl-PL" b="1" dirty="0" smtClean="0"/>
              <a:t> </a:t>
            </a:r>
            <a:r>
              <a:rPr lang="it-IT" b="1" dirty="0"/>
              <a:t>C‑58/13 </a:t>
            </a:r>
            <a:r>
              <a:rPr lang="pl-PL" b="1" dirty="0" smtClean="0"/>
              <a:t>and</a:t>
            </a:r>
            <a:r>
              <a:rPr lang="it-IT" b="1" dirty="0"/>
              <a:t> </a:t>
            </a:r>
            <a:r>
              <a:rPr lang="it-IT" b="1" dirty="0" smtClean="0"/>
              <a:t>C‑59/13</a:t>
            </a:r>
            <a:r>
              <a:rPr lang="pl-PL" dirty="0" smtClean="0"/>
              <a:t> </a:t>
            </a:r>
            <a:r>
              <a:rPr lang="it-IT" b="1" dirty="0" smtClean="0"/>
              <a:t>Angelo Alberto Torresi</a:t>
            </a:r>
            <a:r>
              <a:rPr lang="pl-PL" b="1" dirty="0"/>
              <a:t> : Pytanie drugie, które CNF przedkłada na wypadek, gdyby odpowiedź na pytanie pierwsze była twierdząca, sprowadza się do tego, czy art. 3 dyrektywy 98/5 jest nieważny ze względu na naruszenie art. 4 ust. 2 TUE, zgodnie z którym Unia zobowiązana jest do szanowania tożsamości narodowej państw członkowskich nierozerwalnie związanej z ich podstawowymi strukturami politycznymi i </a:t>
            </a:r>
            <a:r>
              <a:rPr lang="pl-PL" b="1" dirty="0" smtClean="0"/>
              <a:t>konstytucyjnymi. Nie </a:t>
            </a:r>
            <a:r>
              <a:rPr lang="pl-PL" b="1" dirty="0"/>
              <a:t>jest dla mnie jasny powód, dla którego przyjmowanie do izby adwokackiej obywateli Unii, którzy uzyskali tytuł zawodowy w innym państwie członkowskim, stanowić by miało takie zagrożenie dla włoskiego porządku prawnego, że można by uznać, iż podważa to włoską tożsamość </a:t>
            </a:r>
            <a:r>
              <a:rPr lang="pl-PL" b="1" dirty="0" smtClean="0"/>
              <a:t>narodową. W </a:t>
            </a:r>
            <a:r>
              <a:rPr lang="pl-PL" b="1" dirty="0"/>
              <a:t>tym względzie prawdą jest, że Trybunał w pewnych szczególnych okolicznościach ze względu na ochronę tożsamości narodowej dawał państwom członkowskim możliwość odstąpienia od obowiązków nałożonych przez prawo Unii, takich jak poszanowanie fundamentalnych </a:t>
            </a:r>
            <a:r>
              <a:rPr lang="pl-PL" b="1" dirty="0" smtClean="0"/>
              <a:t>wolności. </a:t>
            </a:r>
            <a:r>
              <a:rPr lang="pl-PL" b="1" dirty="0"/>
              <a:t>Nie oznacza to jednak, że jakiekolwiek postanowienia zawarte w konstytucji narodowej mogą ograniczać jednolite stosowanie przepisów prawa </a:t>
            </a:r>
            <a:r>
              <a:rPr lang="pl-PL" b="1" dirty="0" smtClean="0"/>
              <a:t>Unii, </a:t>
            </a:r>
            <a:r>
              <a:rPr lang="pl-PL" b="1" dirty="0"/>
              <a:t>czy stanowić parametr legalności tych </a:t>
            </a:r>
            <a:r>
              <a:rPr lang="pl-PL" b="1" dirty="0" smtClean="0"/>
              <a:t>przepisów [NOT AVAILABLE IN ENGLISH]. </a:t>
            </a:r>
            <a:endParaRPr lang="it-IT" dirty="0" smtClean="0"/>
          </a:p>
          <a:p>
            <a:pPr algn="just"/>
            <a:endParaRPr lang="pl-PL" dirty="0"/>
          </a:p>
        </p:txBody>
      </p:sp>
    </p:spTree>
    <p:extLst>
      <p:ext uri="{BB962C8B-B14F-4D97-AF65-F5344CB8AC3E}">
        <p14:creationId xmlns:p14="http://schemas.microsoft.com/office/powerpoint/2010/main" val="2962410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09" y="0"/>
            <a:ext cx="10018713" cy="529389"/>
          </a:xfrm>
        </p:spPr>
        <p:txBody>
          <a:bodyPr>
            <a:normAutofit fontScale="90000"/>
          </a:bodyPr>
          <a:lstStyle/>
          <a:p>
            <a:r>
              <a:rPr lang="pl-PL" b="1" dirty="0" err="1" smtClean="0"/>
              <a:t>Concluding</a:t>
            </a:r>
            <a:r>
              <a:rPr lang="pl-PL" b="1" dirty="0" smtClean="0"/>
              <a:t> </a:t>
            </a:r>
            <a:r>
              <a:rPr lang="pl-PL" b="1" dirty="0" err="1" smtClean="0"/>
              <a:t>remarks</a:t>
            </a:r>
            <a:endParaRPr lang="pl-PL" b="1" dirty="0"/>
          </a:p>
        </p:txBody>
      </p:sp>
      <p:sp>
        <p:nvSpPr>
          <p:cNvPr id="3" name="Symbol zastępczy zawartości 2"/>
          <p:cNvSpPr>
            <a:spLocks noGrp="1"/>
          </p:cNvSpPr>
          <p:nvPr>
            <p:ph idx="1"/>
          </p:nvPr>
        </p:nvSpPr>
        <p:spPr>
          <a:xfrm>
            <a:off x="1484309" y="585535"/>
            <a:ext cx="10018713" cy="6272465"/>
          </a:xfrm>
        </p:spPr>
        <p:txBody>
          <a:bodyPr/>
          <a:lstStyle/>
          <a:p>
            <a:pPr marL="0" indent="0">
              <a:buNone/>
            </a:pPr>
            <a:r>
              <a:rPr lang="pl-PL" b="1" dirty="0" err="1" smtClean="0"/>
              <a:t>Constitutional</a:t>
            </a:r>
            <a:r>
              <a:rPr lang="pl-PL" b="1" dirty="0" smtClean="0"/>
              <a:t> / </a:t>
            </a:r>
            <a:r>
              <a:rPr lang="pl-PL" b="1" dirty="0" err="1" smtClean="0"/>
              <a:t>national</a:t>
            </a:r>
            <a:r>
              <a:rPr lang="pl-PL" b="1" dirty="0" smtClean="0"/>
              <a:t> </a:t>
            </a:r>
            <a:r>
              <a:rPr lang="pl-PL" b="1" dirty="0" err="1" smtClean="0"/>
              <a:t>identity</a:t>
            </a:r>
            <a:r>
              <a:rPr lang="pl-PL" b="1" dirty="0" smtClean="0"/>
              <a:t> </a:t>
            </a:r>
            <a:r>
              <a:rPr lang="pl-PL" b="1" dirty="0" err="1" smtClean="0"/>
              <a:t>under</a:t>
            </a:r>
            <a:r>
              <a:rPr lang="pl-PL" b="1" dirty="0" smtClean="0"/>
              <a:t> </a:t>
            </a:r>
            <a:r>
              <a:rPr lang="pl-PL" b="1" dirty="0" err="1" smtClean="0"/>
              <a:t>new</a:t>
            </a:r>
            <a:r>
              <a:rPr lang="pl-PL" b="1" dirty="0" smtClean="0"/>
              <a:t> TEU :</a:t>
            </a:r>
          </a:p>
          <a:p>
            <a:r>
              <a:rPr lang="pl-PL" b="1" dirty="0" err="1" smtClean="0"/>
              <a:t>Substantive</a:t>
            </a:r>
            <a:r>
              <a:rPr lang="pl-PL" b="1" dirty="0" smtClean="0"/>
              <a:t> </a:t>
            </a:r>
            <a:r>
              <a:rPr lang="pl-PL" b="1" dirty="0" err="1" smtClean="0"/>
              <a:t>obligation</a:t>
            </a:r>
            <a:r>
              <a:rPr lang="pl-PL" b="1" dirty="0" smtClean="0"/>
              <a:t> to </a:t>
            </a:r>
            <a:r>
              <a:rPr lang="pl-PL" b="1" dirty="0" err="1" smtClean="0"/>
              <a:t>respect</a:t>
            </a:r>
            <a:r>
              <a:rPr lang="pl-PL" b="1" dirty="0" smtClean="0"/>
              <a:t> on part of the EU</a:t>
            </a:r>
          </a:p>
          <a:p>
            <a:r>
              <a:rPr lang="pl-PL" b="1" dirty="0" smtClean="0"/>
              <a:t>Not a point-blank </a:t>
            </a:r>
            <a:r>
              <a:rPr lang="pl-PL" b="1" dirty="0" err="1" smtClean="0"/>
              <a:t>denial</a:t>
            </a:r>
            <a:r>
              <a:rPr lang="pl-PL" b="1" dirty="0" smtClean="0"/>
              <a:t> of </a:t>
            </a:r>
            <a:r>
              <a:rPr lang="pl-PL" b="1" dirty="0" err="1" smtClean="0"/>
              <a:t>action</a:t>
            </a:r>
            <a:r>
              <a:rPr lang="pl-PL" b="1" dirty="0" smtClean="0"/>
              <a:t> for the EU </a:t>
            </a:r>
            <a:r>
              <a:rPr lang="pl-PL" b="1" dirty="0" err="1" smtClean="0"/>
              <a:t>due</a:t>
            </a:r>
            <a:r>
              <a:rPr lang="pl-PL" b="1" dirty="0" smtClean="0"/>
              <a:t> to a </a:t>
            </a:r>
            <a:r>
              <a:rPr lang="pl-PL" b="1" dirty="0" err="1" smtClean="0"/>
              <a:t>supposed</a:t>
            </a:r>
            <a:r>
              <a:rPr lang="pl-PL" b="1" dirty="0" smtClean="0"/>
              <a:t> </a:t>
            </a:r>
            <a:r>
              <a:rPr lang="pl-PL" b="1" dirty="0" err="1" smtClean="0"/>
              <a:t>lack</a:t>
            </a:r>
            <a:r>
              <a:rPr lang="pl-PL" b="1" dirty="0" smtClean="0"/>
              <a:t> of </a:t>
            </a:r>
            <a:r>
              <a:rPr lang="pl-PL" b="1" dirty="0" err="1" smtClean="0"/>
              <a:t>competence</a:t>
            </a:r>
            <a:endParaRPr lang="pl-PL" b="1" dirty="0" smtClean="0"/>
          </a:p>
          <a:p>
            <a:r>
              <a:rPr lang="pl-PL" b="1" dirty="0" smtClean="0"/>
              <a:t>A </a:t>
            </a:r>
            <a:r>
              <a:rPr lang="pl-PL" b="1" dirty="0" err="1" smtClean="0"/>
              <a:t>theoretically</a:t>
            </a:r>
            <a:r>
              <a:rPr lang="pl-PL" b="1" dirty="0" smtClean="0"/>
              <a:t> </a:t>
            </a:r>
            <a:r>
              <a:rPr lang="pl-PL" b="1" dirty="0" err="1" smtClean="0"/>
              <a:t>valid</a:t>
            </a:r>
            <a:r>
              <a:rPr lang="pl-PL" b="1" dirty="0" smtClean="0"/>
              <a:t> </a:t>
            </a:r>
            <a:r>
              <a:rPr lang="pl-PL" b="1" dirty="0" err="1" smtClean="0"/>
              <a:t>defence</a:t>
            </a:r>
            <a:r>
              <a:rPr lang="pl-PL" b="1" dirty="0" smtClean="0"/>
              <a:t> </a:t>
            </a:r>
            <a:r>
              <a:rPr lang="pl-PL" b="1" dirty="0" err="1" smtClean="0"/>
              <a:t>plea</a:t>
            </a:r>
            <a:r>
              <a:rPr lang="pl-PL" b="1" dirty="0" smtClean="0"/>
              <a:t> </a:t>
            </a:r>
            <a:r>
              <a:rPr lang="pl-PL" b="1" dirty="0" err="1" smtClean="0"/>
              <a:t>when</a:t>
            </a:r>
            <a:r>
              <a:rPr lang="pl-PL" b="1" dirty="0" smtClean="0"/>
              <a:t> </a:t>
            </a:r>
            <a:r>
              <a:rPr lang="pl-PL" b="1" dirty="0" err="1" smtClean="0"/>
              <a:t>derogating</a:t>
            </a:r>
            <a:r>
              <a:rPr lang="pl-PL" b="1" dirty="0" smtClean="0"/>
              <a:t> from </a:t>
            </a:r>
            <a:r>
              <a:rPr lang="pl-PL" b="1" dirty="0" err="1" smtClean="0"/>
              <a:t>fundamental</a:t>
            </a:r>
            <a:r>
              <a:rPr lang="pl-PL" b="1" dirty="0" smtClean="0"/>
              <a:t> </a:t>
            </a:r>
            <a:r>
              <a:rPr lang="pl-PL" b="1" dirty="0" err="1" smtClean="0"/>
              <a:t>freedoms</a:t>
            </a:r>
            <a:r>
              <a:rPr lang="pl-PL" b="1" dirty="0" smtClean="0"/>
              <a:t> </a:t>
            </a:r>
            <a:r>
              <a:rPr lang="pl-PL" b="1" i="1" dirty="0" smtClean="0"/>
              <a:t>(</a:t>
            </a:r>
            <a:r>
              <a:rPr lang="pl-PL" b="1" i="1" dirty="0" err="1" smtClean="0"/>
              <a:t>imperative</a:t>
            </a:r>
            <a:r>
              <a:rPr lang="pl-PL" b="1" i="1" dirty="0" smtClean="0"/>
              <a:t> </a:t>
            </a:r>
            <a:r>
              <a:rPr lang="pl-PL" b="1" i="1" dirty="0" err="1" smtClean="0"/>
              <a:t>requirement</a:t>
            </a:r>
            <a:r>
              <a:rPr lang="pl-PL" b="1" dirty="0" smtClean="0"/>
              <a:t>)</a:t>
            </a:r>
            <a:r>
              <a:rPr lang="pl-PL" b="1" i="1" dirty="0" smtClean="0"/>
              <a:t>,</a:t>
            </a:r>
            <a:r>
              <a:rPr lang="pl-PL" b="1" dirty="0" smtClean="0"/>
              <a:t> </a:t>
            </a:r>
            <a:r>
              <a:rPr lang="pl-PL" b="1" dirty="0" err="1" smtClean="0"/>
              <a:t>subject</a:t>
            </a:r>
            <a:r>
              <a:rPr lang="pl-PL" b="1" dirty="0" smtClean="0"/>
              <a:t> to </a:t>
            </a:r>
            <a:r>
              <a:rPr lang="pl-PL" b="1" dirty="0" err="1" smtClean="0"/>
              <a:t>proportionality</a:t>
            </a:r>
            <a:endParaRPr lang="pl-PL" b="1" dirty="0" smtClean="0"/>
          </a:p>
          <a:p>
            <a:r>
              <a:rPr lang="pl-PL" b="1" dirty="0" smtClean="0"/>
              <a:t>Court of </a:t>
            </a:r>
            <a:r>
              <a:rPr lang="pl-PL" b="1" dirty="0" err="1" smtClean="0"/>
              <a:t>Justice</a:t>
            </a:r>
            <a:r>
              <a:rPr lang="pl-PL" b="1" dirty="0" smtClean="0"/>
              <a:t> </a:t>
            </a:r>
            <a:r>
              <a:rPr lang="pl-PL" b="1" dirty="0" err="1" smtClean="0"/>
              <a:t>still</a:t>
            </a:r>
            <a:r>
              <a:rPr lang="pl-PL" b="1" dirty="0" smtClean="0"/>
              <a:t> </a:t>
            </a:r>
            <a:r>
              <a:rPr lang="pl-PL" b="1" dirty="0" err="1" smtClean="0"/>
              <a:t>unwilling</a:t>
            </a:r>
            <a:r>
              <a:rPr lang="pl-PL" b="1" dirty="0" smtClean="0"/>
              <a:t> to </a:t>
            </a:r>
            <a:r>
              <a:rPr lang="pl-PL" b="1" dirty="0" err="1" smtClean="0"/>
              <a:t>delve</a:t>
            </a:r>
            <a:r>
              <a:rPr lang="pl-PL" b="1" dirty="0" smtClean="0"/>
              <a:t> </a:t>
            </a:r>
            <a:r>
              <a:rPr lang="pl-PL" b="1" dirty="0" err="1" smtClean="0"/>
              <a:t>deeper</a:t>
            </a:r>
            <a:r>
              <a:rPr lang="pl-PL" b="1" dirty="0" smtClean="0"/>
              <a:t> </a:t>
            </a:r>
            <a:r>
              <a:rPr lang="pl-PL" b="1" dirty="0" err="1" smtClean="0"/>
              <a:t>into</a:t>
            </a:r>
            <a:r>
              <a:rPr lang="pl-PL" b="1" dirty="0" smtClean="0"/>
              <a:t> the </a:t>
            </a:r>
            <a:r>
              <a:rPr lang="pl-PL" b="1" dirty="0" err="1" smtClean="0"/>
              <a:t>content</a:t>
            </a:r>
            <a:r>
              <a:rPr lang="pl-PL" b="1" dirty="0" smtClean="0"/>
              <a:t> of </a:t>
            </a:r>
            <a:r>
              <a:rPr lang="pl-PL" b="1" dirty="0" err="1" smtClean="0"/>
              <a:t>that</a:t>
            </a:r>
            <a:r>
              <a:rPr lang="pl-PL" b="1" dirty="0" smtClean="0"/>
              <a:t> </a:t>
            </a:r>
            <a:r>
              <a:rPr lang="pl-PL" b="1" dirty="0" err="1" smtClean="0"/>
              <a:t>principle</a:t>
            </a:r>
            <a:endParaRPr lang="pl-PL" b="1" dirty="0" smtClean="0"/>
          </a:p>
        </p:txBody>
      </p:sp>
    </p:spTree>
    <p:extLst>
      <p:ext uri="{BB962C8B-B14F-4D97-AF65-F5344CB8AC3E}">
        <p14:creationId xmlns:p14="http://schemas.microsoft.com/office/powerpoint/2010/main" val="859325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36185" y="3850105"/>
            <a:ext cx="10018713" cy="1752599"/>
          </a:xfrm>
        </p:spPr>
        <p:txBody>
          <a:bodyPr/>
          <a:lstStyle/>
          <a:p>
            <a:r>
              <a:rPr lang="en-GB" b="1" dirty="0" smtClean="0">
                <a:effectLst>
                  <a:outerShdw blurRad="38100" dist="38100" dir="2700000" algn="tl">
                    <a:srgbClr val="000000">
                      <a:alpha val="43137"/>
                    </a:srgbClr>
                  </a:outerShdw>
                </a:effectLst>
              </a:rPr>
              <a:t>Thank</a:t>
            </a:r>
            <a:r>
              <a:rPr lang="pl-PL" b="1" dirty="0" smtClean="0">
                <a:effectLst>
                  <a:outerShdw blurRad="38100" dist="38100" dir="2700000" algn="tl">
                    <a:srgbClr val="000000">
                      <a:alpha val="43137"/>
                    </a:srgbClr>
                  </a:outerShdw>
                </a:effectLst>
              </a:rPr>
              <a:t> </a:t>
            </a:r>
            <a:r>
              <a:rPr lang="pl-PL" b="1" dirty="0" err="1" smtClean="0">
                <a:effectLst>
                  <a:outerShdw blurRad="38100" dist="38100" dir="2700000" algn="tl">
                    <a:srgbClr val="000000">
                      <a:alpha val="43137"/>
                    </a:srgbClr>
                  </a:outerShdw>
                </a:effectLst>
              </a:rPr>
              <a:t>you</a:t>
            </a:r>
            <a:r>
              <a:rPr lang="pl-PL" b="1" dirty="0" smtClean="0">
                <a:effectLst>
                  <a:outerShdw blurRad="38100" dist="38100" dir="2700000" algn="tl">
                    <a:srgbClr val="000000">
                      <a:alpha val="43137"/>
                    </a:srgbClr>
                  </a:outerShdw>
                </a:effectLst>
              </a:rPr>
              <a:t> for </a:t>
            </a:r>
            <a:r>
              <a:rPr lang="pl-PL" b="1" dirty="0" err="1" smtClean="0">
                <a:effectLst>
                  <a:outerShdw blurRad="38100" dist="38100" dir="2700000" algn="tl">
                    <a:srgbClr val="000000">
                      <a:alpha val="43137"/>
                    </a:srgbClr>
                  </a:outerShdw>
                </a:effectLst>
              </a:rPr>
              <a:t>your</a:t>
            </a:r>
            <a:r>
              <a:rPr lang="pl-PL" b="1" dirty="0" smtClean="0">
                <a:effectLst>
                  <a:outerShdw blurRad="38100" dist="38100" dir="2700000" algn="tl">
                    <a:srgbClr val="000000">
                      <a:alpha val="43137"/>
                    </a:srgbClr>
                  </a:outerShdw>
                </a:effectLst>
              </a:rPr>
              <a:t> </a:t>
            </a:r>
            <a:r>
              <a:rPr lang="pl-PL" b="1" dirty="0" err="1" smtClean="0">
                <a:effectLst>
                  <a:outerShdw blurRad="38100" dist="38100" dir="2700000" algn="tl">
                    <a:srgbClr val="000000">
                      <a:alpha val="43137"/>
                    </a:srgbClr>
                  </a:outerShdw>
                </a:effectLst>
              </a:rPr>
              <a:t>attention</a:t>
            </a:r>
            <a:endParaRPr lang="pl-PL"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0892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604824" y="44970"/>
            <a:ext cx="9886167" cy="469232"/>
          </a:xfrm>
        </p:spPr>
        <p:txBody>
          <a:bodyPr>
            <a:normAutofit fontScale="90000"/>
          </a:bodyPr>
          <a:lstStyle/>
          <a:p>
            <a:r>
              <a:rPr lang="pl-PL" b="1" dirty="0" smtClean="0"/>
              <a:t>the </a:t>
            </a:r>
            <a:r>
              <a:rPr lang="pl-PL" b="1" dirty="0" err="1" smtClean="0"/>
              <a:t>concept</a:t>
            </a:r>
            <a:r>
              <a:rPr lang="pl-PL" b="1" dirty="0" smtClean="0"/>
              <a:t> of a </a:t>
            </a:r>
            <a:r>
              <a:rPr lang="pl-PL" b="1" dirty="0" err="1" smtClean="0"/>
              <a:t>constitutional</a:t>
            </a:r>
            <a:r>
              <a:rPr lang="pl-PL" b="1" dirty="0" smtClean="0"/>
              <a:t> </a:t>
            </a:r>
            <a:r>
              <a:rPr lang="pl-PL" b="1" dirty="0" err="1" smtClean="0"/>
              <a:t>identity</a:t>
            </a:r>
            <a:r>
              <a:rPr lang="pl-PL" b="1" dirty="0" smtClean="0"/>
              <a:t> in EU law</a:t>
            </a:r>
            <a:endParaRPr lang="pl-PL" b="1" dirty="0"/>
          </a:p>
        </p:txBody>
      </p:sp>
      <p:sp>
        <p:nvSpPr>
          <p:cNvPr id="3" name="Symbol zastępczy zawartości 2"/>
          <p:cNvSpPr>
            <a:spLocks noGrp="1"/>
          </p:cNvSpPr>
          <p:nvPr>
            <p:ph idx="1"/>
          </p:nvPr>
        </p:nvSpPr>
        <p:spPr>
          <a:xfrm>
            <a:off x="1070811" y="693820"/>
            <a:ext cx="10420180" cy="6164180"/>
          </a:xfrm>
        </p:spPr>
        <p:txBody>
          <a:bodyPr>
            <a:normAutofit lnSpcReduction="10000"/>
          </a:bodyPr>
          <a:lstStyle/>
          <a:p>
            <a:pPr algn="just"/>
            <a:r>
              <a:rPr lang="pl-PL" dirty="0" smtClean="0"/>
              <a:t>The </a:t>
            </a:r>
            <a:r>
              <a:rPr lang="pl-PL" dirty="0" err="1" smtClean="0"/>
              <a:t>notion</a:t>
            </a:r>
            <a:r>
              <a:rPr lang="pl-PL" dirty="0" smtClean="0"/>
              <a:t> of „</a:t>
            </a:r>
            <a:r>
              <a:rPr lang="pl-PL" dirty="0" err="1" smtClean="0"/>
              <a:t>national</a:t>
            </a:r>
            <a:r>
              <a:rPr lang="pl-PL" dirty="0" smtClean="0"/>
              <a:t> </a:t>
            </a:r>
            <a:r>
              <a:rPr lang="pl-PL" dirty="0" err="1" smtClean="0"/>
              <a:t>identities</a:t>
            </a:r>
            <a:r>
              <a:rPr lang="pl-PL" dirty="0" smtClean="0"/>
              <a:t> of </a:t>
            </a:r>
            <a:r>
              <a:rPr lang="pl-PL" dirty="0" err="1" smtClean="0"/>
              <a:t>Member</a:t>
            </a:r>
            <a:r>
              <a:rPr lang="pl-PL" dirty="0" smtClean="0"/>
              <a:t> </a:t>
            </a:r>
            <a:r>
              <a:rPr lang="pl-PL" dirty="0" err="1" smtClean="0"/>
              <a:t>States</a:t>
            </a:r>
            <a:r>
              <a:rPr lang="pl-PL" dirty="0" smtClean="0"/>
              <a:t> the EU </a:t>
            </a:r>
            <a:r>
              <a:rPr lang="pl-PL" dirty="0" err="1" smtClean="0"/>
              <a:t>shall</a:t>
            </a:r>
            <a:r>
              <a:rPr lang="pl-PL" dirty="0" smtClean="0"/>
              <a:t> </a:t>
            </a:r>
            <a:r>
              <a:rPr lang="pl-PL" dirty="0" err="1" smtClean="0"/>
              <a:t>respect</a:t>
            </a:r>
            <a:r>
              <a:rPr lang="pl-PL" dirty="0" smtClean="0"/>
              <a:t>” </a:t>
            </a:r>
            <a:r>
              <a:rPr lang="pl-PL" dirty="0" err="1" smtClean="0"/>
              <a:t>has</a:t>
            </a:r>
            <a:r>
              <a:rPr lang="pl-PL" dirty="0" smtClean="0"/>
              <a:t> </a:t>
            </a:r>
            <a:r>
              <a:rPr lang="pl-PL" dirty="0" err="1" smtClean="0"/>
              <a:t>been</a:t>
            </a:r>
            <a:r>
              <a:rPr lang="pl-PL" dirty="0" smtClean="0"/>
              <a:t> </a:t>
            </a:r>
            <a:r>
              <a:rPr lang="pl-PL" dirty="0" err="1" smtClean="0"/>
              <a:t>present</a:t>
            </a:r>
            <a:r>
              <a:rPr lang="pl-PL" dirty="0" smtClean="0"/>
              <a:t> </a:t>
            </a:r>
            <a:r>
              <a:rPr lang="pl-PL" dirty="0" err="1" smtClean="0"/>
              <a:t>since</a:t>
            </a:r>
            <a:r>
              <a:rPr lang="pl-PL" dirty="0" smtClean="0"/>
              <a:t> the </a:t>
            </a:r>
            <a:r>
              <a:rPr lang="pl-PL" dirty="0" err="1" smtClean="0"/>
              <a:t>Treaty</a:t>
            </a:r>
            <a:r>
              <a:rPr lang="pl-PL" dirty="0" smtClean="0"/>
              <a:t> of </a:t>
            </a:r>
            <a:r>
              <a:rPr lang="pl-PL" dirty="0" err="1" smtClean="0"/>
              <a:t>Maastricht</a:t>
            </a:r>
            <a:r>
              <a:rPr lang="pl-PL" dirty="0" smtClean="0"/>
              <a:t> (ex art. </a:t>
            </a:r>
            <a:r>
              <a:rPr lang="pl-PL" dirty="0" smtClean="0"/>
              <a:t>F-1/</a:t>
            </a:r>
            <a:r>
              <a:rPr lang="pl-PL" dirty="0" smtClean="0"/>
              <a:t>6 para. 3 TEU), </a:t>
            </a:r>
            <a:r>
              <a:rPr lang="pl-PL" dirty="0" err="1" smtClean="0"/>
              <a:t>yet</a:t>
            </a:r>
            <a:r>
              <a:rPr lang="pl-PL" dirty="0" smtClean="0"/>
              <a:t> </a:t>
            </a:r>
            <a:r>
              <a:rPr lang="pl-PL" dirty="0" err="1" smtClean="0"/>
              <a:t>it</a:t>
            </a:r>
            <a:r>
              <a:rPr lang="pl-PL" dirty="0" smtClean="0"/>
              <a:t> </a:t>
            </a:r>
            <a:r>
              <a:rPr lang="pl-PL" dirty="0" err="1" smtClean="0"/>
              <a:t>has</a:t>
            </a:r>
            <a:r>
              <a:rPr lang="pl-PL" dirty="0" smtClean="0"/>
              <a:t> not </a:t>
            </a:r>
            <a:r>
              <a:rPr lang="pl-PL" dirty="0" err="1" smtClean="0"/>
              <a:t>been</a:t>
            </a:r>
            <a:r>
              <a:rPr lang="pl-PL" dirty="0" smtClean="0"/>
              <a:t> </a:t>
            </a:r>
            <a:r>
              <a:rPr lang="pl-PL" dirty="0" err="1" smtClean="0"/>
              <a:t>accorded</a:t>
            </a:r>
            <a:r>
              <a:rPr lang="pl-PL" dirty="0" smtClean="0"/>
              <a:t> a </a:t>
            </a:r>
            <a:r>
              <a:rPr lang="pl-PL" dirty="0" err="1" smtClean="0"/>
              <a:t>great</a:t>
            </a:r>
            <a:r>
              <a:rPr lang="pl-PL" dirty="0" smtClean="0"/>
              <a:t> </a:t>
            </a:r>
            <a:r>
              <a:rPr lang="pl-PL" dirty="0" err="1" smtClean="0"/>
              <a:t>amount</a:t>
            </a:r>
            <a:r>
              <a:rPr lang="pl-PL" dirty="0" smtClean="0"/>
              <a:t> of </a:t>
            </a:r>
            <a:r>
              <a:rPr lang="pl-PL" dirty="0" err="1" smtClean="0"/>
              <a:t>attention</a:t>
            </a:r>
            <a:r>
              <a:rPr lang="pl-PL" dirty="0" smtClean="0"/>
              <a:t> </a:t>
            </a:r>
            <a:r>
              <a:rPr lang="pl-PL" dirty="0" err="1" smtClean="0"/>
              <a:t>either</a:t>
            </a:r>
            <a:r>
              <a:rPr lang="pl-PL" dirty="0" smtClean="0"/>
              <a:t> by </a:t>
            </a:r>
            <a:r>
              <a:rPr lang="pl-PL" dirty="0" err="1" smtClean="0"/>
              <a:t>way</a:t>
            </a:r>
            <a:r>
              <a:rPr lang="pl-PL" dirty="0" smtClean="0"/>
              <a:t> of </a:t>
            </a:r>
            <a:r>
              <a:rPr lang="pl-PL" dirty="0" err="1" smtClean="0"/>
              <a:t>secondary</a:t>
            </a:r>
            <a:r>
              <a:rPr lang="pl-PL" dirty="0" smtClean="0"/>
              <a:t> </a:t>
            </a:r>
            <a:r>
              <a:rPr lang="pl-PL" dirty="0" err="1" smtClean="0"/>
              <a:t>legislation</a:t>
            </a:r>
            <a:r>
              <a:rPr lang="pl-PL" dirty="0" smtClean="0"/>
              <a:t>, </a:t>
            </a:r>
            <a:r>
              <a:rPr lang="pl-PL" dirty="0" err="1" smtClean="0"/>
              <a:t>or</a:t>
            </a:r>
            <a:r>
              <a:rPr lang="pl-PL" dirty="0" smtClean="0"/>
              <a:t> </a:t>
            </a:r>
            <a:r>
              <a:rPr lang="pl-PL" dirty="0" err="1" smtClean="0"/>
              <a:t>any</a:t>
            </a:r>
            <a:r>
              <a:rPr lang="pl-PL" dirty="0" smtClean="0"/>
              <a:t> </a:t>
            </a:r>
            <a:r>
              <a:rPr lang="pl-PL" dirty="0" err="1" smtClean="0"/>
              <a:t>voluminous</a:t>
            </a:r>
            <a:r>
              <a:rPr lang="pl-PL" dirty="0" smtClean="0"/>
              <a:t> ECJ/CJEU </a:t>
            </a:r>
            <a:r>
              <a:rPr lang="pl-PL" dirty="0" err="1" smtClean="0"/>
              <a:t>jurisprudence</a:t>
            </a:r>
            <a:endParaRPr lang="pl-PL" dirty="0" smtClean="0"/>
          </a:p>
          <a:p>
            <a:pPr algn="just"/>
            <a:r>
              <a:rPr lang="pl-PL" dirty="0" smtClean="0"/>
              <a:t>EU law </a:t>
            </a:r>
            <a:r>
              <a:rPr lang="pl-PL" dirty="0" err="1" smtClean="0"/>
              <a:t>scholars</a:t>
            </a:r>
            <a:r>
              <a:rPr lang="pl-PL" dirty="0" smtClean="0"/>
              <a:t> </a:t>
            </a:r>
            <a:r>
              <a:rPr lang="pl-PL" dirty="0" err="1" smtClean="0"/>
              <a:t>have</a:t>
            </a:r>
            <a:r>
              <a:rPr lang="pl-PL" dirty="0" smtClean="0"/>
              <a:t> </a:t>
            </a:r>
            <a:r>
              <a:rPr lang="pl-PL" dirty="0" err="1" smtClean="0"/>
              <a:t>told</a:t>
            </a:r>
            <a:r>
              <a:rPr lang="pl-PL" dirty="0" smtClean="0"/>
              <a:t> of </a:t>
            </a:r>
            <a:r>
              <a:rPr lang="pl-PL" dirty="0" err="1" smtClean="0"/>
              <a:t>either</a:t>
            </a:r>
            <a:r>
              <a:rPr lang="pl-PL" dirty="0" smtClean="0"/>
              <a:t> „</a:t>
            </a:r>
            <a:r>
              <a:rPr lang="pl-PL" dirty="0" err="1" smtClean="0"/>
              <a:t>national</a:t>
            </a:r>
            <a:r>
              <a:rPr lang="pl-PL" dirty="0" smtClean="0"/>
              <a:t>” </a:t>
            </a:r>
            <a:r>
              <a:rPr lang="pl-PL" dirty="0" err="1" smtClean="0"/>
              <a:t>or</a:t>
            </a:r>
            <a:r>
              <a:rPr lang="pl-PL" dirty="0" smtClean="0"/>
              <a:t> „</a:t>
            </a:r>
            <a:r>
              <a:rPr lang="pl-PL" dirty="0" err="1" smtClean="0"/>
              <a:t>constitutional</a:t>
            </a:r>
            <a:r>
              <a:rPr lang="pl-PL" dirty="0" smtClean="0"/>
              <a:t>” </a:t>
            </a:r>
            <a:r>
              <a:rPr lang="pl-PL" dirty="0" err="1" smtClean="0"/>
              <a:t>identity</a:t>
            </a:r>
            <a:r>
              <a:rPr lang="pl-PL" dirty="0" smtClean="0"/>
              <a:t> </a:t>
            </a:r>
            <a:r>
              <a:rPr lang="pl-PL" dirty="0" err="1" smtClean="0"/>
              <a:t>only</a:t>
            </a:r>
            <a:r>
              <a:rPr lang="pl-PL" dirty="0" smtClean="0"/>
              <a:t> </a:t>
            </a:r>
            <a:r>
              <a:rPr lang="pl-PL" dirty="0" err="1" smtClean="0"/>
              <a:t>sparingly</a:t>
            </a:r>
            <a:r>
              <a:rPr lang="pl-PL" dirty="0" smtClean="0"/>
              <a:t>, and the CJEU </a:t>
            </a:r>
            <a:r>
              <a:rPr lang="pl-PL" dirty="0" err="1" smtClean="0"/>
              <a:t>would</a:t>
            </a:r>
            <a:r>
              <a:rPr lang="pl-PL" dirty="0" smtClean="0"/>
              <a:t> </a:t>
            </a:r>
            <a:r>
              <a:rPr lang="pl-PL" dirty="0" err="1" smtClean="0"/>
              <a:t>only</a:t>
            </a:r>
            <a:r>
              <a:rPr lang="pl-PL" dirty="0" smtClean="0"/>
              <a:t> </a:t>
            </a:r>
            <a:r>
              <a:rPr lang="pl-PL" dirty="0" err="1" smtClean="0"/>
              <a:t>mention</a:t>
            </a:r>
            <a:r>
              <a:rPr lang="pl-PL" dirty="0" smtClean="0"/>
              <a:t> </a:t>
            </a:r>
            <a:r>
              <a:rPr lang="pl-PL" dirty="0" err="1" smtClean="0"/>
              <a:t>it</a:t>
            </a:r>
            <a:r>
              <a:rPr lang="pl-PL" dirty="0" smtClean="0"/>
              <a:t> in </a:t>
            </a:r>
            <a:r>
              <a:rPr lang="pl-PL" dirty="0" err="1" smtClean="0"/>
              <a:t>passing</a:t>
            </a:r>
            <a:r>
              <a:rPr lang="pl-PL" dirty="0" smtClean="0"/>
              <a:t> (</a:t>
            </a:r>
            <a:r>
              <a:rPr lang="pl-PL" dirty="0" err="1" smtClean="0"/>
              <a:t>eg</a:t>
            </a:r>
            <a:r>
              <a:rPr lang="pl-PL" dirty="0" smtClean="0"/>
              <a:t>. in </a:t>
            </a:r>
            <a:r>
              <a:rPr lang="pl-PL" dirty="0" err="1" smtClean="0"/>
              <a:t>case</a:t>
            </a:r>
            <a:r>
              <a:rPr lang="pl-PL" dirty="0" smtClean="0"/>
              <a:t> C-473/93, </a:t>
            </a:r>
            <a:r>
              <a:rPr lang="en-US" dirty="0"/>
              <a:t>Commission of the European Communities v Grand Duchy of </a:t>
            </a:r>
            <a:r>
              <a:rPr lang="en-US" dirty="0" smtClean="0"/>
              <a:t>Luxemburg</a:t>
            </a:r>
            <a:r>
              <a:rPr lang="pl-PL" dirty="0" smtClean="0"/>
              <a:t>, 2 </a:t>
            </a:r>
            <a:r>
              <a:rPr lang="pl-PL" dirty="0" err="1" smtClean="0"/>
              <a:t>July</a:t>
            </a:r>
            <a:r>
              <a:rPr lang="pl-PL" dirty="0" smtClean="0"/>
              <a:t> 1996</a:t>
            </a:r>
          </a:p>
          <a:p>
            <a:pPr lvl="1" algn="just"/>
            <a:r>
              <a:rPr lang="pl-PL" dirty="0" smtClean="0"/>
              <a:t>Or, no </a:t>
            </a:r>
            <a:r>
              <a:rPr lang="pl-PL" dirty="0" err="1" smtClean="0"/>
              <a:t>mention</a:t>
            </a:r>
            <a:r>
              <a:rPr lang="pl-PL" dirty="0" smtClean="0"/>
              <a:t> was </a:t>
            </a:r>
            <a:r>
              <a:rPr lang="pl-PL" dirty="0" err="1" smtClean="0"/>
              <a:t>made</a:t>
            </a:r>
            <a:r>
              <a:rPr lang="pl-PL" dirty="0" smtClean="0"/>
              <a:t> </a:t>
            </a:r>
            <a:r>
              <a:rPr lang="pl-PL" dirty="0" err="1" smtClean="0"/>
              <a:t>at</a:t>
            </a:r>
            <a:r>
              <a:rPr lang="pl-PL" dirty="0" smtClean="0"/>
              <a:t> </a:t>
            </a:r>
            <a:r>
              <a:rPr lang="pl-PL" dirty="0" err="1" smtClean="0"/>
              <a:t>all</a:t>
            </a:r>
            <a:r>
              <a:rPr lang="pl-PL" dirty="0" smtClean="0"/>
              <a:t> – in </a:t>
            </a:r>
            <a:r>
              <a:rPr lang="pl-PL" dirty="0" err="1" smtClean="0"/>
              <a:t>its</a:t>
            </a:r>
            <a:r>
              <a:rPr lang="pl-PL" dirty="0" smtClean="0"/>
              <a:t> </a:t>
            </a:r>
            <a:r>
              <a:rPr lang="pl-PL" dirty="0" err="1" smtClean="0"/>
              <a:t>first</a:t>
            </a:r>
            <a:r>
              <a:rPr lang="pl-PL" dirty="0" smtClean="0"/>
              <a:t> </a:t>
            </a:r>
            <a:r>
              <a:rPr lang="pl-PL" dirty="0" err="1" smtClean="0"/>
              <a:t>edition</a:t>
            </a:r>
            <a:r>
              <a:rPr lang="pl-PL" dirty="0" smtClean="0"/>
              <a:t> (1995) of </a:t>
            </a:r>
            <a:r>
              <a:rPr lang="pl-PL" i="1" dirty="0" smtClean="0"/>
              <a:t>the </a:t>
            </a:r>
            <a:r>
              <a:rPr lang="pl-PL" dirty="0" err="1" smtClean="0"/>
              <a:t>monograph</a:t>
            </a:r>
            <a:r>
              <a:rPr lang="pl-PL" dirty="0" smtClean="0"/>
              <a:t> on EU law, Craig and </a:t>
            </a:r>
            <a:r>
              <a:rPr lang="pl-PL" dirty="0"/>
              <a:t>de </a:t>
            </a:r>
            <a:r>
              <a:rPr lang="pl-PL" dirty="0" err="1"/>
              <a:t>Búrca</a:t>
            </a:r>
            <a:r>
              <a:rPr lang="pl-PL" dirty="0"/>
              <a:t> </a:t>
            </a:r>
            <a:r>
              <a:rPr lang="pl-PL" dirty="0" err="1" smtClean="0"/>
              <a:t>omitted</a:t>
            </a:r>
            <a:r>
              <a:rPr lang="pl-PL" dirty="0" smtClean="0"/>
              <a:t> the idea </a:t>
            </a:r>
            <a:r>
              <a:rPr lang="pl-PL" dirty="0" err="1" smtClean="0"/>
              <a:t>altogether</a:t>
            </a:r>
            <a:endParaRPr lang="pl-PL" dirty="0" smtClean="0"/>
          </a:p>
          <a:p>
            <a:pPr algn="just"/>
            <a:r>
              <a:rPr lang="pl-PL" dirty="0" smtClean="0"/>
              <a:t> the </a:t>
            </a:r>
            <a:r>
              <a:rPr lang="pl-PL" dirty="0" err="1" smtClean="0"/>
              <a:t>difference</a:t>
            </a:r>
            <a:r>
              <a:rPr lang="pl-PL" dirty="0" smtClean="0"/>
              <a:t> of </a:t>
            </a:r>
            <a:r>
              <a:rPr lang="pl-PL" dirty="0" err="1" smtClean="0"/>
              <a:t>wording</a:t>
            </a:r>
            <a:r>
              <a:rPr lang="pl-PL" dirty="0" smtClean="0"/>
              <a:t> </a:t>
            </a:r>
            <a:r>
              <a:rPr lang="pl-PL" dirty="0" err="1" smtClean="0"/>
              <a:t>has</a:t>
            </a:r>
            <a:r>
              <a:rPr lang="pl-PL" dirty="0" smtClean="0"/>
              <a:t> </a:t>
            </a:r>
            <a:r>
              <a:rPr lang="pl-PL" dirty="0" err="1" smtClean="0"/>
              <a:t>been</a:t>
            </a:r>
            <a:r>
              <a:rPr lang="pl-PL" dirty="0" smtClean="0"/>
              <a:t> </a:t>
            </a:r>
            <a:r>
              <a:rPr lang="pl-PL" dirty="0" err="1" smtClean="0"/>
              <a:t>largely</a:t>
            </a:r>
            <a:r>
              <a:rPr lang="pl-PL" dirty="0" smtClean="0"/>
              <a:t> </a:t>
            </a:r>
            <a:r>
              <a:rPr lang="pl-PL" dirty="0" err="1" smtClean="0"/>
              <a:t>ignored</a:t>
            </a:r>
            <a:r>
              <a:rPr lang="pl-PL" dirty="0" smtClean="0"/>
              <a:t>, and „</a:t>
            </a:r>
            <a:r>
              <a:rPr lang="pl-PL" dirty="0" err="1" smtClean="0"/>
              <a:t>national</a:t>
            </a:r>
            <a:r>
              <a:rPr lang="pl-PL" dirty="0" smtClean="0"/>
              <a:t>” and „</a:t>
            </a:r>
            <a:r>
              <a:rPr lang="pl-PL" dirty="0" err="1" smtClean="0"/>
              <a:t>constitutional</a:t>
            </a:r>
            <a:r>
              <a:rPr lang="pl-PL" dirty="0" smtClean="0"/>
              <a:t>” </a:t>
            </a:r>
            <a:r>
              <a:rPr lang="pl-PL" dirty="0" err="1" smtClean="0"/>
              <a:t>identity</a:t>
            </a:r>
            <a:r>
              <a:rPr lang="pl-PL" dirty="0" smtClean="0"/>
              <a:t> </a:t>
            </a:r>
            <a:r>
              <a:rPr lang="pl-PL" dirty="0" err="1" smtClean="0"/>
              <a:t>has</a:t>
            </a:r>
            <a:r>
              <a:rPr lang="pl-PL" dirty="0" smtClean="0"/>
              <a:t> </a:t>
            </a:r>
            <a:r>
              <a:rPr lang="pl-PL" dirty="0" err="1" smtClean="0"/>
              <a:t>been</a:t>
            </a:r>
            <a:r>
              <a:rPr lang="pl-PL" dirty="0" smtClean="0"/>
              <a:t> </a:t>
            </a:r>
            <a:r>
              <a:rPr lang="pl-PL" dirty="0" err="1" smtClean="0"/>
              <a:t>used</a:t>
            </a:r>
            <a:r>
              <a:rPr lang="pl-PL" dirty="0" smtClean="0"/>
              <a:t> </a:t>
            </a:r>
            <a:r>
              <a:rPr lang="pl-PL" dirty="0" err="1" smtClean="0"/>
              <a:t>interchangeably</a:t>
            </a:r>
            <a:r>
              <a:rPr lang="pl-PL" dirty="0" smtClean="0"/>
              <a:t>, as per M. P. </a:t>
            </a:r>
            <a:r>
              <a:rPr lang="pl-PL" dirty="0" err="1" smtClean="0"/>
              <a:t>Maduro’s</a:t>
            </a:r>
            <a:r>
              <a:rPr lang="pl-PL" dirty="0" smtClean="0"/>
              <a:t> </a:t>
            </a:r>
            <a:r>
              <a:rPr lang="pl-PL" dirty="0" err="1" smtClean="0"/>
              <a:t>opinion</a:t>
            </a:r>
            <a:r>
              <a:rPr lang="pl-PL" dirty="0" smtClean="0"/>
              <a:t>, </a:t>
            </a:r>
            <a:r>
              <a:rPr lang="pl-PL" dirty="0" err="1" smtClean="0"/>
              <a:t>delivered</a:t>
            </a:r>
            <a:r>
              <a:rPr lang="pl-PL" dirty="0" smtClean="0"/>
              <a:t> </a:t>
            </a:r>
            <a:r>
              <a:rPr lang="pl-PL" dirty="0" err="1" smtClean="0"/>
              <a:t>at</a:t>
            </a:r>
            <a:r>
              <a:rPr lang="pl-PL" dirty="0" smtClean="0"/>
              <a:t> </a:t>
            </a:r>
            <a:r>
              <a:rPr lang="pl-PL" dirty="0"/>
              <a:t>20 </a:t>
            </a:r>
            <a:r>
              <a:rPr lang="pl-PL" dirty="0" err="1"/>
              <a:t>September</a:t>
            </a:r>
            <a:r>
              <a:rPr lang="pl-PL" dirty="0"/>
              <a:t> 2005 </a:t>
            </a:r>
            <a:r>
              <a:rPr lang="pl-PL" dirty="0" smtClean="0"/>
              <a:t>in C-53/04 </a:t>
            </a:r>
            <a:r>
              <a:rPr lang="it-IT" dirty="0"/>
              <a:t>Cristiano Marrosu and Gianluca Sardino v Azienda Ospedaliera Ospedale San Martino di Genova e Cliniche Universitarie </a:t>
            </a:r>
            <a:r>
              <a:rPr lang="it-IT" dirty="0" smtClean="0"/>
              <a:t>Convenzionate</a:t>
            </a:r>
            <a:r>
              <a:rPr lang="pl-PL" dirty="0" smtClean="0"/>
              <a:t>, </a:t>
            </a:r>
            <a:r>
              <a:rPr lang="pl-PL" dirty="0" err="1" smtClean="0"/>
              <a:t>where</a:t>
            </a:r>
            <a:r>
              <a:rPr lang="pl-PL" dirty="0" smtClean="0"/>
              <a:t> the AG </a:t>
            </a:r>
            <a:r>
              <a:rPr lang="pl-PL" dirty="0" err="1" smtClean="0"/>
              <a:t>spoke</a:t>
            </a:r>
            <a:r>
              <a:rPr lang="pl-PL" dirty="0" smtClean="0"/>
              <a:t> of „</a:t>
            </a:r>
            <a:r>
              <a:rPr lang="en-US" dirty="0"/>
              <a:t>constitutional identity of the Member States which the European Union has undertaken to respect</a:t>
            </a:r>
            <a:r>
              <a:rPr lang="pl-PL" dirty="0" smtClean="0"/>
              <a:t>”, </a:t>
            </a:r>
            <a:r>
              <a:rPr lang="pl-PL" dirty="0" err="1" smtClean="0"/>
              <a:t>referring</a:t>
            </a:r>
            <a:r>
              <a:rPr lang="pl-PL" dirty="0" smtClean="0"/>
              <a:t> to art. 6 para.3 TEU</a:t>
            </a:r>
            <a:endParaRPr lang="pl-PL" dirty="0"/>
          </a:p>
        </p:txBody>
      </p:sp>
    </p:spTree>
    <p:extLst>
      <p:ext uri="{BB962C8B-B14F-4D97-AF65-F5344CB8AC3E}">
        <p14:creationId xmlns:p14="http://schemas.microsoft.com/office/powerpoint/2010/main" val="828242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106707"/>
            <a:ext cx="12192000" cy="423472"/>
          </a:xfrm>
        </p:spPr>
        <p:txBody>
          <a:bodyPr>
            <a:normAutofit fontScale="90000"/>
          </a:bodyPr>
          <a:lstStyle/>
          <a:p>
            <a:r>
              <a:rPr lang="pl-PL" b="1" dirty="0"/>
              <a:t>t</a:t>
            </a:r>
            <a:r>
              <a:rPr lang="pl-PL" b="1" dirty="0" smtClean="0"/>
              <a:t>he </a:t>
            </a:r>
            <a:r>
              <a:rPr lang="pl-PL" b="1" dirty="0" err="1" smtClean="0"/>
              <a:t>current</a:t>
            </a:r>
            <a:r>
              <a:rPr lang="pl-PL" b="1" dirty="0" smtClean="0"/>
              <a:t> </a:t>
            </a:r>
            <a:r>
              <a:rPr lang="pl-PL" b="1" dirty="0" err="1" smtClean="0"/>
              <a:t>Treaty</a:t>
            </a:r>
            <a:r>
              <a:rPr lang="pl-PL" b="1" dirty="0" smtClean="0"/>
              <a:t> </a:t>
            </a:r>
            <a:r>
              <a:rPr lang="pl-PL" b="1" dirty="0" err="1" smtClean="0"/>
              <a:t>foundations</a:t>
            </a:r>
            <a:r>
              <a:rPr lang="pl-PL" b="1" dirty="0" smtClean="0"/>
              <a:t> and </a:t>
            </a:r>
            <a:r>
              <a:rPr lang="pl-PL" b="1" dirty="0" err="1" smtClean="0"/>
              <a:t>content</a:t>
            </a:r>
            <a:r>
              <a:rPr lang="pl-PL" b="1" dirty="0" smtClean="0"/>
              <a:t> of the </a:t>
            </a:r>
            <a:r>
              <a:rPr lang="pl-PL" b="1" dirty="0" err="1" smtClean="0"/>
              <a:t>principle</a:t>
            </a:r>
            <a:endParaRPr lang="pl-PL" b="1" dirty="0"/>
          </a:p>
        </p:txBody>
      </p:sp>
      <p:sp>
        <p:nvSpPr>
          <p:cNvPr id="3" name="Symbol zastępczy zawartości 2"/>
          <p:cNvSpPr>
            <a:spLocks noGrp="1"/>
          </p:cNvSpPr>
          <p:nvPr>
            <p:ph idx="1"/>
          </p:nvPr>
        </p:nvSpPr>
        <p:spPr>
          <a:xfrm>
            <a:off x="1484311" y="748259"/>
            <a:ext cx="10357919" cy="6109741"/>
          </a:xfrm>
        </p:spPr>
        <p:txBody>
          <a:bodyPr>
            <a:normAutofit lnSpcReduction="10000"/>
          </a:bodyPr>
          <a:lstStyle/>
          <a:p>
            <a:r>
              <a:rPr lang="pl-PL" dirty="0" smtClean="0"/>
              <a:t>The </a:t>
            </a:r>
            <a:r>
              <a:rPr lang="pl-PL" dirty="0" err="1" smtClean="0"/>
              <a:t>ToL</a:t>
            </a:r>
            <a:r>
              <a:rPr lang="pl-PL" dirty="0" smtClean="0"/>
              <a:t> </a:t>
            </a:r>
            <a:r>
              <a:rPr lang="pl-PL" dirty="0" err="1" smtClean="0"/>
              <a:t>has</a:t>
            </a:r>
            <a:r>
              <a:rPr lang="pl-PL" dirty="0" smtClean="0"/>
              <a:t> </a:t>
            </a:r>
            <a:r>
              <a:rPr lang="pl-PL" dirty="0" err="1" smtClean="0"/>
              <a:t>changed</a:t>
            </a:r>
            <a:r>
              <a:rPr lang="pl-PL" dirty="0" smtClean="0"/>
              <a:t> art. 6 para. 3 TEU to </a:t>
            </a:r>
            <a:r>
              <a:rPr lang="pl-PL" dirty="0" err="1" smtClean="0"/>
              <a:t>what</a:t>
            </a:r>
            <a:r>
              <a:rPr lang="pl-PL" dirty="0" smtClean="0"/>
              <a:t> </a:t>
            </a:r>
            <a:r>
              <a:rPr lang="pl-PL" dirty="0" err="1" smtClean="0"/>
              <a:t>is</a:t>
            </a:r>
            <a:r>
              <a:rPr lang="pl-PL" dirty="0" smtClean="0"/>
              <a:t> </a:t>
            </a:r>
            <a:r>
              <a:rPr lang="pl-PL" dirty="0" err="1" smtClean="0"/>
              <a:t>now</a:t>
            </a:r>
            <a:r>
              <a:rPr lang="pl-PL" dirty="0" smtClean="0"/>
              <a:t> art. 4 para. 2 TEU:</a:t>
            </a:r>
          </a:p>
          <a:p>
            <a:pPr algn="just"/>
            <a:r>
              <a:rPr lang="en-US" dirty="0"/>
              <a:t>The Union shall respect the equality of Member States before the Treaties as well as </a:t>
            </a:r>
            <a:r>
              <a:rPr lang="en-US" dirty="0" smtClean="0"/>
              <a:t>their</a:t>
            </a:r>
            <a:r>
              <a:rPr lang="pl-PL" dirty="0" smtClean="0"/>
              <a:t> </a:t>
            </a:r>
            <a:r>
              <a:rPr lang="en-US" dirty="0" smtClean="0"/>
              <a:t>national </a:t>
            </a:r>
            <a:r>
              <a:rPr lang="en-US" dirty="0"/>
              <a:t>identities, inherent in their fundamental structures, political and constitutional, inclusive </a:t>
            </a:r>
            <a:r>
              <a:rPr lang="en-US" dirty="0" smtClean="0"/>
              <a:t>of</a:t>
            </a:r>
            <a:r>
              <a:rPr lang="pl-PL" dirty="0" smtClean="0"/>
              <a:t> </a:t>
            </a:r>
            <a:r>
              <a:rPr lang="en-US" dirty="0" smtClean="0"/>
              <a:t>regional </a:t>
            </a:r>
            <a:r>
              <a:rPr lang="en-US" dirty="0"/>
              <a:t>and local self-government. It shall respect their essential State functions, including </a:t>
            </a:r>
            <a:r>
              <a:rPr lang="en-US" dirty="0" smtClean="0"/>
              <a:t>ensuring</a:t>
            </a:r>
            <a:r>
              <a:rPr lang="pl-PL" dirty="0" smtClean="0"/>
              <a:t> </a:t>
            </a:r>
            <a:r>
              <a:rPr lang="en-US" dirty="0" smtClean="0"/>
              <a:t>the </a:t>
            </a:r>
            <a:r>
              <a:rPr lang="en-US" dirty="0"/>
              <a:t>territorial integrity of the State, maintaining law and order and safeguarding national security. </a:t>
            </a:r>
            <a:r>
              <a:rPr lang="en-US" dirty="0" smtClean="0"/>
              <a:t>In</a:t>
            </a:r>
            <a:r>
              <a:rPr lang="pl-PL" dirty="0" smtClean="0"/>
              <a:t> </a:t>
            </a:r>
            <a:r>
              <a:rPr lang="en-US" dirty="0" smtClean="0"/>
              <a:t>particular</a:t>
            </a:r>
            <a:r>
              <a:rPr lang="en-US" dirty="0"/>
              <a:t>, national security remains the sole responsibility of each Member State</a:t>
            </a:r>
            <a:r>
              <a:rPr lang="en-US" dirty="0" smtClean="0"/>
              <a:t>.</a:t>
            </a:r>
            <a:endParaRPr lang="pl-PL" dirty="0" smtClean="0"/>
          </a:p>
          <a:p>
            <a:pPr algn="just"/>
            <a:r>
              <a:rPr lang="pl-PL" dirty="0" smtClean="0"/>
              <a:t>As </a:t>
            </a:r>
            <a:r>
              <a:rPr lang="pl-PL" dirty="0" err="1" smtClean="0"/>
              <a:t>seen</a:t>
            </a:r>
            <a:r>
              <a:rPr lang="pl-PL" dirty="0" smtClean="0"/>
              <a:t> </a:t>
            </a:r>
            <a:r>
              <a:rPr lang="pl-PL" dirty="0" err="1" smtClean="0"/>
              <a:t>above</a:t>
            </a:r>
            <a:r>
              <a:rPr lang="pl-PL" dirty="0" smtClean="0"/>
              <a:t>, the </a:t>
            </a:r>
            <a:r>
              <a:rPr lang="pl-PL" dirty="0" err="1" smtClean="0"/>
              <a:t>written</a:t>
            </a:r>
            <a:r>
              <a:rPr lang="pl-PL" dirty="0" smtClean="0"/>
              <a:t> </a:t>
            </a:r>
            <a:r>
              <a:rPr lang="pl-PL" dirty="0" err="1" smtClean="0"/>
              <a:t>content</a:t>
            </a:r>
            <a:r>
              <a:rPr lang="pl-PL" dirty="0" smtClean="0"/>
              <a:t> of the „</a:t>
            </a:r>
            <a:r>
              <a:rPr lang="pl-PL" dirty="0" err="1" smtClean="0"/>
              <a:t>respect</a:t>
            </a:r>
            <a:r>
              <a:rPr lang="pl-PL" dirty="0" smtClean="0"/>
              <a:t>” in </a:t>
            </a:r>
            <a:r>
              <a:rPr lang="pl-PL" dirty="0" err="1" smtClean="0"/>
              <a:t>question</a:t>
            </a:r>
            <a:r>
              <a:rPr lang="pl-PL" dirty="0" smtClean="0"/>
              <a:t> </a:t>
            </a:r>
            <a:r>
              <a:rPr lang="pl-PL" dirty="0" err="1" smtClean="0"/>
              <a:t>has</a:t>
            </a:r>
            <a:r>
              <a:rPr lang="pl-PL" dirty="0" smtClean="0"/>
              <a:t> </a:t>
            </a:r>
            <a:r>
              <a:rPr lang="pl-PL" dirty="0" err="1" smtClean="0"/>
              <a:t>been</a:t>
            </a:r>
            <a:r>
              <a:rPr lang="pl-PL" dirty="0" smtClean="0"/>
              <a:t> </a:t>
            </a:r>
            <a:r>
              <a:rPr lang="pl-PL" dirty="0" err="1" smtClean="0"/>
              <a:t>expanded</a:t>
            </a:r>
            <a:r>
              <a:rPr lang="pl-PL" dirty="0" smtClean="0"/>
              <a:t>, </a:t>
            </a:r>
            <a:r>
              <a:rPr lang="pl-PL" dirty="0" err="1" smtClean="0"/>
              <a:t>adding</a:t>
            </a:r>
            <a:r>
              <a:rPr lang="pl-PL" dirty="0" smtClean="0"/>
              <a:t> </a:t>
            </a:r>
            <a:r>
              <a:rPr lang="pl-PL" dirty="0" err="1" smtClean="0"/>
              <a:t>that</a:t>
            </a:r>
            <a:r>
              <a:rPr lang="pl-PL" dirty="0" smtClean="0"/>
              <a:t> „</a:t>
            </a:r>
            <a:r>
              <a:rPr lang="pl-PL" dirty="0" err="1" smtClean="0"/>
              <a:t>essential</a:t>
            </a:r>
            <a:r>
              <a:rPr lang="pl-PL" dirty="0" smtClean="0"/>
              <a:t> </a:t>
            </a:r>
            <a:r>
              <a:rPr lang="pl-PL" dirty="0" err="1" smtClean="0"/>
              <a:t>State</a:t>
            </a:r>
            <a:r>
              <a:rPr lang="pl-PL" dirty="0" smtClean="0"/>
              <a:t> </a:t>
            </a:r>
            <a:r>
              <a:rPr lang="pl-PL" dirty="0" err="1" smtClean="0"/>
              <a:t>functions</a:t>
            </a:r>
            <a:r>
              <a:rPr lang="pl-PL" dirty="0" smtClean="0"/>
              <a:t>” </a:t>
            </a:r>
            <a:r>
              <a:rPr lang="pl-PL" dirty="0" err="1" smtClean="0"/>
              <a:t>are</a:t>
            </a:r>
            <a:r>
              <a:rPr lang="pl-PL" dirty="0" smtClean="0"/>
              <a:t> to be </a:t>
            </a:r>
            <a:r>
              <a:rPr lang="pl-PL" dirty="0" err="1" smtClean="0"/>
              <a:t>respected</a:t>
            </a:r>
            <a:r>
              <a:rPr lang="pl-PL" dirty="0" smtClean="0"/>
              <a:t> as </a:t>
            </a:r>
            <a:r>
              <a:rPr lang="pl-PL" dirty="0" err="1" smtClean="0"/>
              <a:t>well</a:t>
            </a:r>
            <a:endParaRPr lang="pl-PL" dirty="0" smtClean="0"/>
          </a:p>
          <a:p>
            <a:pPr algn="just"/>
            <a:r>
              <a:rPr lang="pl-PL" dirty="0" err="1" smtClean="0"/>
              <a:t>Over</a:t>
            </a:r>
            <a:r>
              <a:rPr lang="pl-PL" dirty="0" smtClean="0"/>
              <a:t> </a:t>
            </a:r>
            <a:r>
              <a:rPr lang="pl-PL" dirty="0" err="1" smtClean="0"/>
              <a:t>time</a:t>
            </a:r>
            <a:r>
              <a:rPr lang="pl-PL" dirty="0" smtClean="0"/>
              <a:t>, the </a:t>
            </a:r>
            <a:r>
              <a:rPr lang="pl-PL" dirty="0" err="1" smtClean="0"/>
              <a:t>Court’s</a:t>
            </a:r>
            <a:r>
              <a:rPr lang="pl-PL" dirty="0" smtClean="0"/>
              <a:t> </a:t>
            </a:r>
            <a:r>
              <a:rPr lang="pl-PL" dirty="0" err="1" smtClean="0"/>
              <a:t>case</a:t>
            </a:r>
            <a:r>
              <a:rPr lang="pl-PL" dirty="0" smtClean="0"/>
              <a:t>-law</a:t>
            </a:r>
            <a:r>
              <a:rPr lang="pl-PL" dirty="0" smtClean="0"/>
              <a:t> </a:t>
            </a:r>
            <a:r>
              <a:rPr lang="pl-PL" dirty="0" err="1" smtClean="0"/>
              <a:t>has</a:t>
            </a:r>
            <a:r>
              <a:rPr lang="pl-PL" dirty="0" smtClean="0"/>
              <a:t> </a:t>
            </a:r>
            <a:r>
              <a:rPr lang="pl-PL" dirty="0" err="1" smtClean="0"/>
              <a:t>been</a:t>
            </a:r>
            <a:r>
              <a:rPr lang="pl-PL" dirty="0" smtClean="0"/>
              <a:t> </a:t>
            </a:r>
            <a:r>
              <a:rPr lang="pl-PL" dirty="0" err="1" smtClean="0"/>
              <a:t>updated</a:t>
            </a:r>
            <a:r>
              <a:rPr lang="pl-PL" dirty="0" smtClean="0"/>
              <a:t> </a:t>
            </a:r>
            <a:r>
              <a:rPr lang="pl-PL" dirty="0" err="1" smtClean="0"/>
              <a:t>further</a:t>
            </a:r>
            <a:r>
              <a:rPr lang="pl-PL" dirty="0" smtClean="0"/>
              <a:t> as to the </a:t>
            </a:r>
            <a:r>
              <a:rPr lang="pl-PL" dirty="0" err="1" smtClean="0"/>
              <a:t>concept</a:t>
            </a:r>
            <a:r>
              <a:rPr lang="pl-PL" dirty="0" smtClean="0"/>
              <a:t> of „</a:t>
            </a:r>
            <a:r>
              <a:rPr lang="pl-PL" dirty="0" err="1" smtClean="0"/>
              <a:t>cons</a:t>
            </a:r>
            <a:r>
              <a:rPr lang="pl-PL" dirty="0" err="1" smtClean="0"/>
              <a:t>titutional</a:t>
            </a:r>
            <a:r>
              <a:rPr lang="pl-PL" dirty="0" smtClean="0"/>
              <a:t> </a:t>
            </a:r>
            <a:r>
              <a:rPr lang="pl-PL" dirty="0" err="1" smtClean="0"/>
              <a:t>identity</a:t>
            </a:r>
            <a:r>
              <a:rPr lang="pl-PL" dirty="0" smtClean="0"/>
              <a:t>”,and </a:t>
            </a:r>
            <a:r>
              <a:rPr lang="pl-PL" dirty="0" err="1" smtClean="0"/>
              <a:t>it</a:t>
            </a:r>
            <a:r>
              <a:rPr lang="pl-PL" dirty="0" smtClean="0"/>
              <a:t> </a:t>
            </a:r>
            <a:r>
              <a:rPr lang="pl-PL" dirty="0" err="1" smtClean="0"/>
              <a:t>has</a:t>
            </a:r>
            <a:r>
              <a:rPr lang="pl-PL" dirty="0" smtClean="0"/>
              <a:t> </a:t>
            </a:r>
            <a:r>
              <a:rPr lang="pl-PL" dirty="0" err="1" smtClean="0"/>
              <a:t>been</a:t>
            </a:r>
            <a:r>
              <a:rPr lang="pl-PL" dirty="0" smtClean="0"/>
              <a:t> </a:t>
            </a:r>
            <a:r>
              <a:rPr lang="pl-PL" dirty="0" err="1" smtClean="0"/>
              <a:t>suggested</a:t>
            </a:r>
            <a:r>
              <a:rPr lang="pl-PL" dirty="0" smtClean="0"/>
              <a:t> </a:t>
            </a:r>
            <a:r>
              <a:rPr lang="pl-PL" dirty="0" err="1" smtClean="0"/>
              <a:t>that</a:t>
            </a:r>
            <a:r>
              <a:rPr lang="pl-PL" dirty="0" smtClean="0"/>
              <a:t> „</a:t>
            </a:r>
            <a:r>
              <a:rPr lang="en-US" dirty="0"/>
              <a:t>the European Union is obliged to respect the constitutional identity of the Member States. That obligation has existed from the </a:t>
            </a:r>
            <a:r>
              <a:rPr lang="en-US" dirty="0" smtClean="0"/>
              <a:t>outset</a:t>
            </a:r>
            <a:r>
              <a:rPr lang="pl-PL" dirty="0"/>
              <a:t> </a:t>
            </a:r>
            <a:r>
              <a:rPr lang="pl-PL" dirty="0" smtClean="0"/>
              <a:t>(…)</a:t>
            </a:r>
            <a:r>
              <a:rPr lang="en-US" dirty="0"/>
              <a:t> The national identity concerned clearly includes the constitutional identity of the Member </a:t>
            </a:r>
            <a:r>
              <a:rPr lang="en-US" dirty="0" smtClean="0"/>
              <a:t>State</a:t>
            </a:r>
            <a:r>
              <a:rPr lang="pl-PL" dirty="0" smtClean="0"/>
              <a:t> (AG Maduro, </a:t>
            </a:r>
            <a:r>
              <a:rPr lang="pl-PL" dirty="0" err="1" smtClean="0"/>
              <a:t>case</a:t>
            </a:r>
            <a:r>
              <a:rPr lang="pl-PL" dirty="0" smtClean="0"/>
              <a:t> C-213/07, 8 </a:t>
            </a:r>
            <a:r>
              <a:rPr lang="pl-PL" dirty="0" err="1" smtClean="0"/>
              <a:t>October</a:t>
            </a:r>
            <a:r>
              <a:rPr lang="pl-PL" dirty="0" smtClean="0"/>
              <a:t> 2008</a:t>
            </a:r>
            <a:r>
              <a:rPr lang="pl-PL" dirty="0"/>
              <a:t>, </a:t>
            </a:r>
            <a:r>
              <a:rPr lang="pl-PL" dirty="0" err="1"/>
              <a:t>Michaniki</a:t>
            </a:r>
            <a:r>
              <a:rPr lang="pl-PL" dirty="0"/>
              <a:t> AE)”</a:t>
            </a:r>
            <a:endParaRPr lang="pl-PL" dirty="0"/>
          </a:p>
        </p:txBody>
      </p:sp>
    </p:spTree>
    <p:extLst>
      <p:ext uri="{BB962C8B-B14F-4D97-AF65-F5344CB8AC3E}">
        <p14:creationId xmlns:p14="http://schemas.microsoft.com/office/powerpoint/2010/main" val="175571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09" y="0"/>
            <a:ext cx="10018713" cy="445168"/>
          </a:xfrm>
        </p:spPr>
        <p:txBody>
          <a:bodyPr>
            <a:normAutofit fontScale="90000"/>
          </a:bodyPr>
          <a:lstStyle/>
          <a:p>
            <a:r>
              <a:rPr lang="pl-PL" b="1" dirty="0" err="1" smtClean="0"/>
              <a:t>State</a:t>
            </a:r>
            <a:r>
              <a:rPr lang="pl-PL" b="1" dirty="0" smtClean="0"/>
              <a:t> of </a:t>
            </a:r>
            <a:r>
              <a:rPr lang="pl-PL" b="1" dirty="0" err="1" smtClean="0"/>
              <a:t>play</a:t>
            </a:r>
            <a:r>
              <a:rPr lang="pl-PL" b="1" dirty="0" smtClean="0"/>
              <a:t> </a:t>
            </a:r>
            <a:endParaRPr lang="pl-PL" b="1" dirty="0"/>
          </a:p>
        </p:txBody>
      </p:sp>
      <p:sp>
        <p:nvSpPr>
          <p:cNvPr id="3" name="Symbol zastępczy zawartości 2"/>
          <p:cNvSpPr>
            <a:spLocks noGrp="1"/>
          </p:cNvSpPr>
          <p:nvPr>
            <p:ph idx="1"/>
          </p:nvPr>
        </p:nvSpPr>
        <p:spPr>
          <a:xfrm>
            <a:off x="1484308" y="537410"/>
            <a:ext cx="10018713" cy="6320590"/>
          </a:xfrm>
        </p:spPr>
        <p:txBody>
          <a:bodyPr>
            <a:normAutofit fontScale="92500" lnSpcReduction="10000"/>
          </a:bodyPr>
          <a:lstStyle/>
          <a:p>
            <a:r>
              <a:rPr lang="pl-PL" dirty="0" smtClean="0"/>
              <a:t>As of </a:t>
            </a:r>
            <a:r>
              <a:rPr lang="pl-PL" dirty="0" err="1" smtClean="0"/>
              <a:t>now</a:t>
            </a:r>
            <a:r>
              <a:rPr lang="pl-PL" dirty="0" smtClean="0"/>
              <a:t>, the law of the EU </a:t>
            </a:r>
            <a:r>
              <a:rPr lang="pl-PL" dirty="0" err="1" smtClean="0"/>
              <a:t>appears</a:t>
            </a:r>
            <a:r>
              <a:rPr lang="pl-PL" dirty="0" smtClean="0"/>
              <a:t> to be in a </a:t>
            </a:r>
            <a:r>
              <a:rPr lang="pl-PL" dirty="0" err="1" smtClean="0"/>
              <a:t>phase</a:t>
            </a:r>
            <a:r>
              <a:rPr lang="pl-PL" dirty="0" smtClean="0"/>
              <a:t> of </a:t>
            </a:r>
            <a:r>
              <a:rPr lang="pl-PL" dirty="0" err="1" smtClean="0"/>
              <a:t>what</a:t>
            </a:r>
            <a:r>
              <a:rPr lang="pl-PL" dirty="0" smtClean="0"/>
              <a:t> </a:t>
            </a:r>
            <a:r>
              <a:rPr lang="pl-PL" dirty="0" err="1" smtClean="0"/>
              <a:t>is</a:t>
            </a:r>
            <a:r>
              <a:rPr lang="pl-PL" dirty="0" smtClean="0"/>
              <a:t> </a:t>
            </a:r>
            <a:r>
              <a:rPr lang="pl-PL" dirty="0" err="1" smtClean="0"/>
              <a:t>called</a:t>
            </a:r>
            <a:r>
              <a:rPr lang="pl-PL" dirty="0" smtClean="0"/>
              <a:t> a „</a:t>
            </a:r>
            <a:r>
              <a:rPr lang="pl-PL" dirty="0" err="1" smtClean="0"/>
              <a:t>merger</a:t>
            </a:r>
            <a:r>
              <a:rPr lang="pl-PL" dirty="0" smtClean="0"/>
              <a:t>” </a:t>
            </a:r>
            <a:r>
              <a:rPr lang="pl-PL" dirty="0" err="1" smtClean="0"/>
              <a:t>within</a:t>
            </a:r>
            <a:r>
              <a:rPr lang="pl-PL" dirty="0" smtClean="0"/>
              <a:t> a system of the </a:t>
            </a:r>
            <a:r>
              <a:rPr lang="pl-PL" dirty="0" err="1" smtClean="0"/>
              <a:t>shared</a:t>
            </a:r>
            <a:r>
              <a:rPr lang="pl-PL" dirty="0" smtClean="0"/>
              <a:t> </a:t>
            </a:r>
            <a:r>
              <a:rPr lang="pl-PL" dirty="0" err="1" smtClean="0"/>
              <a:t>exercise</a:t>
            </a:r>
            <a:r>
              <a:rPr lang="pl-PL" dirty="0" smtClean="0"/>
              <a:t> of </a:t>
            </a:r>
            <a:r>
              <a:rPr lang="pl-PL" dirty="0" err="1" smtClean="0"/>
              <a:t>sovereignty</a:t>
            </a:r>
            <a:r>
              <a:rPr lang="pl-PL" dirty="0" smtClean="0"/>
              <a:t> (Hofmann, </a:t>
            </a:r>
            <a:r>
              <a:rPr lang="pl-PL" dirty="0" err="1" smtClean="0"/>
              <a:t>Rowe</a:t>
            </a:r>
            <a:r>
              <a:rPr lang="pl-PL" dirty="0" smtClean="0"/>
              <a:t>, </a:t>
            </a:r>
            <a:r>
              <a:rPr lang="pl-PL" dirty="0" err="1" smtClean="0"/>
              <a:t>Türk</a:t>
            </a:r>
            <a:r>
              <a:rPr lang="pl-PL" dirty="0" smtClean="0"/>
              <a:t>, </a:t>
            </a:r>
            <a:r>
              <a:rPr lang="pl-PL" dirty="0" err="1" smtClean="0"/>
              <a:t>Administrative</a:t>
            </a:r>
            <a:r>
              <a:rPr lang="pl-PL" dirty="0" smtClean="0"/>
              <a:t> Law and Policy of the EU, p. 925-926, Oxford 2011), not in a „</a:t>
            </a:r>
            <a:r>
              <a:rPr lang="pl-PL" dirty="0" err="1" smtClean="0"/>
              <a:t>superimposition</a:t>
            </a:r>
            <a:r>
              <a:rPr lang="pl-PL" dirty="0" smtClean="0"/>
              <a:t>” of </a:t>
            </a:r>
            <a:r>
              <a:rPr lang="pl-PL" dirty="0" err="1" smtClean="0"/>
              <a:t>it</a:t>
            </a:r>
            <a:r>
              <a:rPr lang="pl-PL" dirty="0" smtClean="0"/>
              <a:t> </a:t>
            </a:r>
            <a:r>
              <a:rPr lang="pl-PL" dirty="0" err="1" smtClean="0"/>
              <a:t>over</a:t>
            </a:r>
            <a:r>
              <a:rPr lang="pl-PL" dirty="0" smtClean="0"/>
              <a:t> </a:t>
            </a:r>
            <a:r>
              <a:rPr lang="pl-PL" dirty="0" err="1" smtClean="0"/>
              <a:t>national</a:t>
            </a:r>
            <a:r>
              <a:rPr lang="pl-PL" dirty="0" smtClean="0"/>
              <a:t> </a:t>
            </a:r>
            <a:r>
              <a:rPr lang="pl-PL" dirty="0" err="1" smtClean="0"/>
              <a:t>legal</a:t>
            </a:r>
            <a:r>
              <a:rPr lang="pl-PL" dirty="0" smtClean="0"/>
              <a:t> </a:t>
            </a:r>
            <a:r>
              <a:rPr lang="pl-PL" dirty="0" err="1" smtClean="0"/>
              <a:t>orders</a:t>
            </a:r>
            <a:endParaRPr lang="pl-PL" dirty="0" smtClean="0"/>
          </a:p>
          <a:p>
            <a:r>
              <a:rPr lang="pl-PL" dirty="0" err="1" smtClean="0"/>
              <a:t>This</a:t>
            </a:r>
            <a:r>
              <a:rPr lang="pl-PL" dirty="0" smtClean="0"/>
              <a:t> „</a:t>
            </a:r>
            <a:r>
              <a:rPr lang="pl-PL" dirty="0" err="1" smtClean="0"/>
              <a:t>merger</a:t>
            </a:r>
            <a:r>
              <a:rPr lang="pl-PL" dirty="0" smtClean="0"/>
              <a:t>” </a:t>
            </a:r>
            <a:r>
              <a:rPr lang="pl-PL" dirty="0" err="1" smtClean="0"/>
              <a:t>has</a:t>
            </a:r>
            <a:r>
              <a:rPr lang="pl-PL" dirty="0" smtClean="0"/>
              <a:t> </a:t>
            </a:r>
            <a:r>
              <a:rPr lang="pl-PL" dirty="0" err="1" smtClean="0"/>
              <a:t>been</a:t>
            </a:r>
            <a:r>
              <a:rPr lang="pl-PL" dirty="0" smtClean="0"/>
              <a:t> </a:t>
            </a:r>
            <a:r>
              <a:rPr lang="pl-PL" dirty="0" err="1" smtClean="0"/>
              <a:t>considered</a:t>
            </a:r>
            <a:r>
              <a:rPr lang="pl-PL" dirty="0" smtClean="0"/>
              <a:t> </a:t>
            </a:r>
            <a:r>
              <a:rPr lang="pl-PL" dirty="0" err="1" smtClean="0"/>
              <a:t>both</a:t>
            </a:r>
            <a:r>
              <a:rPr lang="pl-PL" dirty="0" smtClean="0"/>
              <a:t> from a </a:t>
            </a:r>
            <a:r>
              <a:rPr lang="pl-PL" dirty="0" err="1" smtClean="0"/>
              <a:t>perspective</a:t>
            </a:r>
            <a:r>
              <a:rPr lang="pl-PL" dirty="0" smtClean="0"/>
              <a:t> </a:t>
            </a:r>
            <a:r>
              <a:rPr lang="pl-PL" dirty="0" err="1" smtClean="0"/>
              <a:t>that</a:t>
            </a:r>
            <a:r>
              <a:rPr lang="pl-PL" dirty="0" smtClean="0"/>
              <a:t> the </a:t>
            </a:r>
            <a:r>
              <a:rPr lang="pl-PL" dirty="0" err="1" smtClean="0"/>
              <a:t>current</a:t>
            </a:r>
            <a:r>
              <a:rPr lang="pl-PL" dirty="0" smtClean="0"/>
              <a:t> EU </a:t>
            </a:r>
            <a:r>
              <a:rPr lang="pl-PL" dirty="0" err="1" smtClean="0"/>
              <a:t>treaties</a:t>
            </a:r>
            <a:r>
              <a:rPr lang="pl-PL" dirty="0" smtClean="0"/>
              <a:t> form </a:t>
            </a:r>
            <a:r>
              <a:rPr lang="pl-PL" dirty="0" err="1" smtClean="0"/>
              <a:t>nothing</a:t>
            </a:r>
            <a:r>
              <a:rPr lang="pl-PL" dirty="0" smtClean="0"/>
              <a:t> </a:t>
            </a:r>
            <a:r>
              <a:rPr lang="pl-PL" dirty="0" err="1" smtClean="0"/>
              <a:t>short</a:t>
            </a:r>
            <a:r>
              <a:rPr lang="pl-PL" dirty="0" smtClean="0"/>
              <a:t> of a </a:t>
            </a:r>
            <a:r>
              <a:rPr lang="pl-PL" dirty="0" err="1" smtClean="0"/>
              <a:t>constitutional</a:t>
            </a:r>
            <a:r>
              <a:rPr lang="pl-PL" dirty="0" smtClean="0"/>
              <a:t> set of </a:t>
            </a:r>
            <a:r>
              <a:rPr lang="pl-PL" dirty="0" err="1" smtClean="0"/>
              <a:t>norms</a:t>
            </a:r>
            <a:r>
              <a:rPr lang="pl-PL" dirty="0" smtClean="0"/>
              <a:t>, and from a </a:t>
            </a:r>
            <a:r>
              <a:rPr lang="pl-PL" dirty="0" err="1" smtClean="0"/>
              <a:t>classic</a:t>
            </a:r>
            <a:r>
              <a:rPr lang="pl-PL" dirty="0" smtClean="0"/>
              <a:t> </a:t>
            </a:r>
            <a:r>
              <a:rPr lang="pl-PL" dirty="0" err="1" smtClean="0"/>
              <a:t>standpoint</a:t>
            </a:r>
            <a:r>
              <a:rPr lang="pl-PL" dirty="0" smtClean="0"/>
              <a:t> of public </a:t>
            </a:r>
            <a:r>
              <a:rPr lang="pl-PL" dirty="0" err="1" smtClean="0"/>
              <a:t>international</a:t>
            </a:r>
            <a:r>
              <a:rPr lang="pl-PL" dirty="0" smtClean="0"/>
              <a:t> law (</a:t>
            </a:r>
            <a:r>
              <a:rPr lang="pl-PL" dirty="0" err="1" smtClean="0"/>
              <a:t>see</a:t>
            </a:r>
            <a:r>
              <a:rPr lang="pl-PL" dirty="0" smtClean="0"/>
              <a:t> </a:t>
            </a:r>
            <a:r>
              <a:rPr lang="pl-PL" dirty="0" err="1" smtClean="0"/>
              <a:t>Mayer</a:t>
            </a:r>
            <a:r>
              <a:rPr lang="pl-PL" dirty="0" smtClean="0"/>
              <a:t>, Wendel in </a:t>
            </a:r>
            <a:r>
              <a:rPr lang="pl-PL" dirty="0" err="1" smtClean="0"/>
              <a:t>Avbelj</a:t>
            </a:r>
            <a:r>
              <a:rPr lang="pl-PL" dirty="0" smtClean="0"/>
              <a:t>, </a:t>
            </a:r>
            <a:r>
              <a:rPr lang="pl-PL" dirty="0" err="1" smtClean="0"/>
              <a:t>Komárek</a:t>
            </a:r>
            <a:r>
              <a:rPr lang="pl-PL" dirty="0" smtClean="0"/>
              <a:t> (</a:t>
            </a:r>
            <a:r>
              <a:rPr lang="pl-PL" dirty="0" err="1" smtClean="0"/>
              <a:t>eds</a:t>
            </a:r>
            <a:r>
              <a:rPr lang="pl-PL" dirty="0" smtClean="0"/>
              <a:t>), </a:t>
            </a:r>
            <a:r>
              <a:rPr lang="pl-PL" dirty="0" err="1" smtClean="0"/>
              <a:t>Constitutional</a:t>
            </a:r>
            <a:r>
              <a:rPr lang="pl-PL" dirty="0" smtClean="0"/>
              <a:t> </a:t>
            </a:r>
            <a:r>
              <a:rPr lang="pl-PL" dirty="0" err="1" smtClean="0"/>
              <a:t>Pluralism</a:t>
            </a:r>
            <a:r>
              <a:rPr lang="pl-PL" dirty="0" smtClean="0"/>
              <a:t> in the EU and Beyond, p.149, 2012)</a:t>
            </a:r>
          </a:p>
          <a:p>
            <a:r>
              <a:rPr lang="pl-PL" dirty="0" err="1" smtClean="0"/>
              <a:t>Additionally</a:t>
            </a:r>
            <a:r>
              <a:rPr lang="pl-PL" dirty="0" smtClean="0"/>
              <a:t>, </a:t>
            </a:r>
            <a:r>
              <a:rPr lang="pl-PL" dirty="0" err="1" smtClean="0"/>
              <a:t>there</a:t>
            </a:r>
            <a:r>
              <a:rPr lang="pl-PL" dirty="0" smtClean="0"/>
              <a:t> </a:t>
            </a:r>
            <a:r>
              <a:rPr lang="pl-PL" dirty="0" err="1" smtClean="0"/>
              <a:t>are</a:t>
            </a:r>
            <a:r>
              <a:rPr lang="pl-PL" dirty="0" smtClean="0"/>
              <a:t> </a:t>
            </a:r>
            <a:r>
              <a:rPr lang="pl-PL" dirty="0" err="1" smtClean="0"/>
              <a:t>views</a:t>
            </a:r>
            <a:r>
              <a:rPr lang="pl-PL" dirty="0" smtClean="0"/>
              <a:t> </a:t>
            </a:r>
            <a:r>
              <a:rPr lang="pl-PL" dirty="0" err="1" smtClean="0"/>
              <a:t>that</a:t>
            </a:r>
            <a:r>
              <a:rPr lang="pl-PL" dirty="0" smtClean="0"/>
              <a:t> the </a:t>
            </a:r>
            <a:r>
              <a:rPr lang="pl-PL" dirty="0" err="1" smtClean="0"/>
              <a:t>coexistence</a:t>
            </a:r>
            <a:r>
              <a:rPr lang="pl-PL" dirty="0" smtClean="0"/>
              <a:t> of EU and </a:t>
            </a:r>
            <a:r>
              <a:rPr lang="pl-PL" dirty="0" err="1" smtClean="0"/>
              <a:t>national</a:t>
            </a:r>
            <a:r>
              <a:rPr lang="pl-PL" dirty="0" smtClean="0"/>
              <a:t> law </a:t>
            </a:r>
            <a:r>
              <a:rPr lang="pl-PL" dirty="0" err="1" smtClean="0"/>
              <a:t>is</a:t>
            </a:r>
            <a:r>
              <a:rPr lang="pl-PL" dirty="0" smtClean="0"/>
              <a:t> far from </a:t>
            </a:r>
            <a:r>
              <a:rPr lang="pl-PL" dirty="0" err="1" smtClean="0"/>
              <a:t>consonant</a:t>
            </a:r>
            <a:r>
              <a:rPr lang="pl-PL" dirty="0" smtClean="0"/>
              <a:t>, but </a:t>
            </a:r>
            <a:r>
              <a:rPr lang="pl-PL" dirty="0" err="1" smtClean="0"/>
              <a:t>can</a:t>
            </a:r>
            <a:r>
              <a:rPr lang="pl-PL" dirty="0" smtClean="0"/>
              <a:t> be </a:t>
            </a:r>
            <a:r>
              <a:rPr lang="pl-PL" dirty="0" err="1" smtClean="0"/>
              <a:t>explained</a:t>
            </a:r>
            <a:r>
              <a:rPr lang="pl-PL" dirty="0" smtClean="0"/>
              <a:t> by the </a:t>
            </a:r>
            <a:r>
              <a:rPr lang="pl-PL" dirty="0" err="1" smtClean="0"/>
              <a:t>simple</a:t>
            </a:r>
            <a:r>
              <a:rPr lang="pl-PL" dirty="0" smtClean="0"/>
              <a:t> </a:t>
            </a:r>
            <a:r>
              <a:rPr lang="pl-PL" dirty="0" err="1" smtClean="0"/>
              <a:t>plurality</a:t>
            </a:r>
            <a:r>
              <a:rPr lang="pl-PL" dirty="0" smtClean="0"/>
              <a:t> of law </a:t>
            </a:r>
            <a:r>
              <a:rPr lang="pl-PL" dirty="0" err="1" smtClean="0"/>
              <a:t>that</a:t>
            </a:r>
            <a:r>
              <a:rPr lang="pl-PL" dirty="0" smtClean="0"/>
              <a:t> </a:t>
            </a:r>
            <a:r>
              <a:rPr lang="pl-PL" dirty="0" err="1" smtClean="0"/>
              <a:t>is</a:t>
            </a:r>
            <a:r>
              <a:rPr lang="pl-PL" dirty="0" smtClean="0"/>
              <a:t> not </a:t>
            </a:r>
            <a:r>
              <a:rPr lang="pl-PL" dirty="0" err="1" smtClean="0"/>
              <a:t>necessarily</a:t>
            </a:r>
            <a:r>
              <a:rPr lang="pl-PL" dirty="0" smtClean="0"/>
              <a:t> </a:t>
            </a:r>
            <a:r>
              <a:rPr lang="pl-PL" dirty="0" err="1" smtClean="0"/>
              <a:t>unified</a:t>
            </a:r>
            <a:r>
              <a:rPr lang="pl-PL" dirty="0" smtClean="0"/>
              <a:t> in </a:t>
            </a:r>
            <a:r>
              <a:rPr lang="pl-PL" dirty="0" err="1" smtClean="0"/>
              <a:t>substance</a:t>
            </a:r>
            <a:r>
              <a:rPr lang="pl-PL" dirty="0" smtClean="0"/>
              <a:t> (Barents, </a:t>
            </a:r>
            <a:r>
              <a:rPr lang="pl-PL" dirty="0" err="1" smtClean="0"/>
              <a:t>Fallacy</a:t>
            </a:r>
            <a:r>
              <a:rPr lang="pl-PL" dirty="0" smtClean="0"/>
              <a:t> of </a:t>
            </a:r>
            <a:r>
              <a:rPr lang="pl-PL" dirty="0" err="1" smtClean="0"/>
              <a:t>Multilevel</a:t>
            </a:r>
            <a:r>
              <a:rPr lang="pl-PL" dirty="0" smtClean="0"/>
              <a:t> </a:t>
            </a:r>
            <a:r>
              <a:rPr lang="pl-PL" dirty="0" err="1" smtClean="0"/>
              <a:t>Constitutionalism</a:t>
            </a:r>
            <a:r>
              <a:rPr lang="pl-PL" dirty="0" smtClean="0"/>
              <a:t>, </a:t>
            </a:r>
            <a:r>
              <a:rPr lang="pl-PL" dirty="0" err="1" smtClean="0"/>
              <a:t>Constitutional</a:t>
            </a:r>
            <a:r>
              <a:rPr lang="pl-PL" dirty="0" smtClean="0"/>
              <a:t> </a:t>
            </a:r>
            <a:r>
              <a:rPr lang="pl-PL" dirty="0" err="1" smtClean="0"/>
              <a:t>Pluralism</a:t>
            </a:r>
            <a:r>
              <a:rPr lang="pl-PL" dirty="0" smtClean="0"/>
              <a:t>…,p. 166); far from unity, EU and </a:t>
            </a:r>
            <a:r>
              <a:rPr lang="pl-PL" dirty="0" err="1" smtClean="0"/>
              <a:t>national</a:t>
            </a:r>
            <a:r>
              <a:rPr lang="pl-PL" dirty="0" smtClean="0"/>
              <a:t> law </a:t>
            </a:r>
            <a:r>
              <a:rPr lang="pl-PL" dirty="0" err="1" smtClean="0"/>
              <a:t>are</a:t>
            </a:r>
            <a:r>
              <a:rPr lang="pl-PL" dirty="0" smtClean="0"/>
              <a:t> in a </a:t>
            </a:r>
            <a:r>
              <a:rPr lang="pl-PL" dirty="0" err="1" smtClean="0"/>
              <a:t>state</a:t>
            </a:r>
            <a:r>
              <a:rPr lang="pl-PL" dirty="0" smtClean="0"/>
              <a:t> of </a:t>
            </a:r>
            <a:r>
              <a:rPr lang="pl-PL" dirty="0" err="1" smtClean="0"/>
              <a:t>competition</a:t>
            </a:r>
            <a:r>
              <a:rPr lang="pl-PL" dirty="0" smtClean="0"/>
              <a:t>, </a:t>
            </a:r>
            <a:r>
              <a:rPr lang="pl-PL" dirty="0" err="1" smtClean="0"/>
              <a:t>or</a:t>
            </a:r>
            <a:r>
              <a:rPr lang="pl-PL" dirty="0" smtClean="0"/>
              <a:t> </a:t>
            </a:r>
            <a:r>
              <a:rPr lang="pl-PL" dirty="0" err="1" smtClean="0"/>
              <a:t>even</a:t>
            </a:r>
            <a:r>
              <a:rPr lang="pl-PL" dirty="0" smtClean="0"/>
              <a:t> </a:t>
            </a:r>
            <a:r>
              <a:rPr lang="pl-PL" dirty="0" err="1" smtClean="0"/>
              <a:t>an</a:t>
            </a:r>
            <a:r>
              <a:rPr lang="pl-PL" dirty="0" smtClean="0"/>
              <a:t> </a:t>
            </a:r>
            <a:r>
              <a:rPr lang="pl-PL" dirty="0" err="1" smtClean="0"/>
              <a:t>incoming</a:t>
            </a:r>
            <a:r>
              <a:rPr lang="pl-PL" dirty="0" smtClean="0"/>
              <a:t> war (p. 179)</a:t>
            </a:r>
          </a:p>
          <a:p>
            <a:pPr lvl="1"/>
            <a:r>
              <a:rPr lang="pl-PL" dirty="0" smtClean="0"/>
              <a:t>The less </a:t>
            </a:r>
            <a:r>
              <a:rPr lang="pl-PL" dirty="0" err="1" smtClean="0"/>
              <a:t>alarmist</a:t>
            </a:r>
            <a:r>
              <a:rPr lang="pl-PL" dirty="0" smtClean="0"/>
              <a:t> </a:t>
            </a:r>
            <a:r>
              <a:rPr lang="pl-PL" dirty="0" err="1" smtClean="0"/>
              <a:t>views</a:t>
            </a:r>
            <a:r>
              <a:rPr lang="pl-PL" dirty="0" smtClean="0"/>
              <a:t> </a:t>
            </a:r>
            <a:r>
              <a:rPr lang="pl-PL" dirty="0" err="1" smtClean="0"/>
              <a:t>speak</a:t>
            </a:r>
            <a:r>
              <a:rPr lang="pl-PL" dirty="0" smtClean="0"/>
              <a:t> of </a:t>
            </a:r>
            <a:r>
              <a:rPr lang="pl-PL" dirty="0" err="1" smtClean="0"/>
              <a:t>simple</a:t>
            </a:r>
            <a:r>
              <a:rPr lang="pl-PL" dirty="0" smtClean="0"/>
              <a:t> </a:t>
            </a:r>
            <a:r>
              <a:rPr lang="pl-PL" dirty="0" err="1" smtClean="0"/>
              <a:t>limitation</a:t>
            </a:r>
            <a:r>
              <a:rPr lang="pl-PL" dirty="0" smtClean="0"/>
              <a:t> of </a:t>
            </a:r>
            <a:r>
              <a:rPr lang="pl-PL" dirty="0" err="1" smtClean="0"/>
              <a:t>consonance</a:t>
            </a:r>
            <a:r>
              <a:rPr lang="pl-PL" dirty="0" smtClean="0"/>
              <a:t>, as a </a:t>
            </a:r>
            <a:r>
              <a:rPr lang="pl-PL" dirty="0" err="1" smtClean="0"/>
              <a:t>legal</a:t>
            </a:r>
            <a:r>
              <a:rPr lang="pl-PL" dirty="0" smtClean="0"/>
              <a:t> </a:t>
            </a:r>
            <a:r>
              <a:rPr lang="pl-PL" dirty="0" err="1" smtClean="0"/>
              <a:t>expression</a:t>
            </a:r>
            <a:r>
              <a:rPr lang="pl-PL" dirty="0" smtClean="0"/>
              <a:t> (</a:t>
            </a:r>
            <a:r>
              <a:rPr lang="pl-PL" dirty="0" err="1" smtClean="0"/>
              <a:t>Bogdandy</a:t>
            </a:r>
            <a:r>
              <a:rPr lang="pl-PL" dirty="0" smtClean="0"/>
              <a:t>, </a:t>
            </a:r>
            <a:r>
              <a:rPr lang="pl-PL" dirty="0" err="1" smtClean="0"/>
              <a:t>Principles</a:t>
            </a:r>
            <a:r>
              <a:rPr lang="pl-PL" dirty="0" smtClean="0"/>
              <a:t> of EU </a:t>
            </a:r>
            <a:r>
              <a:rPr lang="pl-PL" dirty="0" err="1" smtClean="0"/>
              <a:t>Constitutional</a:t>
            </a:r>
            <a:r>
              <a:rPr lang="pl-PL" dirty="0" smtClean="0"/>
              <a:t> Law, p. 40, 2010)</a:t>
            </a:r>
          </a:p>
          <a:p>
            <a:r>
              <a:rPr lang="pl-PL" dirty="0" smtClean="0"/>
              <a:t>In </a:t>
            </a:r>
            <a:r>
              <a:rPr lang="pl-PL" dirty="0" err="1" smtClean="0"/>
              <a:t>this</a:t>
            </a:r>
            <a:r>
              <a:rPr lang="pl-PL" dirty="0" smtClean="0"/>
              <a:t> </a:t>
            </a:r>
            <a:r>
              <a:rPr lang="pl-PL" dirty="0" err="1" smtClean="0"/>
              <a:t>legal</a:t>
            </a:r>
            <a:r>
              <a:rPr lang="pl-PL" dirty="0" smtClean="0"/>
              <a:t> </a:t>
            </a:r>
            <a:r>
              <a:rPr lang="pl-PL" dirty="0" err="1" smtClean="0"/>
              <a:t>dimension</a:t>
            </a:r>
            <a:r>
              <a:rPr lang="pl-PL" dirty="0" smtClean="0"/>
              <a:t>, </a:t>
            </a:r>
            <a:r>
              <a:rPr lang="pl-PL" dirty="0" err="1" smtClean="0"/>
              <a:t>it</a:t>
            </a:r>
            <a:r>
              <a:rPr lang="pl-PL" dirty="0" smtClean="0"/>
              <a:t> </a:t>
            </a:r>
            <a:r>
              <a:rPr lang="pl-PL" dirty="0" err="1" smtClean="0"/>
              <a:t>is</a:t>
            </a:r>
            <a:r>
              <a:rPr lang="pl-PL" dirty="0" smtClean="0"/>
              <a:t> for </a:t>
            </a:r>
            <a:r>
              <a:rPr lang="pl-PL" dirty="0" err="1" smtClean="0"/>
              <a:t>this</a:t>
            </a:r>
            <a:r>
              <a:rPr lang="pl-PL" dirty="0" smtClean="0"/>
              <a:t> </a:t>
            </a:r>
            <a:r>
              <a:rPr lang="pl-PL" dirty="0" err="1" smtClean="0"/>
              <a:t>paper</a:t>
            </a:r>
            <a:r>
              <a:rPr lang="pl-PL" dirty="0" smtClean="0"/>
              <a:t> to </a:t>
            </a:r>
            <a:r>
              <a:rPr lang="pl-PL" dirty="0" err="1" smtClean="0"/>
              <a:t>outline</a:t>
            </a:r>
            <a:r>
              <a:rPr lang="pl-PL" dirty="0" smtClean="0"/>
              <a:t> the </a:t>
            </a:r>
            <a:r>
              <a:rPr lang="pl-PL" dirty="0" err="1" smtClean="0"/>
              <a:t>moves</a:t>
            </a:r>
            <a:r>
              <a:rPr lang="pl-PL" dirty="0" smtClean="0"/>
              <a:t> </a:t>
            </a:r>
            <a:r>
              <a:rPr lang="pl-PL" dirty="0" err="1" smtClean="0"/>
              <a:t>made</a:t>
            </a:r>
            <a:r>
              <a:rPr lang="pl-PL" dirty="0" smtClean="0"/>
              <a:t> by the CJEU, </a:t>
            </a:r>
            <a:r>
              <a:rPr lang="pl-PL" dirty="0" err="1" smtClean="0"/>
              <a:t>which</a:t>
            </a:r>
            <a:r>
              <a:rPr lang="pl-PL" dirty="0" smtClean="0"/>
              <a:t> </a:t>
            </a:r>
            <a:r>
              <a:rPr lang="pl-PL" dirty="0" err="1" smtClean="0"/>
              <a:t>serves</a:t>
            </a:r>
            <a:r>
              <a:rPr lang="pl-PL" dirty="0" smtClean="0"/>
              <a:t> as a </a:t>
            </a:r>
            <a:r>
              <a:rPr lang="pl-PL" dirty="0" err="1" smtClean="0"/>
              <a:t>chief</a:t>
            </a:r>
            <a:r>
              <a:rPr lang="pl-PL" dirty="0" smtClean="0"/>
              <a:t> </a:t>
            </a:r>
            <a:r>
              <a:rPr lang="pl-PL" dirty="0" err="1" smtClean="0"/>
              <a:t>spokesperson</a:t>
            </a:r>
            <a:r>
              <a:rPr lang="pl-PL" dirty="0" smtClean="0"/>
              <a:t> for the </a:t>
            </a:r>
            <a:r>
              <a:rPr lang="pl-PL" dirty="0" err="1" smtClean="0"/>
              <a:t>content</a:t>
            </a:r>
            <a:r>
              <a:rPr lang="pl-PL" dirty="0" smtClean="0"/>
              <a:t> of the </a:t>
            </a:r>
            <a:r>
              <a:rPr lang="pl-PL" dirty="0" err="1" smtClean="0"/>
              <a:t>principle</a:t>
            </a:r>
            <a:r>
              <a:rPr lang="pl-PL" dirty="0" smtClean="0"/>
              <a:t> in </a:t>
            </a:r>
            <a:r>
              <a:rPr lang="pl-PL" dirty="0" err="1" smtClean="0"/>
              <a:t>question</a:t>
            </a:r>
            <a:r>
              <a:rPr lang="pl-PL" dirty="0" smtClean="0"/>
              <a:t>, </a:t>
            </a:r>
            <a:r>
              <a:rPr lang="pl-PL" dirty="0" err="1" smtClean="0"/>
              <a:t>fashioning</a:t>
            </a:r>
            <a:r>
              <a:rPr lang="pl-PL" dirty="0" smtClean="0"/>
              <a:t> </a:t>
            </a:r>
            <a:r>
              <a:rPr lang="pl-PL" dirty="0" err="1" smtClean="0"/>
              <a:t>just</a:t>
            </a:r>
            <a:r>
              <a:rPr lang="pl-PL" dirty="0" smtClean="0"/>
              <a:t> </a:t>
            </a:r>
            <a:r>
              <a:rPr lang="pl-PL" dirty="0" err="1" smtClean="0"/>
              <a:t>how</a:t>
            </a:r>
            <a:r>
              <a:rPr lang="pl-PL" dirty="0" smtClean="0"/>
              <a:t> much </a:t>
            </a:r>
            <a:r>
              <a:rPr lang="pl-PL" dirty="0" err="1" smtClean="0"/>
              <a:t>respect</a:t>
            </a:r>
            <a:r>
              <a:rPr lang="pl-PL" dirty="0" smtClean="0"/>
              <a:t> the EU </a:t>
            </a:r>
            <a:r>
              <a:rPr lang="pl-PL" dirty="0" err="1" smtClean="0"/>
              <a:t>ought</a:t>
            </a:r>
            <a:r>
              <a:rPr lang="pl-PL" dirty="0" smtClean="0"/>
              <a:t> to </a:t>
            </a:r>
            <a:r>
              <a:rPr lang="pl-PL" dirty="0" err="1" smtClean="0"/>
              <a:t>have</a:t>
            </a:r>
            <a:r>
              <a:rPr lang="pl-PL" dirty="0" smtClean="0"/>
              <a:t>…</a:t>
            </a:r>
            <a:endParaRPr lang="pl-PL" dirty="0"/>
          </a:p>
        </p:txBody>
      </p:sp>
    </p:spTree>
    <p:extLst>
      <p:ext uri="{BB962C8B-B14F-4D97-AF65-F5344CB8AC3E}">
        <p14:creationId xmlns:p14="http://schemas.microsoft.com/office/powerpoint/2010/main" val="245864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10" y="0"/>
            <a:ext cx="10018713" cy="673768"/>
          </a:xfrm>
        </p:spPr>
        <p:txBody>
          <a:bodyPr>
            <a:normAutofit fontScale="90000"/>
          </a:bodyPr>
          <a:lstStyle/>
          <a:p>
            <a:r>
              <a:rPr lang="pl-PL" b="1" dirty="0" err="1"/>
              <a:t>j</a:t>
            </a:r>
            <a:r>
              <a:rPr lang="pl-PL" b="1" dirty="0" err="1" smtClean="0"/>
              <a:t>urisprudence</a:t>
            </a:r>
            <a:r>
              <a:rPr lang="pl-PL" b="1" dirty="0" smtClean="0"/>
              <a:t> of the Court</a:t>
            </a:r>
            <a:endParaRPr lang="pl-PL" b="1" dirty="0"/>
          </a:p>
        </p:txBody>
      </p:sp>
      <p:sp>
        <p:nvSpPr>
          <p:cNvPr id="3" name="Symbol zastępczy zawartości 2"/>
          <p:cNvSpPr>
            <a:spLocks noGrp="1"/>
          </p:cNvSpPr>
          <p:nvPr>
            <p:ph idx="1"/>
          </p:nvPr>
        </p:nvSpPr>
        <p:spPr>
          <a:xfrm>
            <a:off x="1484310" y="838199"/>
            <a:ext cx="10018713" cy="6019801"/>
          </a:xfrm>
        </p:spPr>
        <p:txBody>
          <a:bodyPr/>
          <a:lstStyle/>
          <a:p>
            <a:pPr algn="just"/>
            <a:r>
              <a:rPr lang="pl-PL" dirty="0" smtClean="0"/>
              <a:t>First </a:t>
            </a:r>
            <a:r>
              <a:rPr lang="pl-PL" dirty="0" err="1" smtClean="0"/>
              <a:t>attempt</a:t>
            </a:r>
            <a:r>
              <a:rPr lang="pl-PL" dirty="0" smtClean="0"/>
              <a:t> </a:t>
            </a:r>
            <a:r>
              <a:rPr lang="pl-PL" dirty="0" err="1" smtClean="0"/>
              <a:t>at</a:t>
            </a:r>
            <a:r>
              <a:rPr lang="pl-PL" dirty="0"/>
              <a:t> </a:t>
            </a:r>
            <a:r>
              <a:rPr lang="pl-PL" dirty="0" err="1" smtClean="0"/>
              <a:t>preliminary</a:t>
            </a:r>
            <a:r>
              <a:rPr lang="pl-PL" dirty="0" smtClean="0"/>
              <a:t> </a:t>
            </a:r>
            <a:r>
              <a:rPr lang="pl-PL" dirty="0" err="1" smtClean="0"/>
              <a:t>reference</a:t>
            </a:r>
            <a:r>
              <a:rPr lang="pl-PL" dirty="0" smtClean="0"/>
              <a:t> </a:t>
            </a:r>
            <a:r>
              <a:rPr lang="pl-PL" dirty="0" err="1" smtClean="0"/>
              <a:t>under</a:t>
            </a:r>
            <a:r>
              <a:rPr lang="pl-PL" dirty="0" smtClean="0"/>
              <a:t> </a:t>
            </a:r>
            <a:r>
              <a:rPr lang="pl-PL" dirty="0" err="1" smtClean="0"/>
              <a:t>new</a:t>
            </a:r>
            <a:r>
              <a:rPr lang="pl-PL" dirty="0" smtClean="0"/>
              <a:t> TEU</a:t>
            </a:r>
            <a:r>
              <a:rPr lang="pl-PL" dirty="0" smtClean="0"/>
              <a:t> </a:t>
            </a:r>
            <a:r>
              <a:rPr lang="pl-PL" dirty="0"/>
              <a:t>: Case </a:t>
            </a:r>
            <a:r>
              <a:rPr lang="pl-PL" dirty="0" smtClean="0"/>
              <a:t>C-3/10 </a:t>
            </a:r>
            <a:r>
              <a:rPr lang="it-IT" b="1" dirty="0"/>
              <a:t>Franco Affatato v Azienda Sanitaria Provinciale di Cosenza, Azienda Sanitaria n. 3 di </a:t>
            </a:r>
            <a:r>
              <a:rPr lang="it-IT" b="1" dirty="0" smtClean="0"/>
              <a:t>Rossano</a:t>
            </a:r>
            <a:r>
              <a:rPr lang="pl-PL" b="1" dirty="0" smtClean="0"/>
              <a:t>, order of 1 </a:t>
            </a:r>
            <a:r>
              <a:rPr lang="pl-PL" b="1" dirty="0" err="1" smtClean="0"/>
              <a:t>October</a:t>
            </a:r>
            <a:r>
              <a:rPr lang="pl-PL" b="1" dirty="0" smtClean="0"/>
              <a:t> 2010 : the CJEU </a:t>
            </a:r>
            <a:r>
              <a:rPr lang="pl-PL" b="1" dirty="0" err="1" smtClean="0"/>
              <a:t>does</a:t>
            </a:r>
            <a:r>
              <a:rPr lang="pl-PL" b="1" dirty="0" smtClean="0"/>
              <a:t> not </a:t>
            </a:r>
            <a:r>
              <a:rPr lang="pl-PL" b="1" dirty="0" err="1" smtClean="0"/>
              <a:t>accord</a:t>
            </a:r>
            <a:r>
              <a:rPr lang="pl-PL" b="1" dirty="0" smtClean="0"/>
              <a:t> </a:t>
            </a:r>
            <a:r>
              <a:rPr lang="pl-PL" b="1" dirty="0" err="1" smtClean="0"/>
              <a:t>any</a:t>
            </a:r>
            <a:r>
              <a:rPr lang="pl-PL" b="1" dirty="0" smtClean="0"/>
              <a:t> </a:t>
            </a:r>
            <a:r>
              <a:rPr lang="pl-PL" b="1" dirty="0" err="1" smtClean="0"/>
              <a:t>added</a:t>
            </a:r>
            <a:r>
              <a:rPr lang="pl-PL" b="1" dirty="0" smtClean="0"/>
              <a:t> </a:t>
            </a:r>
            <a:r>
              <a:rPr lang="pl-PL" b="1" dirty="0" err="1" smtClean="0"/>
              <a:t>value</a:t>
            </a:r>
            <a:r>
              <a:rPr lang="pl-PL" b="1" dirty="0" smtClean="0"/>
              <a:t> to the </a:t>
            </a:r>
            <a:r>
              <a:rPr lang="pl-PL" b="1" dirty="0" err="1" smtClean="0"/>
              <a:t>national</a:t>
            </a:r>
            <a:r>
              <a:rPr lang="pl-PL" b="1" dirty="0" smtClean="0"/>
              <a:t> </a:t>
            </a:r>
            <a:r>
              <a:rPr lang="pl-PL" b="1" dirty="0" err="1" smtClean="0"/>
              <a:t>court’s</a:t>
            </a:r>
            <a:r>
              <a:rPr lang="pl-PL" b="1" dirty="0" smtClean="0"/>
              <a:t> </a:t>
            </a:r>
            <a:r>
              <a:rPr lang="pl-PL" b="1" dirty="0" err="1" smtClean="0"/>
              <a:t>question</a:t>
            </a:r>
            <a:r>
              <a:rPr lang="pl-PL" b="1" dirty="0" smtClean="0"/>
              <a:t> of art. 4.2 TEU</a:t>
            </a:r>
          </a:p>
          <a:p>
            <a:pPr algn="just"/>
            <a:r>
              <a:rPr lang="pl-PL" b="1" dirty="0" smtClean="0"/>
              <a:t>The CJEU </a:t>
            </a:r>
            <a:r>
              <a:rPr lang="pl-PL" b="1" dirty="0" err="1" smtClean="0"/>
              <a:t>refers</a:t>
            </a:r>
            <a:r>
              <a:rPr lang="pl-PL" b="1" dirty="0" smtClean="0"/>
              <a:t> the </a:t>
            </a:r>
            <a:r>
              <a:rPr lang="pl-PL" b="1" dirty="0" err="1" smtClean="0"/>
              <a:t>case</a:t>
            </a:r>
            <a:r>
              <a:rPr lang="pl-PL" b="1" dirty="0" smtClean="0"/>
              <a:t> </a:t>
            </a:r>
            <a:r>
              <a:rPr lang="pl-PL" b="1" dirty="0" err="1" smtClean="0"/>
              <a:t>back</a:t>
            </a:r>
            <a:r>
              <a:rPr lang="pl-PL" b="1" dirty="0" smtClean="0"/>
              <a:t> with </a:t>
            </a:r>
            <a:r>
              <a:rPr lang="pl-PL" b="1" dirty="0" err="1" smtClean="0"/>
              <a:t>guidance</a:t>
            </a:r>
            <a:r>
              <a:rPr lang="pl-PL" b="1" dirty="0" smtClean="0"/>
              <a:t> of the </a:t>
            </a:r>
            <a:r>
              <a:rPr lang="pl-PL" b="1" dirty="0" err="1" smtClean="0"/>
              <a:t>principles</a:t>
            </a:r>
            <a:r>
              <a:rPr lang="pl-PL" b="1" dirty="0" smtClean="0"/>
              <a:t> of </a:t>
            </a:r>
            <a:r>
              <a:rPr lang="pl-PL" b="1" dirty="0" err="1" smtClean="0"/>
              <a:t>equivalence</a:t>
            </a:r>
            <a:r>
              <a:rPr lang="pl-PL" b="1" dirty="0" smtClean="0"/>
              <a:t> and </a:t>
            </a:r>
            <a:r>
              <a:rPr lang="pl-PL" b="1" dirty="0" err="1" smtClean="0"/>
              <a:t>effectiveness</a:t>
            </a:r>
            <a:endParaRPr lang="pl-PL" b="1" dirty="0" smtClean="0"/>
          </a:p>
        </p:txBody>
      </p:sp>
    </p:spTree>
    <p:extLst>
      <p:ext uri="{BB962C8B-B14F-4D97-AF65-F5344CB8AC3E}">
        <p14:creationId xmlns:p14="http://schemas.microsoft.com/office/powerpoint/2010/main" val="11146339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484310" y="838199"/>
            <a:ext cx="10018713" cy="6019801"/>
          </a:xfrm>
        </p:spPr>
        <p:txBody>
          <a:bodyPr/>
          <a:lstStyle/>
          <a:p>
            <a:r>
              <a:rPr lang="pl-PL" b="1" dirty="0" smtClean="0"/>
              <a:t>Second </a:t>
            </a:r>
            <a:r>
              <a:rPr lang="pl-PL" b="1" dirty="0" err="1" smtClean="0"/>
              <a:t>attempt</a:t>
            </a:r>
            <a:r>
              <a:rPr lang="pl-PL" b="1" dirty="0" smtClean="0"/>
              <a:t> </a:t>
            </a:r>
            <a:r>
              <a:rPr lang="pl-PL" b="1" dirty="0" err="1" smtClean="0"/>
              <a:t>at</a:t>
            </a:r>
            <a:r>
              <a:rPr lang="pl-PL" b="1" dirty="0" smtClean="0"/>
              <a:t> a </a:t>
            </a:r>
            <a:r>
              <a:rPr lang="pl-PL" b="1" dirty="0" err="1" smtClean="0"/>
              <a:t>preliminary</a:t>
            </a:r>
            <a:r>
              <a:rPr lang="pl-PL" b="1" dirty="0" smtClean="0"/>
              <a:t> </a:t>
            </a:r>
            <a:r>
              <a:rPr lang="pl-PL" b="1" dirty="0" err="1" smtClean="0"/>
              <a:t>reference</a:t>
            </a:r>
            <a:r>
              <a:rPr lang="pl-PL" b="1" dirty="0" smtClean="0"/>
              <a:t> </a:t>
            </a:r>
            <a:r>
              <a:rPr lang="pl-PL" dirty="0" smtClean="0"/>
              <a:t>: </a:t>
            </a:r>
            <a:r>
              <a:rPr lang="en-US" b="1" dirty="0"/>
              <a:t>Judgment of the Court (Second Chamber) of 22 December </a:t>
            </a:r>
            <a:r>
              <a:rPr lang="en-US" b="1" dirty="0" smtClean="0"/>
              <a:t>2010</a:t>
            </a:r>
            <a:r>
              <a:rPr lang="pl-PL" b="1" dirty="0"/>
              <a:t>, Case C-208/09 </a:t>
            </a:r>
            <a:r>
              <a:rPr lang="en-US" b="1" dirty="0" err="1" smtClean="0"/>
              <a:t>Ilonka</a:t>
            </a:r>
            <a:r>
              <a:rPr lang="en-US" b="1" dirty="0" smtClean="0"/>
              <a:t> </a:t>
            </a:r>
            <a:r>
              <a:rPr lang="en-US" b="1" dirty="0" err="1"/>
              <a:t>Sayn</a:t>
            </a:r>
            <a:r>
              <a:rPr lang="en-US" b="1" dirty="0"/>
              <a:t>-Wittgenstein v </a:t>
            </a:r>
            <a:r>
              <a:rPr lang="en-US" b="1" dirty="0" err="1"/>
              <a:t>Landeshauptmann</a:t>
            </a:r>
            <a:r>
              <a:rPr lang="en-US" b="1" dirty="0"/>
              <a:t> von </a:t>
            </a:r>
            <a:r>
              <a:rPr lang="en-US" b="1" dirty="0" smtClean="0"/>
              <a:t>Wien</a:t>
            </a:r>
            <a:endParaRPr lang="pl-PL" b="1" dirty="0" smtClean="0"/>
          </a:p>
          <a:p>
            <a:r>
              <a:rPr lang="pl-PL" b="1" dirty="0" err="1" smtClean="0"/>
              <a:t>Concerning</a:t>
            </a:r>
            <a:r>
              <a:rPr lang="pl-PL" b="1" dirty="0" smtClean="0"/>
              <a:t> a </a:t>
            </a:r>
            <a:r>
              <a:rPr lang="pl-PL" b="1" dirty="0" err="1" smtClean="0"/>
              <a:t>national</a:t>
            </a:r>
            <a:r>
              <a:rPr lang="pl-PL" b="1" dirty="0" smtClean="0"/>
              <a:t> norm of </a:t>
            </a:r>
            <a:r>
              <a:rPr lang="pl-PL" b="1" dirty="0" err="1" smtClean="0"/>
              <a:t>constitutional</a:t>
            </a:r>
            <a:r>
              <a:rPr lang="pl-PL" b="1" dirty="0" smtClean="0"/>
              <a:t> </a:t>
            </a:r>
            <a:r>
              <a:rPr lang="pl-PL" b="1" dirty="0" err="1" smtClean="0"/>
              <a:t>nature</a:t>
            </a:r>
            <a:endParaRPr lang="pl-PL" b="1" dirty="0" smtClean="0"/>
          </a:p>
          <a:p>
            <a:r>
              <a:rPr lang="pl-PL" b="1" dirty="0" smtClean="0"/>
              <a:t>The </a:t>
            </a:r>
            <a:r>
              <a:rPr lang="pl-PL" b="1" dirty="0" err="1" smtClean="0"/>
              <a:t>constitutional</a:t>
            </a:r>
            <a:r>
              <a:rPr lang="pl-PL" b="1" dirty="0" smtClean="0"/>
              <a:t> </a:t>
            </a:r>
            <a:r>
              <a:rPr lang="pl-PL" b="1" dirty="0" err="1" smtClean="0"/>
              <a:t>identity</a:t>
            </a:r>
            <a:r>
              <a:rPr lang="pl-PL" b="1" dirty="0" smtClean="0"/>
              <a:t> </a:t>
            </a:r>
            <a:r>
              <a:rPr lang="pl-PL" b="1" dirty="0" err="1" smtClean="0"/>
              <a:t>used</a:t>
            </a:r>
            <a:r>
              <a:rPr lang="pl-PL" b="1" dirty="0" smtClean="0"/>
              <a:t> </a:t>
            </a:r>
            <a:r>
              <a:rPr lang="pl-PL" b="1" dirty="0" err="1" smtClean="0"/>
              <a:t>expressly</a:t>
            </a:r>
            <a:r>
              <a:rPr lang="pl-PL" b="1" dirty="0" smtClean="0"/>
              <a:t> by a </a:t>
            </a:r>
            <a:r>
              <a:rPr lang="pl-PL" b="1" dirty="0" err="1" smtClean="0"/>
              <a:t>Member</a:t>
            </a:r>
            <a:r>
              <a:rPr lang="pl-PL" b="1" dirty="0" smtClean="0"/>
              <a:t> </a:t>
            </a:r>
            <a:r>
              <a:rPr lang="pl-PL" b="1" dirty="0" err="1" smtClean="0"/>
              <a:t>State</a:t>
            </a:r>
            <a:r>
              <a:rPr lang="pl-PL" b="1" dirty="0" smtClean="0"/>
              <a:t> (para. 74) to </a:t>
            </a:r>
            <a:r>
              <a:rPr lang="pl-PL" b="1" dirty="0" err="1" smtClean="0"/>
              <a:t>justify</a:t>
            </a:r>
            <a:r>
              <a:rPr lang="pl-PL" b="1" dirty="0" smtClean="0"/>
              <a:t> a </a:t>
            </a:r>
            <a:r>
              <a:rPr lang="pl-PL" b="1" dirty="0" err="1" smtClean="0"/>
              <a:t>restriction</a:t>
            </a:r>
            <a:r>
              <a:rPr lang="pl-PL" b="1" dirty="0" smtClean="0"/>
              <a:t> on a </a:t>
            </a:r>
            <a:r>
              <a:rPr lang="pl-PL" b="1" dirty="0" err="1" smtClean="0"/>
              <a:t>freedom</a:t>
            </a:r>
            <a:r>
              <a:rPr lang="pl-PL" b="1" dirty="0" smtClean="0"/>
              <a:t> of </a:t>
            </a:r>
            <a:r>
              <a:rPr lang="pl-PL" b="1" dirty="0" err="1" smtClean="0"/>
              <a:t>movement</a:t>
            </a:r>
            <a:endParaRPr lang="pl-PL" b="1" dirty="0" smtClean="0"/>
          </a:p>
          <a:p>
            <a:r>
              <a:rPr lang="pl-PL" b="1" dirty="0" err="1" smtClean="0"/>
              <a:t>Commission</a:t>
            </a:r>
            <a:r>
              <a:rPr lang="pl-PL" b="1" dirty="0" smtClean="0"/>
              <a:t> </a:t>
            </a:r>
            <a:r>
              <a:rPr lang="pl-PL" b="1" dirty="0" err="1" smtClean="0"/>
              <a:t>contends</a:t>
            </a:r>
            <a:r>
              <a:rPr lang="pl-PL" b="1" dirty="0" smtClean="0"/>
              <a:t> </a:t>
            </a:r>
            <a:r>
              <a:rPr lang="pl-PL" b="1" dirty="0" err="1" smtClean="0"/>
              <a:t>that</a:t>
            </a:r>
            <a:r>
              <a:rPr lang="pl-PL" b="1" dirty="0" smtClean="0"/>
              <a:t> „</a:t>
            </a:r>
            <a:r>
              <a:rPr lang="pl-PL" b="1" dirty="0" err="1" smtClean="0"/>
              <a:t>constitutional</a:t>
            </a:r>
            <a:r>
              <a:rPr lang="pl-PL" b="1" dirty="0" smtClean="0"/>
              <a:t> </a:t>
            </a:r>
            <a:r>
              <a:rPr lang="pl-PL" b="1" dirty="0" err="1" smtClean="0"/>
              <a:t>history</a:t>
            </a:r>
            <a:r>
              <a:rPr lang="pl-PL" b="1" dirty="0" smtClean="0"/>
              <a:t>” </a:t>
            </a:r>
            <a:r>
              <a:rPr lang="pl-PL" b="1" dirty="0" err="1" smtClean="0"/>
              <a:t>may</a:t>
            </a:r>
            <a:r>
              <a:rPr lang="pl-PL" b="1" dirty="0" smtClean="0"/>
              <a:t> be </a:t>
            </a:r>
            <a:r>
              <a:rPr lang="pl-PL" b="1" dirty="0" err="1" smtClean="0"/>
              <a:t>taken</a:t>
            </a:r>
            <a:r>
              <a:rPr lang="pl-PL" b="1" dirty="0" smtClean="0"/>
              <a:t> </a:t>
            </a:r>
            <a:r>
              <a:rPr lang="pl-PL" b="1" dirty="0" err="1" smtClean="0"/>
              <a:t>into</a:t>
            </a:r>
            <a:r>
              <a:rPr lang="pl-PL" b="1" dirty="0" smtClean="0"/>
              <a:t> </a:t>
            </a:r>
            <a:r>
              <a:rPr lang="pl-PL" b="1" dirty="0" err="1" smtClean="0"/>
              <a:t>account</a:t>
            </a:r>
            <a:r>
              <a:rPr lang="pl-PL" b="1" dirty="0" smtClean="0"/>
              <a:t> (para. 80) </a:t>
            </a:r>
          </a:p>
          <a:p>
            <a:pPr algn="just"/>
            <a:r>
              <a:rPr lang="pl-PL" b="1" dirty="0" smtClean="0"/>
              <a:t>The CJEU </a:t>
            </a:r>
            <a:r>
              <a:rPr lang="pl-PL" b="1" dirty="0" err="1" smtClean="0"/>
              <a:t>confirms</a:t>
            </a:r>
            <a:r>
              <a:rPr lang="pl-PL" b="1" dirty="0" smtClean="0"/>
              <a:t> </a:t>
            </a:r>
            <a:r>
              <a:rPr lang="pl-PL" b="1" dirty="0" err="1" smtClean="0"/>
              <a:t>that</a:t>
            </a:r>
            <a:r>
              <a:rPr lang="pl-PL" b="1" dirty="0" smtClean="0"/>
              <a:t> </a:t>
            </a:r>
            <a:r>
              <a:rPr lang="en-US" b="1" dirty="0"/>
              <a:t> in accordance with Article 4(2) TEU, the European Union is to respect the national identities of its Member States, which include the status of the State as a </a:t>
            </a:r>
            <a:r>
              <a:rPr lang="en-US" b="1" dirty="0" smtClean="0"/>
              <a:t>Republic</a:t>
            </a:r>
            <a:endParaRPr lang="pl-PL" b="1" dirty="0" smtClean="0"/>
          </a:p>
          <a:p>
            <a:pPr algn="just"/>
            <a:r>
              <a:rPr lang="pl-PL" b="1" dirty="0" err="1" smtClean="0"/>
              <a:t>Justification</a:t>
            </a:r>
            <a:r>
              <a:rPr lang="pl-PL" b="1" dirty="0" smtClean="0"/>
              <a:t> </a:t>
            </a:r>
            <a:r>
              <a:rPr lang="pl-PL" b="1" dirty="0" err="1" smtClean="0"/>
              <a:t>deemed</a:t>
            </a:r>
            <a:r>
              <a:rPr lang="pl-PL" b="1" dirty="0" smtClean="0"/>
              <a:t> </a:t>
            </a:r>
            <a:r>
              <a:rPr lang="pl-PL" b="1" dirty="0" err="1" smtClean="0"/>
              <a:t>proportionate</a:t>
            </a:r>
            <a:endParaRPr lang="pl-PL" dirty="0"/>
          </a:p>
        </p:txBody>
      </p:sp>
      <p:pic>
        <p:nvPicPr>
          <p:cNvPr id="4" name="Obraz 3"/>
          <p:cNvPicPr>
            <a:picLocks noChangeAspect="1"/>
          </p:cNvPicPr>
          <p:nvPr/>
        </p:nvPicPr>
        <p:blipFill>
          <a:blip r:embed="rId2"/>
          <a:stretch>
            <a:fillRect/>
          </a:stretch>
        </p:blipFill>
        <p:spPr>
          <a:xfrm>
            <a:off x="1480330" y="-1"/>
            <a:ext cx="10022693" cy="838199"/>
          </a:xfrm>
          <a:prstGeom prst="rect">
            <a:avLst/>
          </a:prstGeom>
        </p:spPr>
      </p:pic>
    </p:spTree>
    <p:extLst>
      <p:ext uri="{BB962C8B-B14F-4D97-AF65-F5344CB8AC3E}">
        <p14:creationId xmlns:p14="http://schemas.microsoft.com/office/powerpoint/2010/main" val="2282375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10" y="0"/>
            <a:ext cx="10018713" cy="697832"/>
          </a:xfrm>
        </p:spPr>
        <p:txBody>
          <a:bodyPr>
            <a:normAutofit fontScale="90000"/>
          </a:bodyPr>
          <a:lstStyle/>
          <a:p>
            <a:r>
              <a:rPr lang="pl-PL" b="1" dirty="0" err="1" smtClean="0"/>
              <a:t>jurisprudence</a:t>
            </a:r>
            <a:r>
              <a:rPr lang="pl-PL" b="1" dirty="0" smtClean="0"/>
              <a:t> of the Court </a:t>
            </a:r>
            <a:r>
              <a:rPr lang="pl-PL" b="1" dirty="0" smtClean="0"/>
              <a:t> (</a:t>
            </a:r>
            <a:r>
              <a:rPr lang="pl-PL" b="1" dirty="0" err="1" smtClean="0"/>
              <a:t>again</a:t>
            </a:r>
            <a:r>
              <a:rPr lang="pl-PL" b="1" dirty="0" smtClean="0"/>
              <a:t>)</a:t>
            </a:r>
            <a:endParaRPr lang="pl-PL" b="1" dirty="0"/>
          </a:p>
        </p:txBody>
      </p:sp>
      <p:sp>
        <p:nvSpPr>
          <p:cNvPr id="3" name="Symbol zastępczy zawartości 2"/>
          <p:cNvSpPr>
            <a:spLocks noGrp="1"/>
          </p:cNvSpPr>
          <p:nvPr>
            <p:ph idx="1"/>
          </p:nvPr>
        </p:nvSpPr>
        <p:spPr>
          <a:xfrm>
            <a:off x="1484310" y="697832"/>
            <a:ext cx="10707690" cy="6160168"/>
          </a:xfrm>
        </p:spPr>
        <p:txBody>
          <a:bodyPr/>
          <a:lstStyle/>
          <a:p>
            <a:r>
              <a:rPr lang="pl-PL" dirty="0" err="1" smtClean="0"/>
              <a:t>Attempts</a:t>
            </a:r>
            <a:r>
              <a:rPr lang="pl-PL" dirty="0" smtClean="0"/>
              <a:t> </a:t>
            </a:r>
            <a:r>
              <a:rPr lang="pl-PL" dirty="0" err="1" smtClean="0"/>
              <a:t>at</a:t>
            </a:r>
            <a:r>
              <a:rPr lang="pl-PL" dirty="0" smtClean="0"/>
              <a:t> a </a:t>
            </a:r>
            <a:r>
              <a:rPr lang="pl-PL" dirty="0" err="1" smtClean="0"/>
              <a:t>Member</a:t>
            </a:r>
            <a:r>
              <a:rPr lang="pl-PL" dirty="0" smtClean="0"/>
              <a:t> </a:t>
            </a:r>
            <a:r>
              <a:rPr lang="pl-PL" dirty="0" err="1" smtClean="0"/>
              <a:t>State</a:t>
            </a:r>
            <a:r>
              <a:rPr lang="pl-PL" dirty="0" smtClean="0"/>
              <a:t> </a:t>
            </a:r>
            <a:r>
              <a:rPr lang="pl-PL" dirty="0" err="1" smtClean="0"/>
              <a:t>defence</a:t>
            </a:r>
            <a:r>
              <a:rPr lang="pl-PL" dirty="0" smtClean="0"/>
              <a:t> </a:t>
            </a:r>
            <a:r>
              <a:rPr lang="pl-PL" dirty="0" err="1" smtClean="0"/>
              <a:t>under</a:t>
            </a:r>
            <a:r>
              <a:rPr lang="pl-PL" dirty="0" smtClean="0"/>
              <a:t> art. 4.2 TEU : </a:t>
            </a:r>
            <a:r>
              <a:rPr lang="en-US" dirty="0"/>
              <a:t>Judgment of the Court (Grand Chamber) of 24 May </a:t>
            </a:r>
            <a:r>
              <a:rPr lang="en-US" dirty="0" smtClean="0"/>
              <a:t>2011</a:t>
            </a:r>
            <a:r>
              <a:rPr lang="pl-PL" dirty="0"/>
              <a:t>, </a:t>
            </a:r>
            <a:r>
              <a:rPr lang="pl-PL" dirty="0" smtClean="0"/>
              <a:t>C-51/08 </a:t>
            </a:r>
            <a:r>
              <a:rPr lang="en-US" dirty="0" smtClean="0"/>
              <a:t>European </a:t>
            </a:r>
            <a:r>
              <a:rPr lang="en-US" dirty="0"/>
              <a:t>Commission v Grand Duchy of </a:t>
            </a:r>
            <a:r>
              <a:rPr lang="en-US" dirty="0" smtClean="0"/>
              <a:t>Luxemburg</a:t>
            </a:r>
            <a:endParaRPr lang="pl-PL" dirty="0" smtClean="0"/>
          </a:p>
          <a:p>
            <a:pPr lvl="1" algn="just"/>
            <a:r>
              <a:rPr lang="en-US" dirty="0"/>
              <a:t>As to the need relied on by the Grand Duchy of Luxembourg to ensure the use of the Luxemburgish language in the performance of the activities of notaries, it is clear that the first head of claim in the present dispute relates exclusively to the nationality condition at issue. While the preservation of the national identities of the Member States is a legitimate aim respected by the legal order of the European Union, as is indeed acknowledged by Article 4(2) TEU, the interest pleaded by the Grand Duchy can, however, be effectively safeguarded otherwise than by a general exclusion of nationals of the other Member States (see, to that effect, Case C‑473/93 </a:t>
            </a:r>
            <a:r>
              <a:rPr lang="en-US" i="1" dirty="0"/>
              <a:t>Commission</a:t>
            </a:r>
            <a:r>
              <a:rPr lang="en-US" dirty="0"/>
              <a:t> v </a:t>
            </a:r>
            <a:r>
              <a:rPr lang="en-US" i="1" dirty="0"/>
              <a:t>Luxembourg</a:t>
            </a:r>
            <a:r>
              <a:rPr lang="en-US" dirty="0"/>
              <a:t> [1996] ECR I‑3207, paragraph 35</a:t>
            </a:r>
            <a:r>
              <a:rPr lang="en-US" dirty="0" smtClean="0"/>
              <a:t>)</a:t>
            </a:r>
            <a:endParaRPr lang="pl-PL" dirty="0" smtClean="0"/>
          </a:p>
          <a:p>
            <a:pPr algn="just"/>
            <a:r>
              <a:rPr lang="pl-PL" b="1" dirty="0" err="1" smtClean="0"/>
              <a:t>Proportionality</a:t>
            </a:r>
            <a:r>
              <a:rPr lang="pl-PL" b="1" dirty="0" smtClean="0"/>
              <a:t> not </a:t>
            </a:r>
            <a:r>
              <a:rPr lang="pl-PL" b="1" dirty="0" err="1" smtClean="0"/>
              <a:t>satisfied</a:t>
            </a:r>
            <a:endParaRPr lang="pl-PL" dirty="0"/>
          </a:p>
        </p:txBody>
      </p:sp>
    </p:spTree>
    <p:extLst>
      <p:ext uri="{BB962C8B-B14F-4D97-AF65-F5344CB8AC3E}">
        <p14:creationId xmlns:p14="http://schemas.microsoft.com/office/powerpoint/2010/main" val="284653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10" y="0"/>
            <a:ext cx="10018713" cy="697832"/>
          </a:xfrm>
        </p:spPr>
        <p:txBody>
          <a:bodyPr>
            <a:normAutofit fontScale="90000"/>
          </a:bodyPr>
          <a:lstStyle/>
          <a:p>
            <a:r>
              <a:rPr lang="pl-PL" b="1" dirty="0" err="1" smtClean="0"/>
              <a:t>jurisprudence</a:t>
            </a:r>
            <a:r>
              <a:rPr lang="pl-PL" b="1" dirty="0" smtClean="0"/>
              <a:t> of the Court </a:t>
            </a:r>
            <a:r>
              <a:rPr lang="pl-PL" b="1" dirty="0" smtClean="0"/>
              <a:t>(</a:t>
            </a:r>
            <a:r>
              <a:rPr lang="pl-PL" b="1" dirty="0" smtClean="0"/>
              <a:t>and</a:t>
            </a:r>
            <a:r>
              <a:rPr lang="pl-PL" b="1" dirty="0" smtClean="0"/>
              <a:t> </a:t>
            </a:r>
            <a:r>
              <a:rPr lang="pl-PL" b="1" dirty="0" err="1" smtClean="0"/>
              <a:t>again</a:t>
            </a:r>
            <a:r>
              <a:rPr lang="pl-PL" b="1" dirty="0" smtClean="0"/>
              <a:t>)</a:t>
            </a:r>
            <a:endParaRPr lang="pl-PL" b="1" dirty="0"/>
          </a:p>
        </p:txBody>
      </p:sp>
      <p:sp>
        <p:nvSpPr>
          <p:cNvPr id="3" name="Symbol zastępczy zawartości 2"/>
          <p:cNvSpPr>
            <a:spLocks noGrp="1"/>
          </p:cNvSpPr>
          <p:nvPr>
            <p:ph idx="1"/>
          </p:nvPr>
        </p:nvSpPr>
        <p:spPr>
          <a:xfrm>
            <a:off x="1484310" y="697832"/>
            <a:ext cx="10018713" cy="6160168"/>
          </a:xfrm>
        </p:spPr>
        <p:txBody>
          <a:bodyPr/>
          <a:lstStyle/>
          <a:p>
            <a:r>
              <a:rPr lang="en-US" b="1" dirty="0"/>
              <a:t>Judgment of the Court (Second Chamber) of 1 March </a:t>
            </a:r>
            <a:r>
              <a:rPr lang="en-US" b="1" dirty="0" smtClean="0"/>
              <a:t>2012</a:t>
            </a:r>
            <a:r>
              <a:rPr lang="pl-PL" b="1" dirty="0" smtClean="0"/>
              <a:t>, </a:t>
            </a:r>
            <a:r>
              <a:rPr lang="pl-PL" b="1" dirty="0"/>
              <a:t>Case </a:t>
            </a:r>
            <a:r>
              <a:rPr lang="pl-PL" b="1" dirty="0" smtClean="0"/>
              <a:t>C-393/10 </a:t>
            </a:r>
            <a:r>
              <a:rPr lang="en-US" b="1" dirty="0" err="1"/>
              <a:t>Dermod</a:t>
            </a:r>
            <a:r>
              <a:rPr lang="en-US" b="1" dirty="0"/>
              <a:t> Patrick O’Brien v Ministry of </a:t>
            </a:r>
            <a:r>
              <a:rPr lang="en-US" b="1" dirty="0" smtClean="0"/>
              <a:t>Justice</a:t>
            </a:r>
            <a:endParaRPr lang="pl-PL" b="1" dirty="0" smtClean="0"/>
          </a:p>
          <a:p>
            <a:r>
              <a:rPr lang="pl-PL" b="1" dirty="0" err="1" smtClean="0"/>
              <a:t>An</a:t>
            </a:r>
            <a:r>
              <a:rPr lang="pl-PL" b="1" dirty="0" smtClean="0"/>
              <a:t> </a:t>
            </a:r>
            <a:r>
              <a:rPr lang="pl-PL" b="1" dirty="0" err="1" smtClean="0"/>
              <a:t>attempt</a:t>
            </a:r>
            <a:r>
              <a:rPr lang="pl-PL" b="1" dirty="0" smtClean="0"/>
              <a:t> by </a:t>
            </a:r>
            <a:r>
              <a:rPr lang="en-US" b="1" dirty="0"/>
              <a:t>the Latvian Government’s </a:t>
            </a:r>
            <a:r>
              <a:rPr lang="en-US" b="1" dirty="0" smtClean="0"/>
              <a:t>argument</a:t>
            </a:r>
            <a:r>
              <a:rPr lang="pl-PL" b="1" dirty="0" smtClean="0"/>
              <a:t> to </a:t>
            </a:r>
            <a:r>
              <a:rPr lang="pl-PL" b="1" dirty="0" err="1" smtClean="0"/>
              <a:t>posit</a:t>
            </a:r>
            <a:r>
              <a:rPr lang="en-US" b="1" dirty="0" smtClean="0"/>
              <a:t> </a:t>
            </a:r>
            <a:r>
              <a:rPr lang="en-US" b="1" dirty="0"/>
              <a:t>that the application of European Union law to the judiciary has the result that the national identities of the Member States are not respected, contrary to Article 4(2) </a:t>
            </a:r>
            <a:r>
              <a:rPr lang="en-US" b="1" dirty="0" smtClean="0"/>
              <a:t>TEU</a:t>
            </a:r>
            <a:r>
              <a:rPr lang="pl-PL" b="1" dirty="0" smtClean="0"/>
              <a:t> (</a:t>
            </a:r>
            <a:r>
              <a:rPr lang="pl-PL" b="1" dirty="0" err="1" smtClean="0"/>
              <a:t>unsuccessful</a:t>
            </a:r>
            <a:r>
              <a:rPr lang="pl-PL" b="1" dirty="0" smtClean="0"/>
              <a:t>)</a:t>
            </a:r>
          </a:p>
          <a:p>
            <a:r>
              <a:rPr lang="pl-PL" b="1" dirty="0" smtClean="0"/>
              <a:t>The CJEU </a:t>
            </a:r>
            <a:r>
              <a:rPr lang="pl-PL" b="1" dirty="0" err="1" smtClean="0"/>
              <a:t>again</a:t>
            </a:r>
            <a:r>
              <a:rPr lang="pl-PL" b="1" dirty="0" smtClean="0"/>
              <a:t> </a:t>
            </a:r>
            <a:r>
              <a:rPr lang="pl-PL" b="1" dirty="0" err="1" smtClean="0"/>
              <a:t>doe</a:t>
            </a:r>
            <a:r>
              <a:rPr lang="pl-PL" b="1" dirty="0" err="1" smtClean="0"/>
              <a:t>s</a:t>
            </a:r>
            <a:r>
              <a:rPr lang="pl-PL" b="1" dirty="0" smtClean="0"/>
              <a:t> not </a:t>
            </a:r>
            <a:r>
              <a:rPr lang="pl-PL" b="1" dirty="0" err="1" smtClean="0"/>
              <a:t>delve</a:t>
            </a:r>
            <a:r>
              <a:rPr lang="pl-PL" b="1" dirty="0" smtClean="0"/>
              <a:t> </a:t>
            </a:r>
            <a:r>
              <a:rPr lang="pl-PL" b="1" dirty="0" err="1" smtClean="0"/>
              <a:t>into</a:t>
            </a:r>
            <a:r>
              <a:rPr lang="pl-PL" b="1" dirty="0" smtClean="0"/>
              <a:t> </a:t>
            </a:r>
            <a:r>
              <a:rPr lang="pl-PL" b="1" dirty="0" err="1" smtClean="0"/>
              <a:t>any</a:t>
            </a:r>
            <a:r>
              <a:rPr lang="pl-PL" b="1" dirty="0" smtClean="0"/>
              <a:t> in-</a:t>
            </a:r>
            <a:r>
              <a:rPr lang="pl-PL" b="1" dirty="0" err="1" smtClean="0"/>
              <a:t>depth</a:t>
            </a:r>
            <a:r>
              <a:rPr lang="pl-PL" b="1" dirty="0" smtClean="0"/>
              <a:t> </a:t>
            </a:r>
            <a:r>
              <a:rPr lang="pl-PL" b="1" dirty="0" err="1" smtClean="0"/>
              <a:t>consideration</a:t>
            </a:r>
            <a:r>
              <a:rPr lang="pl-PL" b="1" dirty="0" smtClean="0"/>
              <a:t> („</a:t>
            </a:r>
            <a:r>
              <a:rPr lang="en-US" b="1" dirty="0" smtClean="0"/>
              <a:t>cannot </a:t>
            </a:r>
            <a:r>
              <a:rPr lang="en-US" b="1" dirty="0"/>
              <a:t>have any effect on national </a:t>
            </a:r>
            <a:r>
              <a:rPr lang="en-US" b="1" dirty="0" smtClean="0"/>
              <a:t>identity</a:t>
            </a:r>
            <a:r>
              <a:rPr lang="pl-PL" b="1" dirty="0" smtClean="0"/>
              <a:t>”, para. 49)</a:t>
            </a:r>
            <a:endParaRPr lang="pl-PL" dirty="0"/>
          </a:p>
        </p:txBody>
      </p:sp>
    </p:spTree>
    <p:extLst>
      <p:ext uri="{BB962C8B-B14F-4D97-AF65-F5344CB8AC3E}">
        <p14:creationId xmlns:p14="http://schemas.microsoft.com/office/powerpoint/2010/main" val="1262315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484310" y="0"/>
            <a:ext cx="10018713" cy="577516"/>
          </a:xfrm>
        </p:spPr>
        <p:txBody>
          <a:bodyPr>
            <a:normAutofit fontScale="90000"/>
          </a:bodyPr>
          <a:lstStyle/>
          <a:p>
            <a:r>
              <a:rPr lang="pl-PL" b="1" dirty="0" err="1" smtClean="0"/>
              <a:t>jurisprudence</a:t>
            </a:r>
            <a:r>
              <a:rPr lang="pl-PL" b="1" dirty="0" smtClean="0"/>
              <a:t> of the Court (one </a:t>
            </a:r>
            <a:r>
              <a:rPr lang="pl-PL" b="1" dirty="0" err="1" smtClean="0"/>
              <a:t>more</a:t>
            </a:r>
            <a:r>
              <a:rPr lang="pl-PL" b="1" dirty="0" smtClean="0"/>
              <a:t> </a:t>
            </a:r>
            <a:r>
              <a:rPr lang="pl-PL" b="1" dirty="0" err="1" smtClean="0"/>
              <a:t>time</a:t>
            </a:r>
            <a:r>
              <a:rPr lang="pl-PL" b="1" dirty="0" smtClean="0"/>
              <a:t>)</a:t>
            </a:r>
            <a:endParaRPr lang="pl-PL" b="1" dirty="0"/>
          </a:p>
        </p:txBody>
      </p:sp>
      <p:sp>
        <p:nvSpPr>
          <p:cNvPr id="3" name="Symbol zastępczy zawartości 2"/>
          <p:cNvSpPr>
            <a:spLocks noGrp="1"/>
          </p:cNvSpPr>
          <p:nvPr>
            <p:ph idx="1"/>
          </p:nvPr>
        </p:nvSpPr>
        <p:spPr>
          <a:xfrm>
            <a:off x="1484309" y="838199"/>
            <a:ext cx="10018713" cy="6019801"/>
          </a:xfrm>
        </p:spPr>
        <p:txBody>
          <a:bodyPr>
            <a:normAutofit fontScale="70000" lnSpcReduction="20000"/>
          </a:bodyPr>
          <a:lstStyle/>
          <a:p>
            <a:r>
              <a:rPr lang="lt-LT" b="1" dirty="0"/>
              <a:t>Judgment of the Court (Second Chamber) of 12 May 2011. </a:t>
            </a:r>
            <a:br>
              <a:rPr lang="lt-LT" b="1" dirty="0"/>
            </a:br>
            <a:r>
              <a:rPr lang="pl-PL" b="1" dirty="0"/>
              <a:t>Case </a:t>
            </a:r>
            <a:r>
              <a:rPr lang="pl-PL" b="1" dirty="0" smtClean="0"/>
              <a:t>C-391/09 </a:t>
            </a:r>
            <a:r>
              <a:rPr lang="lt-LT" b="1" dirty="0" smtClean="0"/>
              <a:t>Malgožata </a:t>
            </a:r>
            <a:r>
              <a:rPr lang="lt-LT" b="1" dirty="0"/>
              <a:t>Runevič-Vardyn and Łukasz Paweł Wardyn v Vilniaus miesto savivaldybės administracija and </a:t>
            </a:r>
            <a:r>
              <a:rPr lang="lt-LT" b="1" dirty="0" smtClean="0"/>
              <a:t>Others</a:t>
            </a:r>
            <a:r>
              <a:rPr lang="pl-PL" b="1" dirty="0" smtClean="0"/>
              <a:t> – </a:t>
            </a:r>
            <a:r>
              <a:rPr lang="pl-PL" b="1" dirty="0" err="1" smtClean="0"/>
              <a:t>spelling</a:t>
            </a:r>
            <a:r>
              <a:rPr lang="pl-PL" b="1" dirty="0" smtClean="0"/>
              <a:t> of </a:t>
            </a:r>
            <a:r>
              <a:rPr lang="pl-PL" b="1" dirty="0" err="1" smtClean="0"/>
              <a:t>surnames</a:t>
            </a:r>
            <a:endParaRPr lang="pl-PL" b="1" dirty="0" smtClean="0"/>
          </a:p>
          <a:p>
            <a:pPr algn="just"/>
            <a:r>
              <a:rPr lang="en-US" dirty="0"/>
              <a:t> </a:t>
            </a:r>
            <a:r>
              <a:rPr lang="en-US" b="1" dirty="0"/>
              <a:t>According to several of the governments which have submitted observations to the Court, it is legitimate for a Member State to ensure that the official national language is protected in order to safeguard national unity and preserve social cohesion. The Lithuanian Government stresses, in particular, that the Lithuanian language constitutes a constitutional asset which preserves the nation’s identity, contributes to the integration of citizens, and ensures the expression of national sovereignty, the indivisibility of the State, and the proper functioning of the services of the State and the local </a:t>
            </a:r>
            <a:r>
              <a:rPr lang="en-US" b="1" dirty="0" smtClean="0"/>
              <a:t>authorities</a:t>
            </a:r>
            <a:r>
              <a:rPr lang="pl-PL" b="1" dirty="0"/>
              <a:t> </a:t>
            </a:r>
            <a:r>
              <a:rPr lang="pl-PL" b="1" dirty="0" smtClean="0"/>
              <a:t>(…) </a:t>
            </a:r>
            <a:r>
              <a:rPr lang="en-US" b="1" dirty="0"/>
              <a:t>Article 4(2) EU provides that the Union must also respect the national identity of its Member States, which includes protection of a State’s official national </a:t>
            </a:r>
            <a:r>
              <a:rPr lang="en-US" b="1" dirty="0" smtClean="0"/>
              <a:t>language</a:t>
            </a:r>
            <a:endParaRPr lang="pl-PL" b="1" dirty="0" smtClean="0"/>
          </a:p>
          <a:p>
            <a:pPr algn="just"/>
            <a:r>
              <a:rPr lang="en-US" b="1" dirty="0"/>
              <a:t> It follows that the objective pursued by national rules such as those at issue in the main proceedings, designed to protect the official national language by imposing the rules which govern the spelling of that language, constitutes, in principle, a legitimate objective capable of justifying restrictions on the rights of freedom of movement and residence provided for in Article 21 TFEU and may be taken into account when legitimate interests are weighed against the rights conferred by European Union law. </a:t>
            </a:r>
          </a:p>
          <a:p>
            <a:pPr algn="just"/>
            <a:r>
              <a:rPr lang="en-US" b="1" dirty="0" smtClean="0"/>
              <a:t>Measures </a:t>
            </a:r>
            <a:r>
              <a:rPr lang="en-US" b="1" dirty="0"/>
              <a:t>which restrict a fundamental freedom, such as that provided for in Article 21 TFEU, may, however, be justified by objective considerations only if they are necessary for the protection of the interests which they are intended to secure and only in so far as those objectives cannot be attained by less restrictive measures (see </a:t>
            </a:r>
            <a:r>
              <a:rPr lang="en-US" b="1" i="1" dirty="0" err="1"/>
              <a:t>Sayn</a:t>
            </a:r>
            <a:r>
              <a:rPr lang="en-US" b="1" i="1" dirty="0"/>
              <a:t>-Wittgenstein</a:t>
            </a:r>
            <a:r>
              <a:rPr lang="en-US" b="1" dirty="0"/>
              <a:t>, paragraph 90 and the case-law cited</a:t>
            </a:r>
            <a:r>
              <a:rPr lang="en-US" b="1" dirty="0" smtClean="0"/>
              <a:t>)</a:t>
            </a:r>
            <a:endParaRPr lang="pl-PL" b="1" dirty="0" smtClean="0"/>
          </a:p>
          <a:p>
            <a:pPr algn="just"/>
            <a:r>
              <a:rPr lang="pl-PL" b="1" dirty="0" err="1" smtClean="0"/>
              <a:t>Guidance</a:t>
            </a:r>
            <a:r>
              <a:rPr lang="pl-PL" b="1" dirty="0" smtClean="0"/>
              <a:t> </a:t>
            </a:r>
            <a:r>
              <a:rPr lang="pl-PL" b="1" dirty="0" err="1" smtClean="0"/>
              <a:t>judgment</a:t>
            </a:r>
            <a:r>
              <a:rPr lang="pl-PL" b="1" dirty="0" smtClean="0"/>
              <a:t> : EU law </a:t>
            </a:r>
            <a:r>
              <a:rPr lang="pl-PL" b="1" dirty="0" err="1" smtClean="0"/>
              <a:t>does</a:t>
            </a:r>
            <a:r>
              <a:rPr lang="pl-PL" b="1" dirty="0" smtClean="0"/>
              <a:t> not </a:t>
            </a:r>
            <a:r>
              <a:rPr lang="pl-PL" b="1" dirty="0" err="1" smtClean="0"/>
              <a:t>preclude</a:t>
            </a:r>
            <a:r>
              <a:rPr lang="pl-PL" b="1" dirty="0" smtClean="0"/>
              <a:t> </a:t>
            </a:r>
            <a:r>
              <a:rPr lang="pl-PL" b="1" dirty="0" err="1" smtClean="0"/>
              <a:t>protection</a:t>
            </a:r>
            <a:r>
              <a:rPr lang="pl-PL" b="1" dirty="0" smtClean="0"/>
              <a:t> of </a:t>
            </a:r>
            <a:r>
              <a:rPr lang="pl-PL" b="1" dirty="0" err="1" smtClean="0"/>
              <a:t>specific</a:t>
            </a:r>
            <a:r>
              <a:rPr lang="pl-PL" b="1" dirty="0" smtClean="0"/>
              <a:t> </a:t>
            </a:r>
            <a:r>
              <a:rPr lang="pl-PL" b="1" dirty="0" err="1" smtClean="0"/>
              <a:t>spelling</a:t>
            </a:r>
            <a:r>
              <a:rPr lang="pl-PL" b="1" dirty="0" smtClean="0"/>
              <a:t>, </a:t>
            </a:r>
            <a:r>
              <a:rPr lang="pl-PL" b="1" dirty="0" err="1" smtClean="0"/>
              <a:t>if</a:t>
            </a:r>
            <a:r>
              <a:rPr lang="pl-PL" b="1" dirty="0" smtClean="0"/>
              <a:t> </a:t>
            </a:r>
            <a:r>
              <a:rPr lang="pl-PL" b="1" dirty="0" err="1" smtClean="0"/>
              <a:t>proportionate</a:t>
            </a:r>
            <a:endParaRPr lang="en-US" b="1" dirty="0"/>
          </a:p>
          <a:p>
            <a:endParaRPr lang="pl-PL" dirty="0"/>
          </a:p>
        </p:txBody>
      </p:sp>
    </p:spTree>
    <p:extLst>
      <p:ext uri="{BB962C8B-B14F-4D97-AF65-F5344CB8AC3E}">
        <p14:creationId xmlns:p14="http://schemas.microsoft.com/office/powerpoint/2010/main" val="109943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a">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docProps/app.xml><?xml version="1.0" encoding="utf-8"?>
<Properties xmlns="http://schemas.openxmlformats.org/officeDocument/2006/extended-properties" xmlns:vt="http://schemas.openxmlformats.org/officeDocument/2006/docPropsVTypes">
  <Template>TC103457496[[fn=Paralaksa]]</Template>
  <TotalTime>408</TotalTime>
  <Words>1322</Words>
  <Application>Microsoft Office PowerPoint</Application>
  <PresentationFormat>Panoramiczny</PresentationFormat>
  <Paragraphs>61</Paragraphs>
  <Slides>13</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13</vt:i4>
      </vt:variant>
    </vt:vector>
  </HeadingPairs>
  <TitlesOfParts>
    <vt:vector size="16" baseType="lpstr">
      <vt:lpstr>Arial</vt:lpstr>
      <vt:lpstr>Corbel</vt:lpstr>
      <vt:lpstr>Paralaksa</vt:lpstr>
      <vt:lpstr>Constitutional identity of a Member State in EU law</vt:lpstr>
      <vt:lpstr>the concept of a constitutional identity in EU law</vt:lpstr>
      <vt:lpstr>the current Treaty foundations and content of the principle</vt:lpstr>
      <vt:lpstr>State of play </vt:lpstr>
      <vt:lpstr>jurisprudence of the Court</vt:lpstr>
      <vt:lpstr>Prezentacja programu PowerPoint</vt:lpstr>
      <vt:lpstr>jurisprudence of the Court  (again)</vt:lpstr>
      <vt:lpstr>jurisprudence of the Court (and again)</vt:lpstr>
      <vt:lpstr>jurisprudence of the Court (one more time)</vt:lpstr>
      <vt:lpstr>jurisprudence of the Court (last)</vt:lpstr>
      <vt:lpstr>opinions of the Court’s Advocates General</vt:lpstr>
      <vt:lpstr>Concluding remarks</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Constitutional identity of a Member State in EU law</dc:title>
  <dc:creator>Łukasz Stępkowski</dc:creator>
  <cp:lastModifiedBy>Łukasz Stępkowski</cp:lastModifiedBy>
  <cp:revision>35</cp:revision>
  <dcterms:created xsi:type="dcterms:W3CDTF">2014-05-20T12:19:48Z</dcterms:created>
  <dcterms:modified xsi:type="dcterms:W3CDTF">2014-05-21T00:40:03Z</dcterms:modified>
</cp:coreProperties>
</file>