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2"/>
  </p:sldMasterIdLst>
  <p:notesMasterIdLst>
    <p:notesMasterId r:id="rId36"/>
  </p:notesMasterIdLst>
  <p:handoutMasterIdLst>
    <p:handoutMasterId r:id="rId37"/>
  </p:handoutMasterIdLst>
  <p:sldIdLst>
    <p:sldId id="258" r:id="rId3"/>
    <p:sldId id="260" r:id="rId4"/>
    <p:sldId id="295" r:id="rId5"/>
    <p:sldId id="294" r:id="rId6"/>
    <p:sldId id="296" r:id="rId7"/>
    <p:sldId id="298" r:id="rId8"/>
    <p:sldId id="305" r:id="rId9"/>
    <p:sldId id="276" r:id="rId10"/>
    <p:sldId id="275" r:id="rId11"/>
    <p:sldId id="277" r:id="rId12"/>
    <p:sldId id="268" r:id="rId13"/>
    <p:sldId id="280" r:id="rId14"/>
    <p:sldId id="281" r:id="rId15"/>
    <p:sldId id="282" r:id="rId16"/>
    <p:sldId id="283" r:id="rId17"/>
    <p:sldId id="273" r:id="rId18"/>
    <p:sldId id="274" r:id="rId19"/>
    <p:sldId id="284" r:id="rId20"/>
    <p:sldId id="285" r:id="rId21"/>
    <p:sldId id="289" r:id="rId22"/>
    <p:sldId id="290" r:id="rId23"/>
    <p:sldId id="299" r:id="rId24"/>
    <p:sldId id="286" r:id="rId25"/>
    <p:sldId id="287" r:id="rId26"/>
    <p:sldId id="288" r:id="rId27"/>
    <p:sldId id="293" r:id="rId28"/>
    <p:sldId id="291" r:id="rId29"/>
    <p:sldId id="292" r:id="rId30"/>
    <p:sldId id="304" r:id="rId31"/>
    <p:sldId id="300" r:id="rId32"/>
    <p:sldId id="301" r:id="rId33"/>
    <p:sldId id="302" r:id="rId34"/>
    <p:sldId id="3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5324" autoAdjust="0"/>
  </p:normalViewPr>
  <p:slideViewPr>
    <p:cSldViewPr snapToGrid="0">
      <p:cViewPr varScale="1">
        <p:scale>
          <a:sx n="76" d="100"/>
          <a:sy n="76" d="100"/>
        </p:scale>
        <p:origin x="-90" y="-798"/>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1398"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012EDDC6-207F-4EE3-9DEB-146599520561}">
      <dgm:prSet phldrT="[Text]" custT="1"/>
      <dgm:spPr/>
      <dgm:t>
        <a:bodyPr/>
        <a:lstStyle/>
        <a:p>
          <a:r>
            <a:rPr lang="en-US" sz="1600" b="1" i="0" noProof="0" dirty="0" smtClean="0">
              <a:latin typeface="Corbel"/>
            </a:rPr>
            <a:t>Legal capacity &amp; representation</a:t>
          </a:r>
          <a:endParaRPr lang="pl-PL" sz="1600" b="1" i="0" noProof="0" dirty="0">
            <a:latin typeface="Corbel"/>
          </a:endParaRPr>
        </a:p>
      </dgm: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pl-PL" noProof="0" dirty="0"/>
        </a:p>
      </dgm:t>
    </dgm:pt>
    <dgm:pt modelId="{38FB0022-09EC-4D6F-86C0-C813C6F2F39A}">
      <dgm:prSet phldrT="[Text]"/>
      <dgm:spPr/>
      <dgm:t>
        <a:bodyPr/>
        <a:lstStyle/>
        <a:p>
          <a:r>
            <a:rPr lang="en-US" b="1" i="0" noProof="0" dirty="0" smtClean="0">
              <a:latin typeface="Corbel"/>
            </a:rPr>
            <a:t>Lack of defects of intention</a:t>
          </a:r>
          <a:endParaRPr lang="pl-PL" b="1" i="0" noProof="0" dirty="0">
            <a:latin typeface="Corbel"/>
          </a:endParaRPr>
        </a:p>
      </dgm: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pl-PL" noProof="0" dirty="0"/>
        </a:p>
      </dgm:t>
    </dgm:pt>
    <dgm:pt modelId="{23116FF9-AEB9-43F5-882D-9ECB1FD5DE18}">
      <dgm:prSet phldrT="[Text]"/>
      <dgm:spPr/>
      <dgm:t>
        <a:bodyPr/>
        <a:lstStyle/>
        <a:p>
          <a:r>
            <a:rPr lang="en-US" b="1" i="0" noProof="0" dirty="0" smtClean="0">
              <a:latin typeface="Corbel"/>
            </a:rPr>
            <a:t>Legal performance</a:t>
          </a:r>
          <a:endParaRPr lang="pl-PL" b="1" i="0" noProof="0" dirty="0">
            <a:latin typeface="Corbel"/>
          </a:endParaRPr>
        </a:p>
      </dgm: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pl-PL" noProof="0" dirty="0"/>
        </a:p>
      </dgm:t>
    </dgm:pt>
    <dgm:pt modelId="{DA2EE66E-1894-4E15-A659-CCDCFE4DAD65}">
      <dgm:prSet phldrT="[Text]"/>
      <dgm:spPr/>
      <dgm:t>
        <a:bodyPr/>
        <a:lstStyle/>
        <a:p>
          <a:r>
            <a:rPr lang="en-US" b="1" i="0" noProof="0" dirty="0" smtClean="0">
              <a:latin typeface="Corbel"/>
            </a:rPr>
            <a:t>Formalities – forms of contract</a:t>
          </a:r>
          <a:r>
            <a:rPr lang="pl-PL" b="0" i="0" noProof="0" dirty="0">
              <a:latin typeface="Corbel"/>
            </a:rPr>
            <a:t/>
          </a:r>
          <a:br>
            <a:rPr lang="pl-PL" b="0" i="0" noProof="0" dirty="0">
              <a:latin typeface="Corbel"/>
            </a:rPr>
          </a:br>
          <a:endParaRPr lang="pl-PL" b="0" i="0" noProof="0" dirty="0">
            <a:latin typeface="Corbel"/>
          </a:endParaRPr>
        </a:p>
      </dgm: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pl-PL" noProof="0" dirty="0"/>
        </a:p>
      </dgm:t>
    </dgm:pt>
    <dgm:pt modelId="{9131EDB8-27A6-42FD-A541-052EFC01D4C6}">
      <dgm:prSet phldrT="[Text]"/>
      <dgm:spPr/>
      <dgm:t>
        <a:bodyPr/>
        <a:lstStyle/>
        <a:p>
          <a:r>
            <a:rPr lang="en-US" b="1" i="0" noProof="0" dirty="0" smtClean="0">
              <a:solidFill>
                <a:schemeClr val="tx1"/>
              </a:solidFill>
              <a:latin typeface="Corbel"/>
            </a:rPr>
            <a:t>Possibility of performance </a:t>
          </a:r>
          <a:endParaRPr lang="pl-PL" b="1" i="0" noProof="0" dirty="0">
            <a:solidFill>
              <a:schemeClr val="tx1"/>
            </a:solidFill>
            <a:latin typeface="Corbel"/>
          </a:endParaRPr>
        </a:p>
      </dgm:t>
    </dgm:pt>
    <dgm:pt modelId="{13A2EB04-B868-427A-B17F-16729BFA55DA}" type="sibTrans" cxnId="{198EE807-14A4-40FA-B030-5F9F79A9713E}">
      <dgm:prSet/>
      <dgm:spPr/>
      <dgm:t>
        <a:bodyPr/>
        <a:lstStyle/>
        <a:p>
          <a:endParaRPr lang="pl-PL" noProof="0" dirty="0"/>
        </a:p>
      </dgm:t>
    </dgm:pt>
    <dgm:pt modelId="{6EC3601D-D6CE-49D7-9229-0442323129DA}" type="parTrans" cxnId="{198EE807-14A4-40FA-B030-5F9F79A9713E}">
      <dgm:prSet/>
      <dgm:spPr/>
      <dgm:t>
        <a:bodyPr/>
        <a:lstStyle/>
        <a:p>
          <a:endParaRPr lang="en-US"/>
        </a:p>
      </dgm:t>
    </dgm:pt>
    <dgm:pt modelId="{F5FD99F8-9020-479C-AE76-77FCE4FE85C6}">
      <dgm:prSet phldrT="[Text]" custT="1"/>
      <dgm:spPr/>
      <dgm:t>
        <a:bodyPr/>
        <a:lstStyle/>
        <a:p>
          <a:r>
            <a:rPr lang="en-US" sz="1600" b="1" i="0" noProof="0" dirty="0" smtClean="0">
              <a:latin typeface="Corbel"/>
            </a:rPr>
            <a:t>Free will and consensus of intentions</a:t>
          </a:r>
          <a:endParaRPr lang="pl-PL" sz="1600" b="1" i="0" noProof="0" dirty="0">
            <a:latin typeface="Corbel"/>
          </a:endParaRPr>
        </a:p>
      </dgm:t>
    </dgm:pt>
    <dgm:pt modelId="{4903C937-76AC-4F14-A6AC-EEFC4C2190C2}" type="parTrans" cxnId="{8CA5D64A-7797-4A17-97CC-4F33354A96F5}">
      <dgm:prSet/>
      <dgm:spPr/>
      <dgm:t>
        <a:bodyPr/>
        <a:lstStyle/>
        <a:p>
          <a:endParaRPr lang="pl-PL"/>
        </a:p>
      </dgm:t>
    </dgm:pt>
    <dgm:pt modelId="{7D1B7A2C-EFEA-4516-8C5D-EFE726351E6D}" type="sibTrans" cxnId="{8CA5D64A-7797-4A17-97CC-4F33354A96F5}">
      <dgm:prSet/>
      <dgm:spPr/>
      <dgm:t>
        <a:bodyPr/>
        <a:lstStyle/>
        <a:p>
          <a:endParaRPr lang="pl-PL"/>
        </a:p>
      </dgm:t>
    </dgm:pt>
    <dgm:pt modelId="{EA3ADED0-C9AD-4C17-98CE-D872DACD90E8}" type="pres">
      <dgm:prSet presAssocID="{13633CBA-2502-434A-928C-6EC6967F259D}" presName="cycle" presStyleCnt="0">
        <dgm:presLayoutVars>
          <dgm:dir/>
          <dgm:resizeHandles val="exact"/>
        </dgm:presLayoutVars>
      </dgm:prSet>
      <dgm:spPr/>
      <dgm:t>
        <a:bodyPr/>
        <a:lstStyle/>
        <a:p>
          <a:endParaRPr lang="en-US"/>
        </a:p>
      </dgm:t>
    </dgm:pt>
    <dgm:pt modelId="{558890D5-4F42-4C33-B381-CD393B37A1FF}" type="pres">
      <dgm:prSet presAssocID="{012EDDC6-207F-4EE3-9DEB-146599520561}" presName="node" presStyleLbl="node1" presStyleIdx="0" presStyleCnt="6">
        <dgm:presLayoutVars>
          <dgm:bulletEnabled val="1"/>
        </dgm:presLayoutVars>
      </dgm:prSet>
      <dgm:spPr/>
      <dgm:t>
        <a:bodyPr/>
        <a:lstStyle/>
        <a:p>
          <a:endParaRPr lang="en-US"/>
        </a:p>
      </dgm:t>
    </dgm:pt>
    <dgm:pt modelId="{973C755A-5077-47FB-BDC0-FF7A84FD3F26}" type="pres">
      <dgm:prSet presAssocID="{7985EE53-BD3D-4DB3-B5BD-6B9FFA75B9E6}" presName="sibTrans" presStyleLbl="sibTrans2D1" presStyleIdx="0" presStyleCnt="6"/>
      <dgm:spPr/>
      <dgm:t>
        <a:bodyPr/>
        <a:lstStyle/>
        <a:p>
          <a:endParaRPr lang="en-US"/>
        </a:p>
      </dgm:t>
    </dgm:pt>
    <dgm:pt modelId="{746707A3-847D-4DEF-8437-C19565999197}" type="pres">
      <dgm:prSet presAssocID="{7985EE53-BD3D-4DB3-B5BD-6B9FFA75B9E6}" presName="connectorText" presStyleLbl="sibTrans2D1" presStyleIdx="0" presStyleCnt="6"/>
      <dgm:spPr/>
      <dgm:t>
        <a:bodyPr/>
        <a:lstStyle/>
        <a:p>
          <a:endParaRPr lang="en-US"/>
        </a:p>
      </dgm:t>
    </dgm:pt>
    <dgm:pt modelId="{97C64C18-4866-4CD2-A78D-102137C0DE4A}" type="pres">
      <dgm:prSet presAssocID="{F5FD99F8-9020-479C-AE76-77FCE4FE85C6}" presName="node" presStyleLbl="node1" presStyleIdx="1" presStyleCnt="6">
        <dgm:presLayoutVars>
          <dgm:bulletEnabled val="1"/>
        </dgm:presLayoutVars>
      </dgm:prSet>
      <dgm:spPr/>
      <dgm:t>
        <a:bodyPr/>
        <a:lstStyle/>
        <a:p>
          <a:endParaRPr lang="pl-PL"/>
        </a:p>
      </dgm:t>
    </dgm:pt>
    <dgm:pt modelId="{0E84AE67-4208-41AD-B3E5-2F2DF13775E8}" type="pres">
      <dgm:prSet presAssocID="{7D1B7A2C-EFEA-4516-8C5D-EFE726351E6D}" presName="sibTrans" presStyleLbl="sibTrans2D1" presStyleIdx="1" presStyleCnt="6"/>
      <dgm:spPr/>
      <dgm:t>
        <a:bodyPr/>
        <a:lstStyle/>
        <a:p>
          <a:endParaRPr lang="pl-PL"/>
        </a:p>
      </dgm:t>
    </dgm:pt>
    <dgm:pt modelId="{29756835-1D16-4E99-AB41-8E43770508EB}" type="pres">
      <dgm:prSet presAssocID="{7D1B7A2C-EFEA-4516-8C5D-EFE726351E6D}" presName="connectorText" presStyleLbl="sibTrans2D1" presStyleIdx="1" presStyleCnt="6"/>
      <dgm:spPr/>
      <dgm:t>
        <a:bodyPr/>
        <a:lstStyle/>
        <a:p>
          <a:endParaRPr lang="pl-PL"/>
        </a:p>
      </dgm:t>
    </dgm:pt>
    <dgm:pt modelId="{7C5A343C-E262-450D-959C-A644EA0CABBE}" type="pres">
      <dgm:prSet presAssocID="{DA2EE66E-1894-4E15-A659-CCDCFE4DAD65}" presName="node" presStyleLbl="node1" presStyleIdx="2" presStyleCnt="6">
        <dgm:presLayoutVars>
          <dgm:bulletEnabled val="1"/>
        </dgm:presLayoutVars>
      </dgm:prSet>
      <dgm:spPr/>
      <dgm:t>
        <a:bodyPr/>
        <a:lstStyle/>
        <a:p>
          <a:endParaRPr lang="en-US"/>
        </a:p>
      </dgm:t>
    </dgm:pt>
    <dgm:pt modelId="{719BC63E-F731-4648-BC28-EDC25FC57AA9}" type="pres">
      <dgm:prSet presAssocID="{612BA10D-4F4F-4BF6-9059-06A94BDAF34E}" presName="sibTrans" presStyleLbl="sibTrans2D1" presStyleIdx="2" presStyleCnt="6"/>
      <dgm:spPr/>
      <dgm:t>
        <a:bodyPr/>
        <a:lstStyle/>
        <a:p>
          <a:endParaRPr lang="en-US"/>
        </a:p>
      </dgm:t>
    </dgm:pt>
    <dgm:pt modelId="{018B9E75-742E-4303-A16C-8A821310EF15}" type="pres">
      <dgm:prSet presAssocID="{612BA10D-4F4F-4BF6-9059-06A94BDAF34E}" presName="connectorText" presStyleLbl="sibTrans2D1" presStyleIdx="2" presStyleCnt="6"/>
      <dgm:spPr/>
      <dgm:t>
        <a:bodyPr/>
        <a:lstStyle/>
        <a:p>
          <a:endParaRPr lang="en-US"/>
        </a:p>
      </dgm:t>
    </dgm:pt>
    <dgm:pt modelId="{91CB6799-0928-4E01-9EDA-41B17BB04FAF}" type="pres">
      <dgm:prSet presAssocID="{38FB0022-09EC-4D6F-86C0-C813C6F2F39A}" presName="node" presStyleLbl="node1" presStyleIdx="3" presStyleCnt="6">
        <dgm:presLayoutVars>
          <dgm:bulletEnabled val="1"/>
        </dgm:presLayoutVars>
      </dgm:prSet>
      <dgm:spPr/>
      <dgm:t>
        <a:bodyPr/>
        <a:lstStyle/>
        <a:p>
          <a:endParaRPr lang="en-US"/>
        </a:p>
      </dgm:t>
    </dgm:pt>
    <dgm:pt modelId="{3701657F-6946-4A4C-877D-2A88A526B7E1}" type="pres">
      <dgm:prSet presAssocID="{EA86A114-EBD1-49CF-AB76-042FF3D636A5}" presName="sibTrans" presStyleLbl="sibTrans2D1" presStyleIdx="3" presStyleCnt="6"/>
      <dgm:spPr/>
      <dgm:t>
        <a:bodyPr/>
        <a:lstStyle/>
        <a:p>
          <a:endParaRPr lang="en-US"/>
        </a:p>
      </dgm:t>
    </dgm:pt>
    <dgm:pt modelId="{A60042D3-910C-4160-96CD-1A63C2C4C0FB}" type="pres">
      <dgm:prSet presAssocID="{EA86A114-EBD1-49CF-AB76-042FF3D636A5}" presName="connectorText" presStyleLbl="sibTrans2D1" presStyleIdx="3" presStyleCnt="6"/>
      <dgm:spPr/>
      <dgm:t>
        <a:bodyPr/>
        <a:lstStyle/>
        <a:p>
          <a:endParaRPr lang="en-US"/>
        </a:p>
      </dgm:t>
    </dgm:pt>
    <dgm:pt modelId="{28372633-A8CE-4898-AF86-305447452F30}" type="pres">
      <dgm:prSet presAssocID="{9131EDB8-27A6-42FD-A541-052EFC01D4C6}" presName="node" presStyleLbl="node1" presStyleIdx="4" presStyleCnt="6">
        <dgm:presLayoutVars>
          <dgm:bulletEnabled val="1"/>
        </dgm:presLayoutVars>
      </dgm:prSet>
      <dgm:spPr/>
      <dgm:t>
        <a:bodyPr/>
        <a:lstStyle/>
        <a:p>
          <a:endParaRPr lang="en-US"/>
        </a:p>
      </dgm:t>
    </dgm:pt>
    <dgm:pt modelId="{3BFA7701-5D17-48E5-8EAF-0CE4B894FCD8}" type="pres">
      <dgm:prSet presAssocID="{13A2EB04-B868-427A-B17F-16729BFA55DA}" presName="sibTrans" presStyleLbl="sibTrans2D1" presStyleIdx="4" presStyleCnt="6"/>
      <dgm:spPr/>
      <dgm:t>
        <a:bodyPr/>
        <a:lstStyle/>
        <a:p>
          <a:endParaRPr lang="en-US"/>
        </a:p>
      </dgm:t>
    </dgm:pt>
    <dgm:pt modelId="{2F68EEE9-28D4-49EC-A4B1-C191492E34F2}" type="pres">
      <dgm:prSet presAssocID="{13A2EB04-B868-427A-B17F-16729BFA55DA}" presName="connectorText" presStyleLbl="sibTrans2D1" presStyleIdx="4" presStyleCnt="6"/>
      <dgm:spPr/>
      <dgm:t>
        <a:bodyPr/>
        <a:lstStyle/>
        <a:p>
          <a:endParaRPr lang="en-US"/>
        </a:p>
      </dgm:t>
    </dgm:pt>
    <dgm:pt modelId="{4DD53E4A-81C3-4CAD-B31F-4C20BA5CFCD7}" type="pres">
      <dgm:prSet presAssocID="{23116FF9-AEB9-43F5-882D-9ECB1FD5DE18}" presName="node" presStyleLbl="node1" presStyleIdx="5" presStyleCnt="6">
        <dgm:presLayoutVars>
          <dgm:bulletEnabled val="1"/>
        </dgm:presLayoutVars>
      </dgm:prSet>
      <dgm:spPr/>
      <dgm:t>
        <a:bodyPr/>
        <a:lstStyle/>
        <a:p>
          <a:endParaRPr lang="en-US"/>
        </a:p>
      </dgm:t>
    </dgm:pt>
    <dgm:pt modelId="{670EC530-2BF9-418C-9EBE-CFD33FE15D7D}" type="pres">
      <dgm:prSet presAssocID="{BEE765C7-6165-4808-9B3B-A6627557B77F}" presName="sibTrans" presStyleLbl="sibTrans2D1" presStyleIdx="5" presStyleCnt="6" custAng="10229623"/>
      <dgm:spPr/>
      <dgm:t>
        <a:bodyPr/>
        <a:lstStyle/>
        <a:p>
          <a:endParaRPr lang="en-US"/>
        </a:p>
      </dgm:t>
    </dgm:pt>
    <dgm:pt modelId="{75E8BE9C-270B-4810-939F-EB750969C50A}" type="pres">
      <dgm:prSet presAssocID="{BEE765C7-6165-4808-9B3B-A6627557B77F}" presName="connectorText" presStyleLbl="sibTrans2D1" presStyleIdx="5" presStyleCnt="6"/>
      <dgm:spPr/>
      <dgm:t>
        <a:bodyPr/>
        <a:lstStyle/>
        <a:p>
          <a:endParaRPr lang="en-US"/>
        </a:p>
      </dgm:t>
    </dgm:pt>
  </dgm:ptLst>
  <dgm:cxnLst>
    <dgm:cxn modelId="{A26A1558-B193-4161-9D10-552EBC5C1BE8}" type="presOf" srcId="{F5FD99F8-9020-479C-AE76-77FCE4FE85C6}" destId="{97C64C18-4866-4CD2-A78D-102137C0DE4A}" srcOrd="0" destOrd="0" presId="urn:microsoft.com/office/officeart/2005/8/layout/cycle2"/>
    <dgm:cxn modelId="{8CA5D64A-7797-4A17-97CC-4F33354A96F5}" srcId="{13633CBA-2502-434A-928C-6EC6967F259D}" destId="{F5FD99F8-9020-479C-AE76-77FCE4FE85C6}" srcOrd="1" destOrd="0" parTransId="{4903C937-76AC-4F14-A6AC-EEFC4C2190C2}" sibTransId="{7D1B7A2C-EFEA-4516-8C5D-EFE726351E6D}"/>
    <dgm:cxn modelId="{70A15E49-F97C-4E32-8474-DA58034FE49C}" type="presOf" srcId="{7985EE53-BD3D-4DB3-B5BD-6B9FFA75B9E6}" destId="{746707A3-847D-4DEF-8437-C19565999197}" srcOrd="1" destOrd="0" presId="urn:microsoft.com/office/officeart/2005/8/layout/cycle2"/>
    <dgm:cxn modelId="{03224813-DFE4-4D18-BC4B-FF05BBAF55C2}" type="presOf" srcId="{7D1B7A2C-EFEA-4516-8C5D-EFE726351E6D}" destId="{0E84AE67-4208-41AD-B3E5-2F2DF13775E8}" srcOrd="0" destOrd="0" presId="urn:microsoft.com/office/officeart/2005/8/layout/cycle2"/>
    <dgm:cxn modelId="{67C2F0AD-E7D2-4183-A175-999DE6E2FB8B}" type="presOf" srcId="{7D1B7A2C-EFEA-4516-8C5D-EFE726351E6D}" destId="{29756835-1D16-4E99-AB41-8E43770508EB}" srcOrd="1" destOrd="0" presId="urn:microsoft.com/office/officeart/2005/8/layout/cycle2"/>
    <dgm:cxn modelId="{08C26720-4CBB-4226-9FAA-5FA72C464F41}" type="presOf" srcId="{612BA10D-4F4F-4BF6-9059-06A94BDAF34E}" destId="{018B9E75-742E-4303-A16C-8A821310EF15}" srcOrd="1" destOrd="0" presId="urn:microsoft.com/office/officeart/2005/8/layout/cycle2"/>
    <dgm:cxn modelId="{178C50D8-77D8-41C7-84A7-20D85C0A1825}" type="presOf" srcId="{BEE765C7-6165-4808-9B3B-A6627557B77F}" destId="{670EC530-2BF9-418C-9EBE-CFD33FE15D7D}" srcOrd="0" destOrd="0" presId="urn:microsoft.com/office/officeart/2005/8/layout/cycle2"/>
    <dgm:cxn modelId="{97323DE5-E2BF-422D-8188-D2445F20223B}" srcId="{13633CBA-2502-434A-928C-6EC6967F259D}" destId="{23116FF9-AEB9-43F5-882D-9ECB1FD5DE18}" srcOrd="5" destOrd="0" parTransId="{86229775-B50F-4220-B88B-07C4BA05CEAC}" sibTransId="{BEE765C7-6165-4808-9B3B-A6627557B77F}"/>
    <dgm:cxn modelId="{6BAAF43C-7E5B-435B-A7D7-29098A98B81E}" type="presOf" srcId="{7985EE53-BD3D-4DB3-B5BD-6B9FFA75B9E6}" destId="{973C755A-5077-47FB-BDC0-FF7A84FD3F26}" srcOrd="0" destOrd="0" presId="urn:microsoft.com/office/officeart/2005/8/layout/cycle2"/>
    <dgm:cxn modelId="{04CB5DA5-3FF2-4B6D-8DE7-1F090C09BE47}" type="presOf" srcId="{EA86A114-EBD1-49CF-AB76-042FF3D636A5}" destId="{3701657F-6946-4A4C-877D-2A88A526B7E1}" srcOrd="0" destOrd="0" presId="urn:microsoft.com/office/officeart/2005/8/layout/cycle2"/>
    <dgm:cxn modelId="{22D86A64-D851-411D-98DD-66DB08D887DE}" type="presOf" srcId="{012EDDC6-207F-4EE3-9DEB-146599520561}" destId="{558890D5-4F42-4C33-B381-CD393B37A1FF}" srcOrd="0" destOrd="0" presId="urn:microsoft.com/office/officeart/2005/8/layout/cycle2"/>
    <dgm:cxn modelId="{8426E189-4684-4E41-AAAC-C4772D18A644}" type="presOf" srcId="{38FB0022-09EC-4D6F-86C0-C813C6F2F39A}" destId="{91CB6799-0928-4E01-9EDA-41B17BB04FAF}" srcOrd="0" destOrd="0" presId="urn:microsoft.com/office/officeart/2005/8/layout/cycle2"/>
    <dgm:cxn modelId="{142518E3-74EC-49D4-B3EA-D407F6E4F483}" type="presOf" srcId="{BEE765C7-6165-4808-9B3B-A6627557B77F}" destId="{75E8BE9C-270B-4810-939F-EB750969C50A}" srcOrd="1" destOrd="0" presId="urn:microsoft.com/office/officeart/2005/8/layout/cycle2"/>
    <dgm:cxn modelId="{A9676025-22BC-4F10-8860-B270A6112553}" srcId="{13633CBA-2502-434A-928C-6EC6967F259D}" destId="{012EDDC6-207F-4EE3-9DEB-146599520561}" srcOrd="0" destOrd="0" parTransId="{1850CBD5-1A99-4F4F-897C-451AA66F1516}" sibTransId="{7985EE53-BD3D-4DB3-B5BD-6B9FFA75B9E6}"/>
    <dgm:cxn modelId="{3EDF7B8C-7598-4E0B-B3E9-3F82986F4CD4}" type="presOf" srcId="{9131EDB8-27A6-42FD-A541-052EFC01D4C6}" destId="{28372633-A8CE-4898-AF86-305447452F30}" srcOrd="0" destOrd="0" presId="urn:microsoft.com/office/officeart/2005/8/layout/cycle2"/>
    <dgm:cxn modelId="{E6D814D4-FE86-41BE-AC34-7861C8901BCD}" type="presOf" srcId="{13633CBA-2502-434A-928C-6EC6967F259D}" destId="{EA3ADED0-C9AD-4C17-98CE-D872DACD90E8}" srcOrd="0" destOrd="0" presId="urn:microsoft.com/office/officeart/2005/8/layout/cycle2"/>
    <dgm:cxn modelId="{6A3565DD-D04C-4E82-B5A0-4809B84DBC70}" type="presOf" srcId="{13A2EB04-B868-427A-B17F-16729BFA55DA}" destId="{3BFA7701-5D17-48E5-8EAF-0CE4B894FCD8}" srcOrd="0" destOrd="0" presId="urn:microsoft.com/office/officeart/2005/8/layout/cycle2"/>
    <dgm:cxn modelId="{64DAF508-E1BA-4EDC-A97D-EE1A011CB9E0}" srcId="{13633CBA-2502-434A-928C-6EC6967F259D}" destId="{DA2EE66E-1894-4E15-A659-CCDCFE4DAD65}" srcOrd="2" destOrd="0" parTransId="{21005F9D-878A-4CC9-A13A-8A9C577A9239}" sibTransId="{612BA10D-4F4F-4BF6-9059-06A94BDAF34E}"/>
    <dgm:cxn modelId="{9A1C775D-7DDB-48F9-97D9-490A63DE2A86}" srcId="{13633CBA-2502-434A-928C-6EC6967F259D}" destId="{38FB0022-09EC-4D6F-86C0-C813C6F2F39A}" srcOrd="3" destOrd="0" parTransId="{A0BBE5C2-C8CF-4F12-974F-53039E6D00EC}" sibTransId="{EA86A114-EBD1-49CF-AB76-042FF3D636A5}"/>
    <dgm:cxn modelId="{54F8772A-7F81-4F90-B03D-21A18269F8D4}" type="presOf" srcId="{DA2EE66E-1894-4E15-A659-CCDCFE4DAD65}" destId="{7C5A343C-E262-450D-959C-A644EA0CABBE}" srcOrd="0" destOrd="0" presId="urn:microsoft.com/office/officeart/2005/8/layout/cycle2"/>
    <dgm:cxn modelId="{70E930A6-C827-4F72-B6F2-9BC8DC8AB8CD}" type="presOf" srcId="{23116FF9-AEB9-43F5-882D-9ECB1FD5DE18}" destId="{4DD53E4A-81C3-4CAD-B31F-4C20BA5CFCD7}" srcOrd="0" destOrd="0" presId="urn:microsoft.com/office/officeart/2005/8/layout/cycle2"/>
    <dgm:cxn modelId="{2E4A0F44-C22C-4A79-B441-BE1F243004F3}" type="presOf" srcId="{612BA10D-4F4F-4BF6-9059-06A94BDAF34E}" destId="{719BC63E-F731-4648-BC28-EDC25FC57AA9}" srcOrd="0" destOrd="0" presId="urn:microsoft.com/office/officeart/2005/8/layout/cycle2"/>
    <dgm:cxn modelId="{5637A8D1-6DDD-43E0-A654-B84F12CA0E6D}" type="presOf" srcId="{EA86A114-EBD1-49CF-AB76-042FF3D636A5}" destId="{A60042D3-910C-4160-96CD-1A63C2C4C0FB}" srcOrd="1" destOrd="0" presId="urn:microsoft.com/office/officeart/2005/8/layout/cycle2"/>
    <dgm:cxn modelId="{66822E6F-E441-4678-A445-668144701D63}" type="presOf" srcId="{13A2EB04-B868-427A-B17F-16729BFA55DA}" destId="{2F68EEE9-28D4-49EC-A4B1-C191492E34F2}" srcOrd="1" destOrd="0" presId="urn:microsoft.com/office/officeart/2005/8/layout/cycle2"/>
    <dgm:cxn modelId="{198EE807-14A4-40FA-B030-5F9F79A9713E}" srcId="{13633CBA-2502-434A-928C-6EC6967F259D}" destId="{9131EDB8-27A6-42FD-A541-052EFC01D4C6}" srcOrd="4" destOrd="0" parTransId="{6EC3601D-D6CE-49D7-9229-0442323129DA}" sibTransId="{13A2EB04-B868-427A-B17F-16729BFA55DA}"/>
    <dgm:cxn modelId="{DFA86892-7D69-4BFB-B34F-2C8C07271E8B}" type="presParOf" srcId="{EA3ADED0-C9AD-4C17-98CE-D872DACD90E8}" destId="{558890D5-4F42-4C33-B381-CD393B37A1FF}" srcOrd="0" destOrd="0" presId="urn:microsoft.com/office/officeart/2005/8/layout/cycle2"/>
    <dgm:cxn modelId="{7F9B98CF-1D17-4778-A91B-7B74EBAA0FA8}" type="presParOf" srcId="{EA3ADED0-C9AD-4C17-98CE-D872DACD90E8}" destId="{973C755A-5077-47FB-BDC0-FF7A84FD3F26}" srcOrd="1" destOrd="0" presId="urn:microsoft.com/office/officeart/2005/8/layout/cycle2"/>
    <dgm:cxn modelId="{58B0DBF7-4E3D-49F6-8D26-ACACE46843EA}" type="presParOf" srcId="{973C755A-5077-47FB-BDC0-FF7A84FD3F26}" destId="{746707A3-847D-4DEF-8437-C19565999197}" srcOrd="0" destOrd="0" presId="urn:microsoft.com/office/officeart/2005/8/layout/cycle2"/>
    <dgm:cxn modelId="{2B8A714D-14A3-41A8-BEA8-D67203AFDD3D}" type="presParOf" srcId="{EA3ADED0-C9AD-4C17-98CE-D872DACD90E8}" destId="{97C64C18-4866-4CD2-A78D-102137C0DE4A}" srcOrd="2" destOrd="0" presId="urn:microsoft.com/office/officeart/2005/8/layout/cycle2"/>
    <dgm:cxn modelId="{4D1C0D11-63AC-4EAD-B3D7-611CCDDBBCA2}" type="presParOf" srcId="{EA3ADED0-C9AD-4C17-98CE-D872DACD90E8}" destId="{0E84AE67-4208-41AD-B3E5-2F2DF13775E8}" srcOrd="3" destOrd="0" presId="urn:microsoft.com/office/officeart/2005/8/layout/cycle2"/>
    <dgm:cxn modelId="{4A3F7B3C-DEBC-4C3B-8BBC-D04597E2E535}" type="presParOf" srcId="{0E84AE67-4208-41AD-B3E5-2F2DF13775E8}" destId="{29756835-1D16-4E99-AB41-8E43770508EB}" srcOrd="0" destOrd="0" presId="urn:microsoft.com/office/officeart/2005/8/layout/cycle2"/>
    <dgm:cxn modelId="{381EE5FA-8238-4893-AAE3-669FE20776B0}" type="presParOf" srcId="{EA3ADED0-C9AD-4C17-98CE-D872DACD90E8}" destId="{7C5A343C-E262-450D-959C-A644EA0CABBE}" srcOrd="4" destOrd="0" presId="urn:microsoft.com/office/officeart/2005/8/layout/cycle2"/>
    <dgm:cxn modelId="{516E789B-A1EF-4A99-AEAC-BA725AC33E92}" type="presParOf" srcId="{EA3ADED0-C9AD-4C17-98CE-D872DACD90E8}" destId="{719BC63E-F731-4648-BC28-EDC25FC57AA9}" srcOrd="5" destOrd="0" presId="urn:microsoft.com/office/officeart/2005/8/layout/cycle2"/>
    <dgm:cxn modelId="{13FBEBCD-DC9D-4FEF-AE29-4C9E0849BF3F}" type="presParOf" srcId="{719BC63E-F731-4648-BC28-EDC25FC57AA9}" destId="{018B9E75-742E-4303-A16C-8A821310EF15}" srcOrd="0" destOrd="0" presId="urn:microsoft.com/office/officeart/2005/8/layout/cycle2"/>
    <dgm:cxn modelId="{FB008668-0FF3-46C7-8959-1F236FB4F4D0}" type="presParOf" srcId="{EA3ADED0-C9AD-4C17-98CE-D872DACD90E8}" destId="{91CB6799-0928-4E01-9EDA-41B17BB04FAF}" srcOrd="6" destOrd="0" presId="urn:microsoft.com/office/officeart/2005/8/layout/cycle2"/>
    <dgm:cxn modelId="{971F10E2-5CED-4C4E-9252-D755753EA2E9}" type="presParOf" srcId="{EA3ADED0-C9AD-4C17-98CE-D872DACD90E8}" destId="{3701657F-6946-4A4C-877D-2A88A526B7E1}" srcOrd="7" destOrd="0" presId="urn:microsoft.com/office/officeart/2005/8/layout/cycle2"/>
    <dgm:cxn modelId="{A68F6CC6-1A0A-4333-8003-8FEDD4F0E677}" type="presParOf" srcId="{3701657F-6946-4A4C-877D-2A88A526B7E1}" destId="{A60042D3-910C-4160-96CD-1A63C2C4C0FB}" srcOrd="0" destOrd="0" presId="urn:microsoft.com/office/officeart/2005/8/layout/cycle2"/>
    <dgm:cxn modelId="{10A74CE4-5A25-4509-ADD3-06BB9CEF21C7}" type="presParOf" srcId="{EA3ADED0-C9AD-4C17-98CE-D872DACD90E8}" destId="{28372633-A8CE-4898-AF86-305447452F30}" srcOrd="8" destOrd="0" presId="urn:microsoft.com/office/officeart/2005/8/layout/cycle2"/>
    <dgm:cxn modelId="{1B430A39-072A-40C5-B4BD-47B08DF907B6}" type="presParOf" srcId="{EA3ADED0-C9AD-4C17-98CE-D872DACD90E8}" destId="{3BFA7701-5D17-48E5-8EAF-0CE4B894FCD8}" srcOrd="9" destOrd="0" presId="urn:microsoft.com/office/officeart/2005/8/layout/cycle2"/>
    <dgm:cxn modelId="{46827EAB-B72B-42D7-AFD7-E30968E9F4C3}" type="presParOf" srcId="{3BFA7701-5D17-48E5-8EAF-0CE4B894FCD8}" destId="{2F68EEE9-28D4-49EC-A4B1-C191492E34F2}" srcOrd="0" destOrd="0" presId="urn:microsoft.com/office/officeart/2005/8/layout/cycle2"/>
    <dgm:cxn modelId="{9F3F7806-C569-417D-8EC1-52CA3866F5CB}" type="presParOf" srcId="{EA3ADED0-C9AD-4C17-98CE-D872DACD90E8}" destId="{4DD53E4A-81C3-4CAD-B31F-4C20BA5CFCD7}" srcOrd="10" destOrd="0" presId="urn:microsoft.com/office/officeart/2005/8/layout/cycle2"/>
    <dgm:cxn modelId="{30A9895D-4071-42A8-815E-0C83C1883982}" type="presParOf" srcId="{EA3ADED0-C9AD-4C17-98CE-D872DACD90E8}" destId="{670EC530-2BF9-418C-9EBE-CFD33FE15D7D}" srcOrd="11" destOrd="0" presId="urn:microsoft.com/office/officeart/2005/8/layout/cycle2"/>
    <dgm:cxn modelId="{687D3A8C-60B6-45BD-AF82-A0D5A13C4B1D}" type="presParOf" srcId="{670EC530-2BF9-418C-9EBE-CFD33FE15D7D}" destId="{75E8BE9C-270B-4810-939F-EB750969C50A}"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8890D5-4F42-4C33-B381-CD393B37A1FF}">
      <dsp:nvSpPr>
        <dsp:cNvPr id="0" name=""/>
        <dsp:cNvSpPr/>
      </dsp:nvSpPr>
      <dsp:spPr>
        <a:xfrm>
          <a:off x="5095784" y="2784"/>
          <a:ext cx="1711672" cy="17116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orbel"/>
            </a:rPr>
            <a:t>Legal capacity &amp; representation</a:t>
          </a:r>
          <a:endParaRPr lang="pl-PL" sz="1600" b="1" i="0" kern="1200" noProof="0" dirty="0">
            <a:latin typeface="Corbel"/>
          </a:endParaRPr>
        </a:p>
      </dsp:txBody>
      <dsp:txXfrm>
        <a:off x="5095784" y="2784"/>
        <a:ext cx="1711672" cy="1711672"/>
      </dsp:txXfrm>
    </dsp:sp>
    <dsp:sp modelId="{973C755A-5077-47FB-BDC0-FF7A84FD3F26}">
      <dsp:nvSpPr>
        <dsp:cNvPr id="0" name=""/>
        <dsp:cNvSpPr/>
      </dsp:nvSpPr>
      <dsp:spPr>
        <a:xfrm rot="1800000">
          <a:off x="6825915" y="1205930"/>
          <a:ext cx="455114" cy="5776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noProof="0" dirty="0"/>
        </a:p>
      </dsp:txBody>
      <dsp:txXfrm rot="1800000">
        <a:off x="6825915" y="1205930"/>
        <a:ext cx="455114" cy="577689"/>
      </dsp:txXfrm>
    </dsp:sp>
    <dsp:sp modelId="{97C64C18-4866-4CD2-A78D-102137C0DE4A}">
      <dsp:nvSpPr>
        <dsp:cNvPr id="0" name=""/>
        <dsp:cNvSpPr/>
      </dsp:nvSpPr>
      <dsp:spPr>
        <a:xfrm>
          <a:off x="7321798" y="1287974"/>
          <a:ext cx="1711672" cy="171167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orbel"/>
            </a:rPr>
            <a:t>Free will and consensus of intentions</a:t>
          </a:r>
          <a:endParaRPr lang="pl-PL" sz="1600" b="1" i="0" kern="1200" noProof="0" dirty="0">
            <a:latin typeface="Corbel"/>
          </a:endParaRPr>
        </a:p>
      </dsp:txBody>
      <dsp:txXfrm>
        <a:off x="7321798" y="1287974"/>
        <a:ext cx="1711672" cy="1711672"/>
      </dsp:txXfrm>
    </dsp:sp>
    <dsp:sp modelId="{0E84AE67-4208-41AD-B3E5-2F2DF13775E8}">
      <dsp:nvSpPr>
        <dsp:cNvPr id="0" name=""/>
        <dsp:cNvSpPr/>
      </dsp:nvSpPr>
      <dsp:spPr>
        <a:xfrm rot="5400000">
          <a:off x="7950077" y="3127274"/>
          <a:ext cx="455114" cy="5776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rot="5400000">
        <a:off x="7950077" y="3127274"/>
        <a:ext cx="455114" cy="577689"/>
      </dsp:txXfrm>
    </dsp:sp>
    <dsp:sp modelId="{7C5A343C-E262-450D-959C-A644EA0CABBE}">
      <dsp:nvSpPr>
        <dsp:cNvPr id="0" name=""/>
        <dsp:cNvSpPr/>
      </dsp:nvSpPr>
      <dsp:spPr>
        <a:xfrm>
          <a:off x="7321798" y="3858353"/>
          <a:ext cx="1711672" cy="171167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orbel"/>
            </a:rPr>
            <a:t>Formalities – forms of contract</a:t>
          </a:r>
          <a:r>
            <a:rPr lang="pl-PL" sz="1600" b="0" i="0" kern="1200" noProof="0" dirty="0">
              <a:latin typeface="Corbel"/>
            </a:rPr>
            <a:t/>
          </a:r>
          <a:br>
            <a:rPr lang="pl-PL" sz="1600" b="0" i="0" kern="1200" noProof="0" dirty="0">
              <a:latin typeface="Corbel"/>
            </a:rPr>
          </a:br>
          <a:endParaRPr lang="pl-PL" sz="1600" b="0" i="0" kern="1200" noProof="0" dirty="0">
            <a:latin typeface="Corbel"/>
          </a:endParaRPr>
        </a:p>
      </dsp:txBody>
      <dsp:txXfrm>
        <a:off x="7321798" y="3858353"/>
        <a:ext cx="1711672" cy="1711672"/>
      </dsp:txXfrm>
    </dsp:sp>
    <dsp:sp modelId="{719BC63E-F731-4648-BC28-EDC25FC57AA9}">
      <dsp:nvSpPr>
        <dsp:cNvPr id="0" name=""/>
        <dsp:cNvSpPr/>
      </dsp:nvSpPr>
      <dsp:spPr>
        <a:xfrm rot="9000000">
          <a:off x="6848225" y="5061499"/>
          <a:ext cx="455114" cy="57768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noProof="0" dirty="0"/>
        </a:p>
      </dsp:txBody>
      <dsp:txXfrm rot="9000000">
        <a:off x="6848225" y="5061499"/>
        <a:ext cx="455114" cy="577689"/>
      </dsp:txXfrm>
    </dsp:sp>
    <dsp:sp modelId="{91CB6799-0928-4E01-9EDA-41B17BB04FAF}">
      <dsp:nvSpPr>
        <dsp:cNvPr id="0" name=""/>
        <dsp:cNvSpPr/>
      </dsp:nvSpPr>
      <dsp:spPr>
        <a:xfrm>
          <a:off x="5095784" y="5143543"/>
          <a:ext cx="1711672" cy="171167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orbel"/>
            </a:rPr>
            <a:t>Lack of defects of intention</a:t>
          </a:r>
          <a:endParaRPr lang="pl-PL" sz="1600" b="1" i="0" kern="1200" noProof="0" dirty="0">
            <a:latin typeface="Corbel"/>
          </a:endParaRPr>
        </a:p>
      </dsp:txBody>
      <dsp:txXfrm>
        <a:off x="5095784" y="5143543"/>
        <a:ext cx="1711672" cy="1711672"/>
      </dsp:txXfrm>
    </dsp:sp>
    <dsp:sp modelId="{3701657F-6946-4A4C-877D-2A88A526B7E1}">
      <dsp:nvSpPr>
        <dsp:cNvPr id="0" name=""/>
        <dsp:cNvSpPr/>
      </dsp:nvSpPr>
      <dsp:spPr>
        <a:xfrm rot="12600000">
          <a:off x="4622211" y="5074380"/>
          <a:ext cx="455114" cy="5776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noProof="0" dirty="0"/>
        </a:p>
      </dsp:txBody>
      <dsp:txXfrm rot="12600000">
        <a:off x="4622211" y="5074380"/>
        <a:ext cx="455114" cy="577689"/>
      </dsp:txXfrm>
    </dsp:sp>
    <dsp:sp modelId="{28372633-A8CE-4898-AF86-305447452F30}">
      <dsp:nvSpPr>
        <dsp:cNvPr id="0" name=""/>
        <dsp:cNvSpPr/>
      </dsp:nvSpPr>
      <dsp:spPr>
        <a:xfrm>
          <a:off x="2869771" y="3858353"/>
          <a:ext cx="1711672" cy="171167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noProof="0" dirty="0" smtClean="0">
              <a:solidFill>
                <a:schemeClr val="tx1"/>
              </a:solidFill>
              <a:latin typeface="Corbel"/>
            </a:rPr>
            <a:t>Possibility of performance </a:t>
          </a:r>
          <a:endParaRPr lang="pl-PL" sz="1600" b="1" i="0" kern="1200" noProof="0" dirty="0">
            <a:solidFill>
              <a:schemeClr val="tx1"/>
            </a:solidFill>
            <a:latin typeface="Corbel"/>
          </a:endParaRPr>
        </a:p>
      </dsp:txBody>
      <dsp:txXfrm>
        <a:off x="2869771" y="3858353"/>
        <a:ext cx="1711672" cy="1711672"/>
      </dsp:txXfrm>
    </dsp:sp>
    <dsp:sp modelId="{3BFA7701-5D17-48E5-8EAF-0CE4B894FCD8}">
      <dsp:nvSpPr>
        <dsp:cNvPr id="0" name=""/>
        <dsp:cNvSpPr/>
      </dsp:nvSpPr>
      <dsp:spPr>
        <a:xfrm rot="16200000">
          <a:off x="3498049" y="3153035"/>
          <a:ext cx="455114" cy="57768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noProof="0" dirty="0"/>
        </a:p>
      </dsp:txBody>
      <dsp:txXfrm rot="16200000">
        <a:off x="3498049" y="3153035"/>
        <a:ext cx="455114" cy="577689"/>
      </dsp:txXfrm>
    </dsp:sp>
    <dsp:sp modelId="{4DD53E4A-81C3-4CAD-B31F-4C20BA5CFCD7}">
      <dsp:nvSpPr>
        <dsp:cNvPr id="0" name=""/>
        <dsp:cNvSpPr/>
      </dsp:nvSpPr>
      <dsp:spPr>
        <a:xfrm>
          <a:off x="2869771" y="1287974"/>
          <a:ext cx="1711672" cy="17116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noProof="0" dirty="0" smtClean="0">
              <a:latin typeface="Corbel"/>
            </a:rPr>
            <a:t>Legal performance</a:t>
          </a:r>
          <a:endParaRPr lang="pl-PL" sz="1600" b="1" i="0" kern="1200" noProof="0" dirty="0">
            <a:latin typeface="Corbel"/>
          </a:endParaRPr>
        </a:p>
      </dsp:txBody>
      <dsp:txXfrm>
        <a:off x="2869771" y="1287974"/>
        <a:ext cx="1711672" cy="1711672"/>
      </dsp:txXfrm>
    </dsp:sp>
    <dsp:sp modelId="{670EC530-2BF9-418C-9EBE-CFD33FE15D7D}">
      <dsp:nvSpPr>
        <dsp:cNvPr id="0" name=""/>
        <dsp:cNvSpPr/>
      </dsp:nvSpPr>
      <dsp:spPr>
        <a:xfrm rot="8429623">
          <a:off x="4599901" y="1218811"/>
          <a:ext cx="455114" cy="5776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noProof="0" dirty="0"/>
        </a:p>
      </dsp:txBody>
      <dsp:txXfrm rot="8429623">
        <a:off x="4599901" y="1218811"/>
        <a:ext cx="455114" cy="5776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pl-PL" smtClean="0"/>
              <a:pPr/>
              <a:t>2015-02-05</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lang="pl-PL" smtClean="0"/>
              <a:pPr/>
              <a:t>‹#›</a:t>
            </a:fld>
            <a:endParaRPr lang="pl-PL" dirty="0"/>
          </a:p>
        </p:txBody>
      </p:sp>
    </p:spTree>
    <p:extLst>
      <p:ext uri="{BB962C8B-B14F-4D97-AF65-F5344CB8AC3E}">
        <p14:creationId xmlns:p14="http://schemas.microsoft.com/office/powerpoint/2010/main" xmlns=""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pl-PL" smtClean="0"/>
              <a:pPr/>
              <a:t>2015-02-05</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a:t>
            </a:r>
            <a:r>
              <a:rPr lang="pl-PL" noProof="0" dirty="0" smtClean="0"/>
              <a:t>poziom</a:t>
            </a:r>
            <a:endParaRPr lang="pl-PL" noProof="0" dirty="0"/>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lang="pl-PL" smtClean="0"/>
              <a:pPr/>
              <a:t>‹#›</a:t>
            </a:fld>
            <a:endParaRPr lang="pl-PL" dirty="0"/>
          </a:p>
        </p:txBody>
      </p:sp>
    </p:spTree>
    <p:extLst>
      <p:ext uri="{BB962C8B-B14F-4D97-AF65-F5344CB8AC3E}">
        <p14:creationId xmlns:p14="http://schemas.microsoft.com/office/powerpoint/2010/main" xmlns=""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lgn="r" defTabSz="914400">
              <a:buNone/>
            </a:pPr>
            <a:fld id="{77542409-6A04-4DC6-AC3A-D3758287A8F2}" type="slidenum">
              <a:rPr lang="pl-PL" sz="1200" b="0" i="0">
                <a:solidFill>
                  <a:schemeClr val="tx1"/>
                </a:solidFill>
                <a:latin typeface="Corbel"/>
                <a:ea typeface="+mn-ea"/>
                <a:cs typeface="+mn-cs"/>
              </a:rPr>
              <a:pPr algn="r" defTabSz="914400">
                <a:buNone/>
              </a:pPr>
              <a:t>1</a:t>
            </a:fld>
            <a:endParaRPr lang="en-US"/>
          </a:p>
        </p:txBody>
      </p:sp>
    </p:spTree>
    <p:extLst>
      <p:ext uri="{BB962C8B-B14F-4D97-AF65-F5344CB8AC3E}">
        <p14:creationId xmlns:p14="http://schemas.microsoft.com/office/powerpoint/2010/main" xmlns=""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lgn="r" defTabSz="914400">
              <a:buNone/>
            </a:pPr>
            <a:fld id="{77542409-6A04-4DC6-AC3A-D3758287A8F2}" type="slidenum">
              <a:rPr lang="pl-PL" sz="1200" b="0" i="0">
                <a:solidFill>
                  <a:schemeClr val="tx1"/>
                </a:solidFill>
                <a:latin typeface="Corbel"/>
                <a:ea typeface="+mn-ea"/>
                <a:cs typeface="+mn-cs"/>
              </a:rPr>
              <a:pPr algn="r" defTabSz="914400">
                <a:buNone/>
              </a:pPr>
              <a:t>2</a:t>
            </a:fld>
            <a:endParaRPr lang="en-US"/>
          </a:p>
        </p:txBody>
      </p:sp>
    </p:spTree>
    <p:extLst>
      <p:ext uri="{BB962C8B-B14F-4D97-AF65-F5344CB8AC3E}">
        <p14:creationId xmlns:p14="http://schemas.microsoft.com/office/powerpoint/2010/main" xmlns=""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8" name="Obraz 7" descr="Puszyste białe obłoki na ciemnobłękitnym niebie"/>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057400"/>
            <a:ext cx="1490472" cy="3886200"/>
          </a:xfrm>
          <a:prstGeom prst="rect">
            <a:avLst/>
          </a:prstGeom>
        </p:spPr>
      </p:pic>
      <p:sp>
        <p:nvSpPr>
          <p:cNvPr id="9" name="Prostokąt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0" name="Obraz 9" descr="Kiełkująca roślina — zbliżenie"/>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739128" y="2057400"/>
            <a:ext cx="2060767" cy="3886200"/>
          </a:xfrm>
          <a:prstGeom prst="rect">
            <a:avLst/>
          </a:prstGeom>
        </p:spPr>
      </p:pic>
      <p:pic>
        <p:nvPicPr>
          <p:cNvPr id="11" name="Obraz 10" descr="Fale"/>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8909623" y="2057400"/>
            <a:ext cx="3282696" cy="3886200"/>
          </a:xfrm>
          <a:prstGeom prst="rect">
            <a:avLst/>
          </a:prstGeom>
        </p:spPr>
      </p:pic>
      <p:sp>
        <p:nvSpPr>
          <p:cNvPr id="2" name="Tytuł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pl-PL" smtClean="0"/>
              <a:t>Kliknij, aby edytować styl</a:t>
            </a:r>
            <a:endParaRPr lang="pl-PL" dirty="0"/>
          </a:p>
        </p:txBody>
      </p:sp>
      <p:sp>
        <p:nvSpPr>
          <p:cNvPr id="3" name="Podtytuł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dirty="0"/>
          </a:p>
        </p:txBody>
      </p:sp>
    </p:spTree>
    <p:extLst>
      <p:ext uri="{BB962C8B-B14F-4D97-AF65-F5344CB8AC3E}">
        <p14:creationId xmlns:p14="http://schemas.microsoft.com/office/powerpoint/2010/main" xmlns="" val="698731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r>
              <a:rPr lang="pl-PL" dirty="0" smtClean="0"/>
              <a:t>2012-07-22</a:t>
            </a:r>
            <a:endParaRPr lang="pl-PL" dirty="0"/>
          </a:p>
        </p:txBody>
      </p:sp>
      <p:sp>
        <p:nvSpPr>
          <p:cNvPr id="5" name="Symbol zastępczy stopki 4"/>
          <p:cNvSpPr>
            <a:spLocks noGrp="1"/>
          </p:cNvSpPr>
          <p:nvPr>
            <p:ph type="ftr" sz="quarter" idx="11"/>
          </p:nvPr>
        </p:nvSpPr>
        <p:spPr/>
        <p:txBody>
          <a:bodyPr/>
          <a:lstStyle/>
          <a:p>
            <a:r>
              <a:rPr lang="pl-PL" dirty="0"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720709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190500"/>
            <a:ext cx="2057400" cy="5986463"/>
          </a:xfrm>
        </p:spPr>
        <p:txBody>
          <a:bodyPr vert="eaVert"/>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838200" y="190500"/>
            <a:ext cx="7734300" cy="59864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r>
              <a:rPr lang="pl-PL" dirty="0" smtClean="0"/>
              <a:t>2012-07-22</a:t>
            </a:r>
            <a:endParaRPr lang="pl-PL" dirty="0"/>
          </a:p>
        </p:txBody>
      </p:sp>
      <p:sp>
        <p:nvSpPr>
          <p:cNvPr id="5" name="Symbol zastępczy stopki 4"/>
          <p:cNvSpPr>
            <a:spLocks noGrp="1"/>
          </p:cNvSpPr>
          <p:nvPr>
            <p:ph type="ftr" sz="quarter" idx="11"/>
          </p:nvPr>
        </p:nvSpPr>
        <p:spPr/>
        <p:txBody>
          <a:bodyPr/>
          <a:lstStyle/>
          <a:p>
            <a:r>
              <a:rPr lang="pl-PL" dirty="0"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1021014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r>
              <a:rPr lang="pl-PL" dirty="0" smtClean="0"/>
              <a:t>2012-07-22</a:t>
            </a:r>
            <a:endParaRPr lang="pl-PL" dirty="0"/>
          </a:p>
        </p:txBody>
      </p:sp>
      <p:sp>
        <p:nvSpPr>
          <p:cNvPr id="5" name="Symbol zastępczy stopki 4"/>
          <p:cNvSpPr>
            <a:spLocks noGrp="1"/>
          </p:cNvSpPr>
          <p:nvPr>
            <p:ph type="ftr" sz="quarter" idx="11"/>
          </p:nvPr>
        </p:nvSpPr>
        <p:spPr/>
        <p:txBody>
          <a:bodyPr/>
          <a:lstStyle/>
          <a:p>
            <a:r>
              <a:rPr lang="pl-PL" dirty="0"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3405116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8" name="Prostokąt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pl-PL" smtClean="0"/>
              <a:t>Kliknij, aby edytować styl</a:t>
            </a:r>
            <a:endParaRPr lang="pl-PL" dirty="0"/>
          </a:p>
        </p:txBody>
      </p:sp>
      <p:sp>
        <p:nvSpPr>
          <p:cNvPr id="3" name="Symbol zastępczy tekstu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pic>
        <p:nvPicPr>
          <p:cNvPr id="9" name="Obraz 8" descr="Fale"/>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8909623" y="2059146"/>
            <a:ext cx="3282696" cy="3886200"/>
          </a:xfrm>
          <a:prstGeom prst="rect">
            <a:avLst/>
          </a:prstGeom>
        </p:spPr>
      </p:pic>
      <p:pic>
        <p:nvPicPr>
          <p:cNvPr id="11" name="Obraz 10" descr="Zielone rośliny — zbliżenie"/>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xmlns="" val="128989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4"/>
          <p:cNvSpPr>
            <a:spLocks noGrp="1"/>
          </p:cNvSpPr>
          <p:nvPr>
            <p:ph type="dt" sz="half" idx="10"/>
          </p:nvPr>
        </p:nvSpPr>
        <p:spPr/>
        <p:txBody>
          <a:bodyPr/>
          <a:lstStyle/>
          <a:p>
            <a:r>
              <a:rPr lang="pl-PL" dirty="0" smtClean="0"/>
              <a:t>2012-07-22</a:t>
            </a:r>
            <a:endParaRPr lang="pl-PL" dirty="0"/>
          </a:p>
        </p:txBody>
      </p:sp>
      <p:sp>
        <p:nvSpPr>
          <p:cNvPr id="6" name="Symbol zastępczy stopki 5"/>
          <p:cNvSpPr>
            <a:spLocks noGrp="1"/>
          </p:cNvSpPr>
          <p:nvPr>
            <p:ph type="ftr" sz="quarter" idx="11"/>
          </p:nvPr>
        </p:nvSpPr>
        <p:spPr/>
        <p:txBody>
          <a:bodyPr/>
          <a:lstStyle/>
          <a:p>
            <a:r>
              <a:rPr lang="pl-PL" dirty="0" smtClean="0"/>
              <a:t>Miejsce na tekst stopki</a:t>
            </a:r>
            <a:endParaRPr lang="pl-PL" dirty="0"/>
          </a:p>
        </p:txBody>
      </p:sp>
      <p:sp>
        <p:nvSpPr>
          <p:cNvPr id="7" name="Symbol zastępczy numeru slajdu 6"/>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2781687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ekstu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6"/>
          <p:cNvSpPr>
            <a:spLocks noGrp="1"/>
          </p:cNvSpPr>
          <p:nvPr>
            <p:ph type="dt" sz="half" idx="10"/>
          </p:nvPr>
        </p:nvSpPr>
        <p:spPr/>
        <p:txBody>
          <a:bodyPr/>
          <a:lstStyle/>
          <a:p>
            <a:r>
              <a:rPr lang="pl-PL" dirty="0" smtClean="0"/>
              <a:t>2012-07-22</a:t>
            </a:r>
            <a:endParaRPr lang="pl-PL" dirty="0"/>
          </a:p>
        </p:txBody>
      </p:sp>
      <p:sp>
        <p:nvSpPr>
          <p:cNvPr id="8" name="Symbol zastępczy stopki 7"/>
          <p:cNvSpPr>
            <a:spLocks noGrp="1"/>
          </p:cNvSpPr>
          <p:nvPr>
            <p:ph type="ftr" sz="quarter" idx="11"/>
          </p:nvPr>
        </p:nvSpPr>
        <p:spPr/>
        <p:txBody>
          <a:bodyPr/>
          <a:lstStyle/>
          <a:p>
            <a:r>
              <a:rPr lang="pl-PL" dirty="0" smtClean="0"/>
              <a:t>Miejsce na tekst stopki</a:t>
            </a:r>
            <a:endParaRPr lang="pl-PL" dirty="0"/>
          </a:p>
        </p:txBody>
      </p:sp>
      <p:sp>
        <p:nvSpPr>
          <p:cNvPr id="9" name="Symbol zastępczy numeru slajdu 8"/>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2827180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2"/>
          <p:cNvSpPr>
            <a:spLocks noGrp="1"/>
          </p:cNvSpPr>
          <p:nvPr>
            <p:ph type="dt" sz="half" idx="10"/>
          </p:nvPr>
        </p:nvSpPr>
        <p:spPr/>
        <p:txBody>
          <a:bodyPr/>
          <a:lstStyle/>
          <a:p>
            <a:r>
              <a:rPr lang="pl-PL" dirty="0" smtClean="0"/>
              <a:t>2012-07-22</a:t>
            </a:r>
            <a:endParaRPr lang="pl-PL" dirty="0"/>
          </a:p>
        </p:txBody>
      </p:sp>
      <p:sp>
        <p:nvSpPr>
          <p:cNvPr id="4" name="Symbol zastępczy stopki 3"/>
          <p:cNvSpPr>
            <a:spLocks noGrp="1"/>
          </p:cNvSpPr>
          <p:nvPr>
            <p:ph type="ftr" sz="quarter" idx="11"/>
          </p:nvPr>
        </p:nvSpPr>
        <p:spPr/>
        <p:txBody>
          <a:bodyPr/>
          <a:lstStyle/>
          <a:p>
            <a:r>
              <a:rPr lang="pl-PL" dirty="0" smtClean="0"/>
              <a:t>Miejsce na tekst stopki</a:t>
            </a:r>
            <a:endParaRPr lang="pl-PL" dirty="0"/>
          </a:p>
        </p:txBody>
      </p:sp>
      <p:sp>
        <p:nvSpPr>
          <p:cNvPr id="5" name="Symbol zastępczy numeru slajdu 4"/>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2465877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r>
              <a:rPr lang="pl-PL" dirty="0" smtClean="0"/>
              <a:t>2012-07-22</a:t>
            </a:r>
            <a:endParaRPr lang="pl-PL" dirty="0"/>
          </a:p>
        </p:txBody>
      </p:sp>
      <p:sp>
        <p:nvSpPr>
          <p:cNvPr id="3" name="Symbol zastępczy stopki 2"/>
          <p:cNvSpPr>
            <a:spLocks noGrp="1"/>
          </p:cNvSpPr>
          <p:nvPr>
            <p:ph type="ftr" sz="quarter" idx="11"/>
          </p:nvPr>
        </p:nvSpPr>
        <p:spPr/>
        <p:txBody>
          <a:bodyPr/>
          <a:lstStyle/>
          <a:p>
            <a:r>
              <a:rPr lang="pl-PL" dirty="0" smtClean="0"/>
              <a:t>Miejsce na tekst stopki</a:t>
            </a:r>
            <a:endParaRPr lang="pl-PL" dirty="0"/>
          </a:p>
        </p:txBody>
      </p:sp>
      <p:sp>
        <p:nvSpPr>
          <p:cNvPr id="4" name="Symbol zastępczy numeru slajdu 3"/>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1107393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6679" y="919616"/>
            <a:ext cx="4155622" cy="2532888"/>
          </a:xfrm>
        </p:spPr>
        <p:txBody>
          <a:bodyPr anchor="b"/>
          <a:lstStyle>
            <a:lvl1pPr>
              <a:defRPr sz="3200"/>
            </a:lvl1pPr>
          </a:lstStyle>
          <a:p>
            <a:r>
              <a:rPr lang="pl-PL" smtClean="0"/>
              <a:t>Kliknij, aby edytować styl</a:t>
            </a:r>
            <a:endParaRPr lang="pl-PL" dirty="0"/>
          </a:p>
        </p:txBody>
      </p:sp>
      <p:sp>
        <p:nvSpPr>
          <p:cNvPr id="3" name="Symbol zastępczy zawartości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r>
              <a:rPr lang="pl-PL" dirty="0" smtClean="0"/>
              <a:t>2012-07-22</a:t>
            </a:r>
            <a:endParaRPr lang="pl-PL" dirty="0"/>
          </a:p>
        </p:txBody>
      </p:sp>
      <p:sp>
        <p:nvSpPr>
          <p:cNvPr id="6" name="Symbol zastępczy stopki 5"/>
          <p:cNvSpPr>
            <a:spLocks noGrp="1"/>
          </p:cNvSpPr>
          <p:nvPr>
            <p:ph type="ftr" sz="quarter" idx="11"/>
          </p:nvPr>
        </p:nvSpPr>
        <p:spPr/>
        <p:txBody>
          <a:bodyPr/>
          <a:lstStyle/>
          <a:p>
            <a:r>
              <a:rPr lang="pl-PL" dirty="0" smtClean="0"/>
              <a:t>Miejsce na tekst stopki</a:t>
            </a:r>
            <a:endParaRPr lang="pl-PL" dirty="0"/>
          </a:p>
        </p:txBody>
      </p:sp>
      <p:sp>
        <p:nvSpPr>
          <p:cNvPr id="7" name="Symbol zastępczy numeru slajdu 6"/>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3023549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6680" y="919616"/>
            <a:ext cx="4155622" cy="2532888"/>
          </a:xfrm>
        </p:spPr>
        <p:txBody>
          <a:bodyPr anchor="b"/>
          <a:lstStyle>
            <a:lvl1pPr>
              <a:defRPr sz="3200"/>
            </a:lvl1pPr>
          </a:lstStyle>
          <a:p>
            <a:r>
              <a:rPr lang="pl-PL" smtClean="0"/>
              <a:t>Kliknij, aby edytować styl</a:t>
            </a:r>
            <a:endParaRPr lang="pl-PL" dirty="0"/>
          </a:p>
        </p:txBody>
      </p:sp>
      <p:sp>
        <p:nvSpPr>
          <p:cNvPr id="3" name="Symbol zastępczy obrazu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4" name="Symbol zastępczy tekstu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r>
              <a:rPr lang="pl-PL" dirty="0" smtClean="0"/>
              <a:t>2012-07-22</a:t>
            </a:r>
            <a:endParaRPr lang="pl-PL" dirty="0"/>
          </a:p>
        </p:txBody>
      </p:sp>
      <p:sp>
        <p:nvSpPr>
          <p:cNvPr id="6" name="Symbol zastępczy stopki 5"/>
          <p:cNvSpPr>
            <a:spLocks noGrp="1"/>
          </p:cNvSpPr>
          <p:nvPr>
            <p:ph type="ftr" sz="quarter" idx="11"/>
          </p:nvPr>
        </p:nvSpPr>
        <p:spPr/>
        <p:txBody>
          <a:bodyPr/>
          <a:lstStyle/>
          <a:p>
            <a:r>
              <a:rPr lang="pl-PL" dirty="0" smtClean="0"/>
              <a:t>Miejsce na tekst stopki</a:t>
            </a:r>
            <a:endParaRPr lang="pl-PL" dirty="0"/>
          </a:p>
        </p:txBody>
      </p:sp>
      <p:sp>
        <p:nvSpPr>
          <p:cNvPr id="7" name="Symbol zastępczy numeru slajdu 6"/>
          <p:cNvSpPr>
            <a:spLocks noGrp="1"/>
          </p:cNvSpPr>
          <p:nvPr>
            <p:ph type="sldNum" sz="quarter" idx="12"/>
          </p:nvPr>
        </p:nvSpPr>
        <p:spPr/>
        <p:txBody>
          <a:bodyPr/>
          <a:lstStyle/>
          <a:p>
            <a:fld id="{9CD8D479-8942-46E8-A226-A4E01F7A105C}" type="slidenum">
              <a:rPr lang="pl-PL" smtClean="0"/>
              <a:pPr/>
              <a:t>‹#›</a:t>
            </a:fld>
            <a:endParaRPr lang="pl-PL" dirty="0"/>
          </a:p>
        </p:txBody>
      </p:sp>
    </p:spTree>
    <p:extLst>
      <p:ext uri="{BB962C8B-B14F-4D97-AF65-F5344CB8AC3E}">
        <p14:creationId xmlns:p14="http://schemas.microsoft.com/office/powerpoint/2010/main" xmlns="" val="216422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Prostokąt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accent1">
                  <a:lumMod val="75000"/>
                </a:schemeClr>
              </a:solidFill>
            </a:endParaRPr>
          </a:p>
        </p:txBody>
      </p:sp>
      <p:sp>
        <p:nvSpPr>
          <p:cNvPr id="2" name="Symbol zastępczy tytułu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numeru slajdu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lang="pl-PL" smtClean="0"/>
              <a:pPr/>
              <a:t>‹#›</a:t>
            </a:fld>
            <a:endParaRPr lang="pl-PL" dirty="0"/>
          </a:p>
        </p:txBody>
      </p:sp>
      <p:sp>
        <p:nvSpPr>
          <p:cNvPr id="4" name="Symbol zastępczy daty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pl-PL" dirty="0" smtClean="0"/>
              <a:t>2012-07-22</a:t>
            </a:r>
            <a:endParaRPr lang="pl-PL" dirty="0"/>
          </a:p>
        </p:txBody>
      </p:sp>
      <p:sp>
        <p:nvSpPr>
          <p:cNvPr id="5" name="Symbol zastępczy stopki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defTabSz="914400">
              <a:buNone/>
              <a:defRPr sz="800">
                <a:solidFill>
                  <a:schemeClr val="accent1">
                    <a:lumMod val="75000"/>
                  </a:schemeClr>
                </a:solidFill>
              </a:defRPr>
            </a:lvl1pPr>
          </a:lstStyle>
          <a:p>
            <a:r>
              <a:rPr lang="pl-PL" dirty="0" smtClean="0">
                <a:solidFill>
                  <a:srgbClr val="8BAA00">
                    <a:lumMod val="75000"/>
                  </a:srgbClr>
                </a:solidFill>
              </a:rPr>
              <a:t>Miejsce na tekst stopki</a:t>
            </a:r>
            <a:endParaRPr lang="pl-PL" dirty="0"/>
          </a:p>
        </p:txBody>
      </p:sp>
    </p:spTree>
    <p:extLst>
      <p:ext uri="{BB962C8B-B14F-4D97-AF65-F5344CB8AC3E}">
        <p14:creationId xmlns:p14="http://schemas.microsoft.com/office/powerpoint/2010/main" xmlns=""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pPr algn="l" defTabSz="914400">
              <a:lnSpc>
                <a:spcPct val="90000"/>
              </a:lnSpc>
              <a:spcBef>
                <a:spcPct val="0"/>
              </a:spcBef>
              <a:buNone/>
            </a:pPr>
            <a:r>
              <a:rPr lang="pl-PL" dirty="0" err="1" smtClean="0">
                <a:latin typeface="Corbel"/>
              </a:rPr>
              <a:t>Contract</a:t>
            </a:r>
            <a:r>
              <a:rPr lang="pl-PL" dirty="0" smtClean="0">
                <a:latin typeface="Corbel"/>
              </a:rPr>
              <a:t> Law </a:t>
            </a:r>
            <a:r>
              <a:rPr lang="pl-PL" dirty="0" err="1" smtClean="0">
                <a:latin typeface="Corbel"/>
              </a:rPr>
              <a:t>in</a:t>
            </a:r>
            <a:r>
              <a:rPr lang="pl-PL" dirty="0" smtClean="0">
                <a:latin typeface="Corbel"/>
              </a:rPr>
              <a:t> Poland</a:t>
            </a:r>
            <a:br>
              <a:rPr lang="pl-PL" dirty="0" smtClean="0">
                <a:latin typeface="Corbel"/>
              </a:rPr>
            </a:br>
            <a:r>
              <a:rPr lang="pl-PL" dirty="0" smtClean="0">
                <a:latin typeface="Corbel"/>
              </a:rPr>
              <a:t/>
            </a:r>
            <a:br>
              <a:rPr lang="pl-PL" dirty="0" smtClean="0">
                <a:latin typeface="Corbel"/>
              </a:rPr>
            </a:br>
            <a:r>
              <a:rPr lang="pl-PL" dirty="0" smtClean="0">
                <a:latin typeface="Corbel"/>
              </a:rPr>
              <a:t>Monika Drela</a:t>
            </a:r>
            <a:endParaRPr lang="pl-PL" dirty="0"/>
          </a:p>
        </p:txBody>
      </p:sp>
      <p:sp>
        <p:nvSpPr>
          <p:cNvPr id="3" name="Podtytuł 2"/>
          <p:cNvSpPr>
            <a:spLocks noGrp="1"/>
          </p:cNvSpPr>
          <p:nvPr>
            <p:ph type="subTitle" idx="1"/>
          </p:nvPr>
        </p:nvSpPr>
        <p:spPr/>
        <p:txBody>
          <a:bodyPr/>
          <a:lstStyle/>
          <a:p>
            <a:pPr marL="0" indent="0" algn="l">
              <a:spcBef>
                <a:spcPts val="0"/>
              </a:spcBef>
              <a:buNone/>
            </a:pPr>
            <a:r>
              <a:rPr lang="pl-PL" sz="1800" b="0" i="0" dirty="0" smtClean="0">
                <a:solidFill>
                  <a:schemeClr val="bg1"/>
                </a:solidFill>
              </a:rPr>
              <a:t>Podtytuł</a:t>
            </a:r>
            <a:endParaRPr lang="pl-PL" dirty="0"/>
          </a:p>
        </p:txBody>
      </p:sp>
    </p:spTree>
    <p:extLst>
      <p:ext uri="{BB962C8B-B14F-4D97-AF65-F5344CB8AC3E}">
        <p14:creationId xmlns:p14="http://schemas.microsoft.com/office/powerpoint/2010/main" xmlns="" val="4261546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drela.WPAE\Downloads\MC900444988.JPG"/>
          <p:cNvPicPr>
            <a:picLocks noChangeAspect="1" noChangeArrowheads="1"/>
          </p:cNvPicPr>
          <p:nvPr/>
        </p:nvPicPr>
        <p:blipFill>
          <a:blip r:embed="rId2" cstate="print">
            <a:lum bright="50000" contrast="-55000"/>
          </a:blip>
          <a:srcRect/>
          <a:stretch>
            <a:fillRect/>
          </a:stretch>
        </p:blipFill>
        <p:spPr bwMode="auto">
          <a:xfrm>
            <a:off x="8325853" y="0"/>
            <a:ext cx="3866148" cy="2662989"/>
          </a:xfrm>
          <a:prstGeom prst="rect">
            <a:avLst/>
          </a:prstGeom>
          <a:noFill/>
        </p:spPr>
      </p:pic>
      <p:sp>
        <p:nvSpPr>
          <p:cNvPr id="2" name="Tytuł 1"/>
          <p:cNvSpPr>
            <a:spLocks noGrp="1"/>
          </p:cNvSpPr>
          <p:nvPr>
            <p:ph type="title"/>
          </p:nvPr>
        </p:nvSpPr>
        <p:spPr/>
        <p:txBody>
          <a:bodyPr/>
          <a:lstStyle/>
          <a:p>
            <a:r>
              <a:rPr lang="pl-PL" b="1" dirty="0" err="1" smtClean="0"/>
              <a:t>Classification</a:t>
            </a:r>
            <a:r>
              <a:rPr lang="pl-PL" b="1" dirty="0" smtClean="0"/>
              <a:t> of </a:t>
            </a:r>
            <a:r>
              <a:rPr lang="pl-PL" b="1" dirty="0" err="1" smtClean="0"/>
              <a:t>contracts</a:t>
            </a:r>
            <a:endParaRPr lang="pl-PL" b="1"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dirty="0" smtClean="0"/>
              <a:t>Monika Drela</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10</a:t>
            </a:fld>
            <a:endParaRPr lang="pl-PL" dirty="0"/>
          </a:p>
        </p:txBody>
      </p:sp>
      <p:sp>
        <p:nvSpPr>
          <p:cNvPr id="8" name="Symbol zastępczy zawartości 7"/>
          <p:cNvSpPr>
            <a:spLocks noGrp="1"/>
          </p:cNvSpPr>
          <p:nvPr>
            <p:ph idx="1"/>
          </p:nvPr>
        </p:nvSpPr>
        <p:spPr>
          <a:xfrm>
            <a:off x="1410026" y="1566000"/>
            <a:ext cx="9546731" cy="4802715"/>
          </a:xfrm>
        </p:spPr>
        <p:txBody>
          <a:bodyPr>
            <a:normAutofit lnSpcReduction="10000"/>
          </a:bodyPr>
          <a:lstStyle/>
          <a:p>
            <a:r>
              <a:rPr lang="en-US" sz="2800" b="1" cap="small" dirty="0" smtClean="0"/>
              <a:t>Reciprocal (</a:t>
            </a:r>
            <a:r>
              <a:rPr lang="en-US" sz="2800" b="1" cap="small" dirty="0" err="1" smtClean="0"/>
              <a:t>Synallagmatic</a:t>
            </a:r>
            <a:r>
              <a:rPr lang="en-US" sz="2800" b="1" cap="small" dirty="0" smtClean="0"/>
              <a:t>, Mutual) Contracts  </a:t>
            </a:r>
          </a:p>
          <a:p>
            <a:r>
              <a:rPr lang="en-US" sz="2800" b="1" cap="small" dirty="0" smtClean="0"/>
              <a:t>Consideration equivalent</a:t>
            </a:r>
          </a:p>
          <a:p>
            <a:pPr>
              <a:buNone/>
            </a:pPr>
            <a:r>
              <a:rPr lang="en-US" sz="2800" dirty="0" smtClean="0"/>
              <a:t>Article 487§2 CC, </a:t>
            </a:r>
          </a:p>
          <a:p>
            <a:pPr>
              <a:buNone/>
            </a:pPr>
            <a:r>
              <a:rPr lang="en-US" sz="2800" dirty="0" smtClean="0"/>
              <a:t>the contract where the parties are obliged in such a manner that performance of one party </a:t>
            </a:r>
            <a:r>
              <a:rPr lang="en-US" sz="2800" b="1" dirty="0" smtClean="0"/>
              <a:t>corresponds</a:t>
            </a:r>
            <a:r>
              <a:rPr lang="en-US" sz="2800" dirty="0" smtClean="0"/>
              <a:t> to performance of the other party. </a:t>
            </a:r>
          </a:p>
          <a:p>
            <a:pPr>
              <a:buNone/>
            </a:pPr>
            <a:r>
              <a:rPr lang="en-US" sz="2800" dirty="0" smtClean="0"/>
              <a:t>In literature and jurisprudence it is said there is no need for direct, economic equivalence of performances rendered by the parties. It is rather a matter of subjective equivalence, which means that according to the parties’ subjective appraisal the value of the rendered performances is equal.</a:t>
            </a:r>
            <a:endParaRPr lang="pl-PL" sz="2800" cap="small" dirty="0" smtClean="0"/>
          </a:p>
          <a:p>
            <a:endParaRPr lang="pl-PL" sz="2800" b="1" dirty="0" smtClean="0">
              <a:solidFill>
                <a:schemeClr val="accent1">
                  <a:lumMod val="50000"/>
                </a:schemeClr>
              </a:solidFill>
              <a:latin typeface="Corbe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defTabSz="914400">
              <a:spcBef>
                <a:spcPct val="0"/>
              </a:spcBef>
              <a:buNone/>
            </a:pPr>
            <a:r>
              <a:rPr lang="en-US" b="1" dirty="0" smtClean="0"/>
              <a:t>Valid Contract</a:t>
            </a:r>
            <a:endParaRPr lang="pl-PL" b="1" dirty="0"/>
          </a:p>
        </p:txBody>
      </p:sp>
      <p:graphicFrame>
        <p:nvGraphicFramePr>
          <p:cNvPr id="10" name="Symbol zastępczy zawartości 9" descr="Cykl podstawowy"/>
          <p:cNvGraphicFramePr>
            <a:graphicFrameLocks noGrp="1"/>
          </p:cNvGraphicFramePr>
          <p:nvPr>
            <p:ph sz="half" idx="2"/>
            <p:extLst>
              <p:ext uri="{D42A27DB-BD31-4B8C-83A1-F6EECF244321}">
                <p14:modId xmlns:p14="http://schemas.microsoft.com/office/powerpoint/2010/main" xmlns="" val="2623834272"/>
              </p:ext>
            </p:extLst>
          </p:nvPr>
        </p:nvGraphicFramePr>
        <p:xfrm>
          <a:off x="288758" y="0"/>
          <a:ext cx="1190324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ymbol zastępczy daty 4"/>
          <p:cNvSpPr>
            <a:spLocks noGrp="1"/>
          </p:cNvSpPr>
          <p:nvPr>
            <p:ph type="dt" sz="half" idx="10"/>
          </p:nvPr>
        </p:nvSpPr>
        <p:spPr/>
        <p:txBody>
          <a:bodyPr/>
          <a:lstStyle/>
          <a:p>
            <a:pPr algn="r" defTabSz="914400">
              <a:buNone/>
            </a:pPr>
            <a:r>
              <a:rPr lang="pl-PL" sz="800" b="0" i="0" dirty="0" smtClean="0">
                <a:solidFill>
                  <a:srgbClr val="8BAA00">
                    <a:lumMod val="75000"/>
                  </a:srgbClr>
                </a:solidFill>
                <a:latin typeface="Corbel"/>
              </a:rPr>
              <a:t>2012-07-22</a:t>
            </a:r>
            <a:endParaRPr lang="pl-PL" dirty="0"/>
          </a:p>
        </p:txBody>
      </p:sp>
      <p:sp>
        <p:nvSpPr>
          <p:cNvPr id="6" name="Symbol zastępczy stopki 5"/>
          <p:cNvSpPr>
            <a:spLocks noGrp="1"/>
          </p:cNvSpPr>
          <p:nvPr>
            <p:ph type="ftr" sz="quarter" idx="11"/>
          </p:nvPr>
        </p:nvSpPr>
        <p:spPr/>
        <p:txBody>
          <a:bodyPr/>
          <a:lstStyle/>
          <a:p>
            <a:pPr algn="l" defTabSz="914400">
              <a:buNone/>
            </a:pPr>
            <a:r>
              <a:rPr lang="pl-PL" sz="800" b="0" i="0" dirty="0" smtClean="0">
                <a:solidFill>
                  <a:srgbClr val="8BAA00">
                    <a:lumMod val="75000"/>
                  </a:srgbClr>
                </a:solidFill>
                <a:latin typeface="Corbel"/>
              </a:rPr>
              <a:t>Miejsce na tekst stopki</a:t>
            </a:r>
            <a:endParaRPr lang="pl-PL" dirty="0"/>
          </a:p>
        </p:txBody>
      </p:sp>
      <p:sp>
        <p:nvSpPr>
          <p:cNvPr id="7" name="Symbol zastępczy numeru slajdu 6"/>
          <p:cNvSpPr>
            <a:spLocks noGrp="1"/>
          </p:cNvSpPr>
          <p:nvPr>
            <p:ph type="sldNum" sz="quarter" idx="12"/>
          </p:nvPr>
        </p:nvSpPr>
        <p:spPr/>
        <p:txBody>
          <a:bodyPr/>
          <a:lstStyle/>
          <a:p>
            <a:pPr algn="r" defTabSz="914400">
              <a:buNone/>
            </a:pPr>
            <a:fld id="{9CD8D479-8942-46E8-A226-A4E01F7A105C}" type="slidenum">
              <a:rPr lang="pl-PL" sz="800" b="0" i="0" smtClean="0">
                <a:solidFill>
                  <a:srgbClr val="8BAA00">
                    <a:lumMod val="75000"/>
                  </a:srgbClr>
                </a:solidFill>
                <a:latin typeface="Corbel"/>
              </a:rPr>
              <a:pPr algn="r" defTabSz="914400">
                <a:buNone/>
              </a:pPr>
              <a:t>11</a:t>
            </a:fld>
            <a:endParaRPr lang="pl-PL" dirty="0"/>
          </a:p>
        </p:txBody>
      </p:sp>
      <p:sp>
        <p:nvSpPr>
          <p:cNvPr id="9" name="Strzałka w prawo z wcięciem 8"/>
          <p:cNvSpPr/>
          <p:nvPr/>
        </p:nvSpPr>
        <p:spPr>
          <a:xfrm>
            <a:off x="8951495" y="4379495"/>
            <a:ext cx="705852" cy="48126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y 10"/>
          <p:cNvSpPr/>
          <p:nvPr/>
        </p:nvSpPr>
        <p:spPr>
          <a:xfrm>
            <a:off x="9769642" y="4106779"/>
            <a:ext cx="1973179" cy="1620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Express contract only</a:t>
            </a:r>
          </a:p>
          <a:p>
            <a:pPr algn="ctr"/>
            <a:endParaRPr lang="en-US" dirty="0" smtClean="0"/>
          </a:p>
          <a:p>
            <a:pPr algn="ctr"/>
            <a:r>
              <a:rPr lang="en-US" dirty="0" smtClean="0"/>
              <a:t>Implied contract</a:t>
            </a:r>
            <a:endParaRPr lang="pl-PL" dirty="0"/>
          </a:p>
        </p:txBody>
      </p:sp>
    </p:spTree>
    <p:extLst>
      <p:ext uri="{BB962C8B-B14F-4D97-AF65-F5344CB8AC3E}">
        <p14:creationId xmlns:p14="http://schemas.microsoft.com/office/powerpoint/2010/main" xmlns="" val="659892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3779" y="276087"/>
            <a:ext cx="11508827" cy="1183566"/>
          </a:xfrm>
        </p:spPr>
        <p:txBody>
          <a:bodyPr/>
          <a:lstStyle/>
          <a:p>
            <a:r>
              <a:rPr lang="pl-PL" b="1" dirty="0" err="1" smtClean="0"/>
              <a:t>Auction</a:t>
            </a:r>
            <a:r>
              <a:rPr lang="pl-PL" b="1" dirty="0" smtClean="0"/>
              <a:t> (bid = </a:t>
            </a:r>
            <a:r>
              <a:rPr lang="pl-PL" b="1" dirty="0" err="1" smtClean="0"/>
              <a:t>prices</a:t>
            </a:r>
            <a:r>
              <a:rPr lang="pl-PL" b="1" dirty="0" smtClean="0"/>
              <a:t>) and Tender (</a:t>
            </a:r>
            <a:r>
              <a:rPr lang="pl-PL" b="1" dirty="0" err="1" smtClean="0"/>
              <a:t>offer</a:t>
            </a:r>
            <a:r>
              <a:rPr lang="pl-PL" b="1" dirty="0" smtClean="0"/>
              <a:t> = </a:t>
            </a:r>
            <a:r>
              <a:rPr lang="pl-PL" b="1" dirty="0" err="1" smtClean="0"/>
              <a:t>price</a:t>
            </a:r>
            <a:r>
              <a:rPr lang="pl-PL" b="1" dirty="0" smtClean="0"/>
              <a:t> and </a:t>
            </a:r>
            <a:r>
              <a:rPr lang="pl-PL" b="1" dirty="0" err="1" smtClean="0"/>
              <a:t>other</a:t>
            </a:r>
            <a:r>
              <a:rPr lang="pl-PL" b="1" dirty="0" smtClean="0"/>
              <a:t> </a:t>
            </a:r>
            <a:r>
              <a:rPr lang="pl-PL" b="1" dirty="0" err="1" smtClean="0"/>
              <a:t>importent</a:t>
            </a:r>
            <a:r>
              <a:rPr lang="pl-PL" b="1" dirty="0" smtClean="0"/>
              <a:t> </a:t>
            </a:r>
            <a:r>
              <a:rPr lang="pl-PL" b="1" dirty="0" err="1" smtClean="0"/>
              <a:t>content</a:t>
            </a:r>
            <a:r>
              <a:rPr lang="pl-PL" b="1" dirty="0" smtClean="0"/>
              <a:t>)</a:t>
            </a:r>
            <a:endParaRPr lang="pl-PL" b="1" dirty="0"/>
          </a:p>
        </p:txBody>
      </p:sp>
      <p:sp>
        <p:nvSpPr>
          <p:cNvPr id="3" name="Symbol zastępczy zawartości 2"/>
          <p:cNvSpPr>
            <a:spLocks noGrp="1"/>
          </p:cNvSpPr>
          <p:nvPr>
            <p:ph sz="half" idx="1"/>
          </p:nvPr>
        </p:nvSpPr>
        <p:spPr>
          <a:xfrm>
            <a:off x="1409700" y="1556281"/>
            <a:ext cx="9405445" cy="4620682"/>
          </a:xfrm>
        </p:spPr>
        <p:txBody>
          <a:bodyPr/>
          <a:lstStyle/>
          <a:p>
            <a:r>
              <a:rPr lang="en-US" sz="2800" dirty="0" smtClean="0"/>
              <a:t>The Polish Civil Code in Article 70</a:t>
            </a:r>
            <a:r>
              <a:rPr lang="en-US" sz="2800" baseline="30000" dirty="0" smtClean="0"/>
              <a:t>1</a:t>
            </a:r>
            <a:r>
              <a:rPr lang="en-US" sz="2800" dirty="0" smtClean="0"/>
              <a:t> –70</a:t>
            </a:r>
            <a:r>
              <a:rPr lang="en-US" sz="2800" baseline="30000" dirty="0" smtClean="0"/>
              <a:t>5</a:t>
            </a:r>
            <a:r>
              <a:rPr lang="en-US" sz="2800" dirty="0" smtClean="0"/>
              <a:t> regulates auction and tender, which are two kinds of one procedure concerning conclusion of the contract. </a:t>
            </a:r>
            <a:endParaRPr lang="pl-PL" sz="2800" dirty="0" smtClean="0"/>
          </a:p>
          <a:p>
            <a:pPr>
              <a:buNone/>
            </a:pPr>
            <a:r>
              <a:rPr lang="en-US" sz="2800" dirty="0" smtClean="0"/>
              <a:t>The procedure is to agree the </a:t>
            </a:r>
            <a:r>
              <a:rPr lang="en-US" sz="2800" b="1" dirty="0" smtClean="0"/>
              <a:t>content</a:t>
            </a:r>
            <a:r>
              <a:rPr lang="en-US" sz="2800" dirty="0" smtClean="0"/>
              <a:t> of the declarations of will and </a:t>
            </a:r>
            <a:r>
              <a:rPr lang="en-US" sz="2800" b="1" dirty="0" smtClean="0"/>
              <a:t>to choose a party </a:t>
            </a:r>
            <a:r>
              <a:rPr lang="en-US" sz="2800" dirty="0" smtClean="0"/>
              <a:t>to the contract from a group of interested persons who are in the same legal position (it is a multilateral and eliminative procedure). The procedure consists of three stages: announcement, submission of tenders and acceptance.</a:t>
            </a:r>
            <a:endParaRPr lang="pl-PL" sz="2800" dirty="0" smtClean="0"/>
          </a:p>
          <a:p>
            <a:endParaRPr lang="pl-PL" dirty="0"/>
          </a:p>
        </p:txBody>
      </p:sp>
      <p:sp>
        <p:nvSpPr>
          <p:cNvPr id="5" name="Symbol zastępczy daty 4"/>
          <p:cNvSpPr>
            <a:spLocks noGrp="1"/>
          </p:cNvSpPr>
          <p:nvPr>
            <p:ph type="dt" sz="half" idx="10"/>
          </p:nvPr>
        </p:nvSpPr>
        <p:spPr/>
        <p:txBody>
          <a:bodyPr/>
          <a:lstStyle/>
          <a:p>
            <a:r>
              <a:rPr lang="pl-PL" smtClean="0"/>
              <a:t>2012-07-22</a:t>
            </a:r>
            <a:endParaRPr lang="pl-PL" dirty="0"/>
          </a:p>
        </p:txBody>
      </p:sp>
      <p:sp>
        <p:nvSpPr>
          <p:cNvPr id="6" name="Symbol zastępczy stopki 5"/>
          <p:cNvSpPr>
            <a:spLocks noGrp="1"/>
          </p:cNvSpPr>
          <p:nvPr>
            <p:ph type="ftr" sz="quarter" idx="11"/>
          </p:nvPr>
        </p:nvSpPr>
        <p:spPr/>
        <p:txBody>
          <a:bodyPr/>
          <a:lstStyle/>
          <a:p>
            <a:r>
              <a:rPr lang="pl-PL" smtClean="0"/>
              <a:t>Miejsce na tekst stopki</a:t>
            </a:r>
            <a:endParaRPr lang="pl-PL" dirty="0"/>
          </a:p>
        </p:txBody>
      </p:sp>
      <p:sp>
        <p:nvSpPr>
          <p:cNvPr id="7" name="Symbol zastępczy numeru slajdu 6"/>
          <p:cNvSpPr>
            <a:spLocks noGrp="1"/>
          </p:cNvSpPr>
          <p:nvPr>
            <p:ph type="sldNum" sz="quarter" idx="12"/>
          </p:nvPr>
        </p:nvSpPr>
        <p:spPr/>
        <p:txBody>
          <a:bodyPr/>
          <a:lstStyle/>
          <a:p>
            <a:fld id="{9CD8D479-8942-46E8-A226-A4E01F7A105C}" type="slidenum">
              <a:rPr lang="pl-PL" smtClean="0"/>
              <a:pPr/>
              <a:t>12</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Procedure</a:t>
            </a:r>
            <a:r>
              <a:rPr lang="pl-PL" dirty="0" smtClean="0"/>
              <a:t>: </a:t>
            </a:r>
            <a:r>
              <a:rPr lang="pl-PL" dirty="0" err="1" smtClean="0"/>
              <a:t>announcements</a:t>
            </a:r>
            <a:r>
              <a:rPr lang="pl-PL" dirty="0" smtClean="0"/>
              <a:t>, </a:t>
            </a:r>
            <a:r>
              <a:rPr lang="pl-PL" dirty="0" err="1" smtClean="0"/>
              <a:t>offers</a:t>
            </a:r>
            <a:r>
              <a:rPr lang="pl-PL" dirty="0" smtClean="0"/>
              <a:t> (</a:t>
            </a:r>
            <a:r>
              <a:rPr lang="pl-PL" dirty="0" err="1" smtClean="0"/>
              <a:t>bids</a:t>
            </a:r>
            <a:r>
              <a:rPr lang="pl-PL" dirty="0" smtClean="0"/>
              <a:t>), </a:t>
            </a:r>
            <a:r>
              <a:rPr lang="pl-PL" dirty="0" err="1" smtClean="0"/>
              <a:t>chosing</a:t>
            </a:r>
            <a:r>
              <a:rPr lang="pl-PL" dirty="0" smtClean="0"/>
              <a:t> </a:t>
            </a:r>
            <a:endParaRPr lang="pl-PL" dirty="0"/>
          </a:p>
        </p:txBody>
      </p:sp>
      <p:sp>
        <p:nvSpPr>
          <p:cNvPr id="3" name="Symbol zastępczy zawartości 2"/>
          <p:cNvSpPr>
            <a:spLocks noGrp="1"/>
          </p:cNvSpPr>
          <p:nvPr>
            <p:ph sz="half" idx="1"/>
          </p:nvPr>
        </p:nvSpPr>
        <p:spPr>
          <a:xfrm>
            <a:off x="1409700" y="1556281"/>
            <a:ext cx="9452741" cy="4620682"/>
          </a:xfrm>
        </p:spPr>
        <p:txBody>
          <a:bodyPr/>
          <a:lstStyle/>
          <a:p>
            <a:pPr>
              <a:buNone/>
            </a:pPr>
            <a:r>
              <a:rPr lang="en-US" sz="2800" dirty="0" smtClean="0"/>
              <a:t>Article 70</a:t>
            </a:r>
            <a:r>
              <a:rPr lang="en-US" sz="2800" baseline="30000" dirty="0" smtClean="0"/>
              <a:t>1</a:t>
            </a:r>
            <a:r>
              <a:rPr lang="en-US" sz="2800" dirty="0" smtClean="0"/>
              <a:t> §2 CC </a:t>
            </a:r>
            <a:r>
              <a:rPr lang="en-US" sz="2800" b="1" dirty="0" smtClean="0"/>
              <a:t>the announcement</a:t>
            </a:r>
            <a:r>
              <a:rPr lang="en-US" sz="2800" dirty="0" smtClean="0"/>
              <a:t> of the auction or the tender has to stipulate time, place, subject and conditions of the auction or the tender. The organizer and participants are bound by the stipulations of the announcement and conditions concerning the auction or the tender, which means that they have to comply with provisions of the announcement and conditions.</a:t>
            </a:r>
            <a:endParaRPr lang="pl-PL" sz="2800" dirty="0" smtClean="0"/>
          </a:p>
          <a:p>
            <a:pPr>
              <a:buNone/>
            </a:pPr>
            <a:endParaRPr lang="pl-PL" sz="2800" dirty="0" smtClean="0"/>
          </a:p>
          <a:p>
            <a:pPr>
              <a:buNone/>
            </a:pPr>
            <a:endParaRPr lang="pl-PL" sz="2800" dirty="0" smtClean="0"/>
          </a:p>
          <a:p>
            <a:endParaRPr lang="pl-PL" dirty="0"/>
          </a:p>
        </p:txBody>
      </p:sp>
      <p:sp>
        <p:nvSpPr>
          <p:cNvPr id="5" name="Symbol zastępczy daty 4"/>
          <p:cNvSpPr>
            <a:spLocks noGrp="1"/>
          </p:cNvSpPr>
          <p:nvPr>
            <p:ph type="dt" sz="half" idx="10"/>
          </p:nvPr>
        </p:nvSpPr>
        <p:spPr/>
        <p:txBody>
          <a:bodyPr/>
          <a:lstStyle/>
          <a:p>
            <a:r>
              <a:rPr lang="pl-PL" smtClean="0"/>
              <a:t>2012-07-22</a:t>
            </a:r>
            <a:endParaRPr lang="pl-PL" dirty="0"/>
          </a:p>
        </p:txBody>
      </p:sp>
      <p:sp>
        <p:nvSpPr>
          <p:cNvPr id="6" name="Symbol zastępczy stopki 5"/>
          <p:cNvSpPr>
            <a:spLocks noGrp="1"/>
          </p:cNvSpPr>
          <p:nvPr>
            <p:ph type="ftr" sz="quarter" idx="11"/>
          </p:nvPr>
        </p:nvSpPr>
        <p:spPr/>
        <p:txBody>
          <a:bodyPr/>
          <a:lstStyle/>
          <a:p>
            <a:r>
              <a:rPr lang="pl-PL" smtClean="0"/>
              <a:t>Miejsce na tekst stopki</a:t>
            </a:r>
            <a:endParaRPr lang="pl-PL" dirty="0"/>
          </a:p>
        </p:txBody>
      </p:sp>
      <p:sp>
        <p:nvSpPr>
          <p:cNvPr id="7" name="Symbol zastępczy numeru slajdu 6"/>
          <p:cNvSpPr>
            <a:spLocks noGrp="1"/>
          </p:cNvSpPr>
          <p:nvPr>
            <p:ph type="sldNum" sz="quarter" idx="12"/>
          </p:nvPr>
        </p:nvSpPr>
        <p:spPr/>
        <p:txBody>
          <a:bodyPr/>
          <a:lstStyle/>
          <a:p>
            <a:fld id="{9CD8D479-8942-46E8-A226-A4E01F7A105C}" type="slidenum">
              <a:rPr lang="pl-PL" smtClean="0"/>
              <a:pPr/>
              <a:t>13</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Auction</a:t>
            </a:r>
            <a:r>
              <a:rPr lang="pl-PL" dirty="0" smtClean="0"/>
              <a:t>                                           Tender</a:t>
            </a:r>
            <a:endParaRPr lang="pl-PL" dirty="0"/>
          </a:p>
        </p:txBody>
      </p:sp>
      <p:sp>
        <p:nvSpPr>
          <p:cNvPr id="3" name="Symbol zastępczy zawartości 2"/>
          <p:cNvSpPr>
            <a:spLocks noGrp="1"/>
          </p:cNvSpPr>
          <p:nvPr>
            <p:ph sz="half" idx="1"/>
          </p:nvPr>
        </p:nvSpPr>
        <p:spPr>
          <a:xfrm>
            <a:off x="520262" y="1556281"/>
            <a:ext cx="5499537" cy="4620682"/>
          </a:xfrm>
        </p:spPr>
        <p:txBody>
          <a:bodyPr>
            <a:noAutofit/>
          </a:bodyPr>
          <a:lstStyle/>
          <a:p>
            <a:r>
              <a:rPr lang="en-US" sz="2400" dirty="0" smtClean="0"/>
              <a:t>The bids made by the particular participants are submitted </a:t>
            </a:r>
            <a:r>
              <a:rPr lang="en-US" sz="2400" b="1" dirty="0" smtClean="0"/>
              <a:t>sequentially and publicly</a:t>
            </a:r>
            <a:r>
              <a:rPr lang="en-US" sz="2400" dirty="0" smtClean="0"/>
              <a:t>. Each subsequent bid should be more beneficial for the organizer and each participant may submit any number of bids. The bid submitted by the participant is a definitive proposal to conclude the contract of a content specified in the announcement. It binds the participant in the same way as the offer submitted in the ‘offer and acceptance’ procedure and it is binding until a more beneficial bid is submitted. </a:t>
            </a:r>
            <a:endParaRPr lang="pl-PL" sz="2400" dirty="0"/>
          </a:p>
        </p:txBody>
      </p:sp>
      <p:sp>
        <p:nvSpPr>
          <p:cNvPr id="4" name="Symbol zastępczy zawartości 3"/>
          <p:cNvSpPr>
            <a:spLocks noGrp="1"/>
          </p:cNvSpPr>
          <p:nvPr>
            <p:ph sz="half" idx="2"/>
          </p:nvPr>
        </p:nvSpPr>
        <p:spPr>
          <a:xfrm>
            <a:off x="6172200" y="1556281"/>
            <a:ext cx="5762297" cy="4620682"/>
          </a:xfrm>
        </p:spPr>
        <p:txBody>
          <a:bodyPr>
            <a:normAutofit/>
          </a:bodyPr>
          <a:lstStyle/>
          <a:p>
            <a:r>
              <a:rPr lang="en-US" sz="2400" dirty="0" smtClean="0"/>
              <a:t>The bids made by the particular participants are submitted sequentially and publicly. Each subsequent bid should be more beneficial for the organizer and each participant may submit any number of bids. The bid submitted by the participant is a definitive proposal to conclude the contract of a content specified in the announcement. It binds the participant in the same way as the offer submitted in the ‘offer and acceptance’ procedure and it is binding until a more beneficial bid is submitted. </a:t>
            </a:r>
            <a:endParaRPr lang="pl-PL" sz="2400" dirty="0"/>
          </a:p>
        </p:txBody>
      </p:sp>
      <p:sp>
        <p:nvSpPr>
          <p:cNvPr id="5" name="Symbol zastępczy daty 4"/>
          <p:cNvSpPr>
            <a:spLocks noGrp="1"/>
          </p:cNvSpPr>
          <p:nvPr>
            <p:ph type="dt" sz="half" idx="10"/>
          </p:nvPr>
        </p:nvSpPr>
        <p:spPr/>
        <p:txBody>
          <a:bodyPr/>
          <a:lstStyle/>
          <a:p>
            <a:r>
              <a:rPr lang="pl-PL" smtClean="0"/>
              <a:t>2012-07-22</a:t>
            </a:r>
            <a:endParaRPr lang="pl-PL" dirty="0"/>
          </a:p>
        </p:txBody>
      </p:sp>
      <p:sp>
        <p:nvSpPr>
          <p:cNvPr id="6" name="Symbol zastępczy stopki 5"/>
          <p:cNvSpPr>
            <a:spLocks noGrp="1"/>
          </p:cNvSpPr>
          <p:nvPr>
            <p:ph type="ftr" sz="quarter" idx="11"/>
          </p:nvPr>
        </p:nvSpPr>
        <p:spPr/>
        <p:txBody>
          <a:bodyPr/>
          <a:lstStyle/>
          <a:p>
            <a:r>
              <a:rPr lang="pl-PL" smtClean="0"/>
              <a:t>Miejsce na tekst stopki</a:t>
            </a:r>
            <a:endParaRPr lang="pl-PL" dirty="0"/>
          </a:p>
        </p:txBody>
      </p:sp>
      <p:sp>
        <p:nvSpPr>
          <p:cNvPr id="7" name="Symbol zastępczy numeru slajdu 6"/>
          <p:cNvSpPr>
            <a:spLocks noGrp="1"/>
          </p:cNvSpPr>
          <p:nvPr>
            <p:ph type="sldNum" sz="quarter" idx="12"/>
          </p:nvPr>
        </p:nvSpPr>
        <p:spPr/>
        <p:txBody>
          <a:bodyPr/>
          <a:lstStyle/>
          <a:p>
            <a:fld id="{9CD8D479-8942-46E8-A226-A4E01F7A105C}" type="slidenum">
              <a:rPr lang="pl-PL" smtClean="0"/>
              <a:pPr/>
              <a:t>14</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Formalities</a:t>
            </a:r>
            <a:r>
              <a:rPr lang="pl-PL" dirty="0" smtClean="0"/>
              <a:t/>
            </a:r>
            <a:br>
              <a:rPr lang="pl-PL" dirty="0" smtClean="0"/>
            </a:br>
            <a:r>
              <a:rPr lang="pl-PL" dirty="0" err="1" smtClean="0"/>
              <a:t>Forms</a:t>
            </a:r>
            <a:r>
              <a:rPr lang="pl-PL" dirty="0" smtClean="0"/>
              <a:t> of </a:t>
            </a:r>
            <a:r>
              <a:rPr lang="pl-PL" dirty="0" err="1" smtClean="0"/>
              <a:t>contract</a:t>
            </a:r>
            <a:endParaRPr lang="pl-PL" dirty="0"/>
          </a:p>
        </p:txBody>
      </p:sp>
      <p:sp>
        <p:nvSpPr>
          <p:cNvPr id="3" name="Symbol zastępczy tekstu 2"/>
          <p:cNvSpPr>
            <a:spLocks noGrp="1"/>
          </p:cNvSpPr>
          <p:nvPr>
            <p:ph type="body" idx="1"/>
          </p:nvPr>
        </p:nvSpPr>
        <p:spPr/>
        <p:txBody>
          <a:bodyPr/>
          <a:lstStyle/>
          <a:p>
            <a:r>
              <a:rPr lang="en-US" dirty="0" smtClean="0"/>
              <a:t>.</a:t>
            </a:r>
            <a:endParaRPr lang="pl-PL" dirty="0"/>
          </a:p>
        </p:txBody>
      </p:sp>
    </p:spTree>
    <p:extLst>
      <p:ext uri="{BB962C8B-B14F-4D97-AF65-F5344CB8AC3E}">
        <p14:creationId xmlns:p14="http://schemas.microsoft.com/office/powerpoint/2010/main" xmlns="" val="3752628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40525" y="583324"/>
            <a:ext cx="9869214" cy="5398375"/>
          </a:xfrm>
        </p:spPr>
        <p:txBody>
          <a:bodyPr/>
          <a:lstStyle/>
          <a:p>
            <a:r>
              <a:rPr lang="en-US" dirty="0" smtClean="0"/>
              <a:t>The basic principle is the </a:t>
            </a:r>
            <a:r>
              <a:rPr lang="en-US" b="1" dirty="0" smtClean="0"/>
              <a:t>freedom of form</a:t>
            </a:r>
            <a:r>
              <a:rPr lang="en-US" dirty="0" smtClean="0"/>
              <a:t>, expressed in Article 60 CC. This provision states that the declaration of will may be expressed in any form of sign or means of communication. However, there are some exceptions to this rule. Certain formal requirements apply to certain contracts by virtue of statutory provisions and the specific form for concluding a contract may be also stipulated by the parties (Article 76 CC).</a:t>
            </a:r>
            <a:endParaRPr lang="pl-PL" dirty="0" smtClean="0"/>
          </a:p>
          <a:p>
            <a:pPr>
              <a:buNone/>
            </a:pPr>
            <a:r>
              <a:rPr lang="pl-PL" b="1" dirty="0" err="1" smtClean="0"/>
              <a:t>Exemptions</a:t>
            </a:r>
            <a:endParaRPr lang="pl-PL" b="1" dirty="0" smtClean="0"/>
          </a:p>
          <a:p>
            <a:pPr>
              <a:buNone/>
            </a:pPr>
            <a:r>
              <a:rPr lang="pl-PL" b="1" dirty="0" smtClean="0"/>
              <a:t>a) </a:t>
            </a:r>
            <a:r>
              <a:rPr lang="en-US" b="1" dirty="0" smtClean="0"/>
              <a:t>An ordinary written form</a:t>
            </a:r>
            <a:r>
              <a:rPr lang="en-US" dirty="0" smtClean="0"/>
              <a:t>, which is observed if the parties append their signatures to the document containing the declaration of will or they exchange the undersigned documents, which contain their respective declarations of will (Article 78 CC).</a:t>
            </a:r>
            <a:endParaRPr lang="pl-PL" dirty="0" smtClean="0"/>
          </a:p>
          <a:p>
            <a:r>
              <a:rPr lang="pl-PL" dirty="0" err="1" smtClean="0"/>
              <a:t>Electionic</a:t>
            </a:r>
            <a:r>
              <a:rPr lang="pl-PL" dirty="0" smtClean="0"/>
              <a:t> form </a:t>
            </a:r>
            <a:r>
              <a:rPr lang="pl-PL" dirty="0" err="1" smtClean="0"/>
              <a:t>equivalent</a:t>
            </a:r>
            <a:r>
              <a:rPr lang="pl-PL" dirty="0" smtClean="0"/>
              <a:t> to </a:t>
            </a:r>
            <a:r>
              <a:rPr lang="pl-PL" dirty="0" err="1" smtClean="0"/>
              <a:t>ordinary</a:t>
            </a:r>
            <a:r>
              <a:rPr lang="pl-PL" dirty="0" smtClean="0"/>
              <a:t> </a:t>
            </a:r>
            <a:r>
              <a:rPr lang="pl-PL" dirty="0" err="1" smtClean="0"/>
              <a:t>written</a:t>
            </a:r>
            <a:r>
              <a:rPr lang="pl-PL" dirty="0" smtClean="0"/>
              <a:t> form</a:t>
            </a:r>
          </a:p>
          <a:p>
            <a:pPr>
              <a:buNone/>
            </a:pPr>
            <a:endParaRPr lang="pl-PL" dirty="0" smtClean="0"/>
          </a:p>
          <a:p>
            <a:endParaRPr lang="pl-PL" dirty="0"/>
          </a:p>
        </p:txBody>
      </p:sp>
      <p:sp>
        <p:nvSpPr>
          <p:cNvPr id="5" name="Symbol zastępczy daty 4"/>
          <p:cNvSpPr>
            <a:spLocks noGrp="1"/>
          </p:cNvSpPr>
          <p:nvPr>
            <p:ph type="dt" sz="half" idx="10"/>
          </p:nvPr>
        </p:nvSpPr>
        <p:spPr/>
        <p:txBody>
          <a:bodyPr/>
          <a:lstStyle/>
          <a:p>
            <a:pPr algn="r" defTabSz="914400">
              <a:buNone/>
            </a:pPr>
            <a:r>
              <a:rPr lang="pl-PL" sz="800" b="0" i="0" dirty="0" smtClean="0">
                <a:solidFill>
                  <a:srgbClr val="8BAA00">
                    <a:lumMod val="75000"/>
                  </a:srgbClr>
                </a:solidFill>
                <a:latin typeface="Corbel"/>
              </a:rPr>
              <a:t>2012-07-22</a:t>
            </a:r>
            <a:endParaRPr lang="pl-PL" dirty="0"/>
          </a:p>
        </p:txBody>
      </p:sp>
      <p:sp>
        <p:nvSpPr>
          <p:cNvPr id="6" name="Symbol zastępczy stopki 5"/>
          <p:cNvSpPr>
            <a:spLocks noGrp="1"/>
          </p:cNvSpPr>
          <p:nvPr>
            <p:ph type="ftr" sz="quarter" idx="11"/>
          </p:nvPr>
        </p:nvSpPr>
        <p:spPr/>
        <p:txBody>
          <a:bodyPr/>
          <a:lstStyle/>
          <a:p>
            <a:pPr algn="l" defTabSz="914400">
              <a:buNone/>
            </a:pPr>
            <a:r>
              <a:rPr lang="pl-PL" sz="800" b="0" i="0" dirty="0" smtClean="0">
                <a:solidFill>
                  <a:srgbClr val="8BAA00">
                    <a:lumMod val="75000"/>
                  </a:srgbClr>
                </a:solidFill>
                <a:latin typeface="Corbel"/>
              </a:rPr>
              <a:t>Miejsce na tekst stopki</a:t>
            </a:r>
            <a:endParaRPr lang="pl-PL" dirty="0"/>
          </a:p>
        </p:txBody>
      </p:sp>
      <p:sp>
        <p:nvSpPr>
          <p:cNvPr id="7" name="Symbol zastępczy numeru slajdu 6"/>
          <p:cNvSpPr>
            <a:spLocks noGrp="1"/>
          </p:cNvSpPr>
          <p:nvPr>
            <p:ph type="sldNum" sz="quarter" idx="12"/>
          </p:nvPr>
        </p:nvSpPr>
        <p:spPr/>
        <p:txBody>
          <a:bodyPr/>
          <a:lstStyle/>
          <a:p>
            <a:pPr algn="r" defTabSz="914400">
              <a:buNone/>
            </a:pPr>
            <a:fld id="{9CD8D479-8942-46E8-A226-A4E01F7A105C}" type="slidenum">
              <a:rPr lang="pl-PL" sz="800" b="0" i="0" smtClean="0">
                <a:solidFill>
                  <a:srgbClr val="8BAA00">
                    <a:lumMod val="75000"/>
                  </a:srgbClr>
                </a:solidFill>
                <a:latin typeface="Corbel"/>
              </a:rPr>
              <a:pPr algn="r" defTabSz="914400">
                <a:buNone/>
              </a:pPr>
              <a:t>16</a:t>
            </a:fld>
            <a:endParaRPr lang="pl-PL" dirty="0"/>
          </a:p>
        </p:txBody>
      </p:sp>
    </p:spTree>
    <p:extLst>
      <p:ext uri="{BB962C8B-B14F-4D97-AF65-F5344CB8AC3E}">
        <p14:creationId xmlns:p14="http://schemas.microsoft.com/office/powerpoint/2010/main" xmlns="" val="3267046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fontScale="90000"/>
          </a:bodyPr>
          <a:lstStyle/>
          <a:p>
            <a:r>
              <a:rPr lang="en-US" dirty="0" smtClean="0"/>
              <a:t>Qualified written forms that require additional features apart from the signature on the document containing declarations of will:</a:t>
            </a:r>
            <a:endParaRPr lang="pl-PL" dirty="0"/>
          </a:p>
        </p:txBody>
      </p:sp>
      <p:sp>
        <p:nvSpPr>
          <p:cNvPr id="9" name="Symbol zastępczy zawartości 8"/>
          <p:cNvSpPr>
            <a:spLocks noGrp="1"/>
          </p:cNvSpPr>
          <p:nvPr>
            <p:ph idx="1"/>
          </p:nvPr>
        </p:nvSpPr>
        <p:spPr>
          <a:xfrm>
            <a:off x="1072055" y="1566001"/>
            <a:ext cx="9709920" cy="4620682"/>
          </a:xfrm>
        </p:spPr>
        <p:txBody>
          <a:bodyPr>
            <a:normAutofit lnSpcReduction="10000"/>
          </a:bodyPr>
          <a:lstStyle/>
          <a:p>
            <a:pPr>
              <a:buNone/>
            </a:pPr>
            <a:r>
              <a:rPr lang="pl-PL" b="1" dirty="0" smtClean="0"/>
              <a:t>b) 	</a:t>
            </a:r>
            <a:r>
              <a:rPr lang="en-US" b="1" dirty="0" smtClean="0"/>
              <a:t>Written form with an authenticated date </a:t>
            </a:r>
            <a:r>
              <a:rPr lang="en-US" dirty="0" smtClean="0"/>
              <a:t>– which may occur in two ways:</a:t>
            </a:r>
            <a:endParaRPr lang="pl-PL" dirty="0" smtClean="0"/>
          </a:p>
          <a:p>
            <a:pPr>
              <a:buNone/>
            </a:pPr>
            <a:r>
              <a:rPr lang="en-US" dirty="0" smtClean="0"/>
              <a:t>(</a:t>
            </a:r>
            <a:r>
              <a:rPr lang="en-US" dirty="0" err="1" smtClean="0"/>
              <a:t>i</a:t>
            </a:r>
            <a:r>
              <a:rPr lang="en-US" dirty="0" smtClean="0"/>
              <a:t>)	as a form of contract, that is, official (made by the notary) authentication of a date when the contract was concluded (Art</a:t>
            </a:r>
            <a:r>
              <a:rPr lang="pl-PL" dirty="0" smtClean="0"/>
              <a:t>. </a:t>
            </a:r>
            <a:r>
              <a:rPr lang="en-US" dirty="0" smtClean="0"/>
              <a:t>81 §1 CC);</a:t>
            </a:r>
            <a:endParaRPr lang="pl-PL" dirty="0" smtClean="0"/>
          </a:p>
          <a:p>
            <a:pPr>
              <a:buNone/>
            </a:pPr>
            <a:r>
              <a:rPr lang="en-US" dirty="0" smtClean="0"/>
              <a:t>(ii)	as a confirmation of the date, on which the document covering the juridical act existed, so that it may be implied that the contract was concluded at the latest at this date (</a:t>
            </a:r>
            <a:r>
              <a:rPr lang="en-US" dirty="0" err="1" smtClean="0"/>
              <a:t>notarial</a:t>
            </a:r>
            <a:r>
              <a:rPr lang="en-US" dirty="0" smtClean="0"/>
              <a:t> confirmation of the date of document’s presentation and other actions listed in Art</a:t>
            </a:r>
            <a:r>
              <a:rPr lang="pl-PL" dirty="0" smtClean="0"/>
              <a:t>. </a:t>
            </a:r>
            <a:r>
              <a:rPr lang="en-US" dirty="0" smtClean="0"/>
              <a:t>81 §2 and §3 CC).</a:t>
            </a:r>
            <a:endParaRPr lang="pl-PL" dirty="0" smtClean="0"/>
          </a:p>
          <a:p>
            <a:pPr>
              <a:buNone/>
            </a:pPr>
            <a:r>
              <a:rPr lang="en-US" b="1" dirty="0" smtClean="0"/>
              <a:t>(</a:t>
            </a:r>
            <a:r>
              <a:rPr lang="pl-PL" b="1" dirty="0" smtClean="0"/>
              <a:t>c</a:t>
            </a:r>
            <a:r>
              <a:rPr lang="en-US" b="1" dirty="0" smtClean="0"/>
              <a:t>)	Written form with authenticated signature </a:t>
            </a:r>
            <a:r>
              <a:rPr lang="en-US" dirty="0" smtClean="0"/>
              <a:t>– which means that the notary stipulates on the document a clause that states that the signature included in the document is made by a person whose identity is confirmed by the notary.</a:t>
            </a:r>
            <a:endParaRPr lang="pl-PL" dirty="0" smtClean="0"/>
          </a:p>
          <a:p>
            <a:pPr>
              <a:buNone/>
            </a:pPr>
            <a:r>
              <a:rPr lang="en-US" b="1" dirty="0" smtClean="0"/>
              <a:t>(</a:t>
            </a:r>
            <a:r>
              <a:rPr lang="pl-PL" b="1" dirty="0" smtClean="0"/>
              <a:t>d</a:t>
            </a:r>
            <a:r>
              <a:rPr lang="en-US" b="1" dirty="0" smtClean="0"/>
              <a:t>)	Form of the </a:t>
            </a:r>
            <a:r>
              <a:rPr lang="en-US" b="1" dirty="0" err="1" smtClean="0"/>
              <a:t>notarial</a:t>
            </a:r>
            <a:r>
              <a:rPr lang="en-US" b="1" dirty="0" smtClean="0"/>
              <a:t> deed </a:t>
            </a:r>
            <a:r>
              <a:rPr lang="en-US" dirty="0" smtClean="0"/>
              <a:t>– the document that consists of the declaration of will, made by the notary on the basis of oral statement of the person who is conducting</a:t>
            </a:r>
            <a:endParaRPr lang="pl-PL" dirty="0"/>
          </a:p>
        </p:txBody>
      </p:sp>
      <p:sp>
        <p:nvSpPr>
          <p:cNvPr id="5" name="Symbol zastępczy daty 4"/>
          <p:cNvSpPr>
            <a:spLocks noGrp="1"/>
          </p:cNvSpPr>
          <p:nvPr>
            <p:ph type="dt" sz="half" idx="10"/>
          </p:nvPr>
        </p:nvSpPr>
        <p:spPr/>
        <p:txBody>
          <a:bodyPr/>
          <a:lstStyle/>
          <a:p>
            <a:pPr algn="r" defTabSz="914400">
              <a:buNone/>
            </a:pPr>
            <a:r>
              <a:rPr lang="pl-PL" sz="800" b="0" i="0" dirty="0" smtClean="0">
                <a:solidFill>
                  <a:srgbClr val="8BAA00">
                    <a:lumMod val="75000"/>
                  </a:srgbClr>
                </a:solidFill>
                <a:latin typeface="Corbel"/>
              </a:rPr>
              <a:t>2012-07-22</a:t>
            </a:r>
            <a:endParaRPr lang="pl-PL" dirty="0"/>
          </a:p>
        </p:txBody>
      </p:sp>
      <p:sp>
        <p:nvSpPr>
          <p:cNvPr id="6" name="Symbol zastępczy stopki 5"/>
          <p:cNvSpPr>
            <a:spLocks noGrp="1"/>
          </p:cNvSpPr>
          <p:nvPr>
            <p:ph type="ftr" sz="quarter" idx="11"/>
          </p:nvPr>
        </p:nvSpPr>
        <p:spPr/>
        <p:txBody>
          <a:bodyPr/>
          <a:lstStyle/>
          <a:p>
            <a:pPr algn="l" defTabSz="914400">
              <a:buNone/>
            </a:pPr>
            <a:r>
              <a:rPr lang="pl-PL" sz="800" b="0" i="0" dirty="0" smtClean="0">
                <a:solidFill>
                  <a:srgbClr val="8BAA00">
                    <a:lumMod val="75000"/>
                  </a:srgbClr>
                </a:solidFill>
                <a:latin typeface="Corbel"/>
              </a:rPr>
              <a:t>Miejsce na tekst stopki</a:t>
            </a:r>
            <a:endParaRPr lang="pl-PL" dirty="0"/>
          </a:p>
        </p:txBody>
      </p:sp>
      <p:sp>
        <p:nvSpPr>
          <p:cNvPr id="7" name="Symbol zastępczy numeru slajdu 6"/>
          <p:cNvSpPr>
            <a:spLocks noGrp="1"/>
          </p:cNvSpPr>
          <p:nvPr>
            <p:ph type="sldNum" sz="quarter" idx="12"/>
          </p:nvPr>
        </p:nvSpPr>
        <p:spPr/>
        <p:txBody>
          <a:bodyPr/>
          <a:lstStyle/>
          <a:p>
            <a:pPr algn="r" defTabSz="914400">
              <a:buNone/>
            </a:pPr>
            <a:fld id="{9CD8D479-8942-46E8-A226-A4E01F7A105C}" type="slidenum">
              <a:rPr lang="pl-PL" sz="800" b="0" i="0" smtClean="0">
                <a:solidFill>
                  <a:srgbClr val="8BAA00">
                    <a:lumMod val="75000"/>
                  </a:srgbClr>
                </a:solidFill>
                <a:latin typeface="Corbel"/>
              </a:rPr>
              <a:pPr algn="r" defTabSz="914400">
                <a:buNone/>
              </a:pPr>
              <a:t>17</a:t>
            </a:fld>
            <a:endParaRPr lang="pl-PL" dirty="0"/>
          </a:p>
        </p:txBody>
      </p:sp>
    </p:spTree>
    <p:extLst>
      <p:ext uri="{BB962C8B-B14F-4D97-AF65-F5344CB8AC3E}">
        <p14:creationId xmlns:p14="http://schemas.microsoft.com/office/powerpoint/2010/main" xmlns="" val="1009873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Notarial</a:t>
            </a:r>
            <a:r>
              <a:rPr lang="pl-PL" dirty="0" smtClean="0"/>
              <a:t> </a:t>
            </a:r>
            <a:r>
              <a:rPr lang="pl-PL" dirty="0" err="1" smtClean="0"/>
              <a:t>deed</a:t>
            </a:r>
            <a:r>
              <a:rPr lang="pl-PL" dirty="0" smtClean="0"/>
              <a:t> – AKT NOTARIALNY</a:t>
            </a:r>
            <a:endParaRPr lang="pl-PL"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18</a:t>
            </a:fld>
            <a:endParaRPr lang="pl-PL"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10870" y="1565275"/>
            <a:ext cx="7170260" cy="462121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8400432" y="283779"/>
            <a:ext cx="3791568" cy="2443655"/>
          </a:xfrm>
          <a:prstGeom prst="rect">
            <a:avLst/>
          </a:prstGeom>
          <a:noFill/>
          <a:ln w="9525">
            <a:noFill/>
            <a:miter lim="800000"/>
            <a:headEnd/>
            <a:tailEnd/>
          </a:ln>
        </p:spPr>
      </p:pic>
      <p:sp>
        <p:nvSpPr>
          <p:cNvPr id="2" name="Tytuł 1"/>
          <p:cNvSpPr>
            <a:spLocks noGrp="1"/>
          </p:cNvSpPr>
          <p:nvPr>
            <p:ph type="title"/>
          </p:nvPr>
        </p:nvSpPr>
        <p:spPr/>
        <p:txBody>
          <a:bodyPr/>
          <a:lstStyle/>
          <a:p>
            <a:r>
              <a:rPr lang="pl-PL" b="1" dirty="0" smtClean="0"/>
              <a:t>Art. 158 C.C.</a:t>
            </a:r>
            <a:endParaRPr lang="pl-PL" b="1" dirty="0"/>
          </a:p>
        </p:txBody>
      </p:sp>
      <p:sp>
        <p:nvSpPr>
          <p:cNvPr id="3" name="Symbol zastępczy zawartości 2"/>
          <p:cNvSpPr>
            <a:spLocks noGrp="1"/>
          </p:cNvSpPr>
          <p:nvPr>
            <p:ph idx="1"/>
          </p:nvPr>
        </p:nvSpPr>
        <p:spPr/>
        <p:txBody>
          <a:bodyPr>
            <a:normAutofit/>
          </a:bodyPr>
          <a:lstStyle/>
          <a:p>
            <a:endParaRPr lang="pl-PL" sz="3200" b="1" dirty="0" smtClean="0"/>
          </a:p>
          <a:p>
            <a:r>
              <a:rPr lang="pl-PL" sz="3200" b="1" dirty="0" err="1" smtClean="0"/>
              <a:t>Contract</a:t>
            </a:r>
            <a:r>
              <a:rPr lang="pl-PL" sz="3200" b="1" dirty="0" smtClean="0"/>
              <a:t> </a:t>
            </a:r>
            <a:r>
              <a:rPr lang="pl-PL" sz="3200" b="1" dirty="0" err="1" smtClean="0"/>
              <a:t>creating</a:t>
            </a:r>
            <a:r>
              <a:rPr lang="pl-PL" sz="3200" b="1" dirty="0" smtClean="0"/>
              <a:t> </a:t>
            </a:r>
            <a:r>
              <a:rPr lang="pl-PL" sz="3200" b="1" dirty="0" err="1" smtClean="0"/>
              <a:t>obligation</a:t>
            </a:r>
            <a:r>
              <a:rPr lang="pl-PL" sz="3200" b="1" dirty="0" smtClean="0"/>
              <a:t> to transfer </a:t>
            </a:r>
            <a:r>
              <a:rPr lang="pl-PL" sz="3200" b="1" dirty="0" err="1" smtClean="0"/>
              <a:t>the</a:t>
            </a:r>
            <a:r>
              <a:rPr lang="pl-PL" sz="3200" b="1" dirty="0" smtClean="0"/>
              <a:t> </a:t>
            </a:r>
            <a:r>
              <a:rPr lang="pl-PL" sz="3200" b="1" dirty="0" err="1" smtClean="0"/>
              <a:t>ownership</a:t>
            </a:r>
            <a:r>
              <a:rPr lang="pl-PL" sz="3200" b="1" dirty="0" smtClean="0"/>
              <a:t> of </a:t>
            </a:r>
            <a:r>
              <a:rPr lang="pl-PL" sz="3400" b="1" dirty="0" err="1" smtClean="0">
                <a:solidFill>
                  <a:schemeClr val="accent1"/>
                </a:solidFill>
                <a:latin typeface="+mj-lt"/>
                <a:ea typeface="+mj-ea"/>
                <a:cs typeface="+mj-cs"/>
              </a:rPr>
              <a:t>real</a:t>
            </a:r>
            <a:r>
              <a:rPr lang="pl-PL" sz="3400" b="1" dirty="0" smtClean="0">
                <a:solidFill>
                  <a:schemeClr val="accent1"/>
                </a:solidFill>
                <a:latin typeface="+mj-lt"/>
                <a:ea typeface="+mj-ea"/>
                <a:cs typeface="+mj-cs"/>
              </a:rPr>
              <a:t> estate </a:t>
            </a:r>
            <a:r>
              <a:rPr lang="pl-PL" sz="3200" b="1" dirty="0" err="1" smtClean="0"/>
              <a:t>should</a:t>
            </a:r>
            <a:r>
              <a:rPr lang="pl-PL" sz="3200" b="1" dirty="0" smtClean="0"/>
              <a:t> be </a:t>
            </a:r>
            <a:r>
              <a:rPr lang="pl-PL" sz="3200" b="1" dirty="0" err="1" smtClean="0"/>
              <a:t>executed</a:t>
            </a:r>
            <a:r>
              <a:rPr lang="pl-PL" sz="3200" b="1" dirty="0" smtClean="0"/>
              <a:t> </a:t>
            </a:r>
            <a:r>
              <a:rPr lang="pl-PL" sz="3200" b="1" dirty="0" err="1" smtClean="0"/>
              <a:t>in</a:t>
            </a:r>
            <a:r>
              <a:rPr lang="pl-PL" sz="3200" b="1" dirty="0" smtClean="0"/>
              <a:t> </a:t>
            </a:r>
            <a:r>
              <a:rPr lang="pl-PL" sz="3200" b="1" dirty="0" err="1" smtClean="0"/>
              <a:t>the</a:t>
            </a:r>
            <a:r>
              <a:rPr lang="pl-PL" sz="3200" b="1" dirty="0" smtClean="0"/>
              <a:t> form of a </a:t>
            </a:r>
            <a:r>
              <a:rPr lang="pl-PL" sz="3200" b="1" dirty="0" err="1" smtClean="0"/>
              <a:t>notarial</a:t>
            </a:r>
            <a:r>
              <a:rPr lang="pl-PL" sz="3200" b="1" dirty="0" smtClean="0"/>
              <a:t> </a:t>
            </a:r>
            <a:r>
              <a:rPr lang="pl-PL" sz="3200" b="1" dirty="0" err="1" smtClean="0"/>
              <a:t>deed</a:t>
            </a:r>
            <a:r>
              <a:rPr lang="pl-PL" sz="3200" b="1" dirty="0" smtClean="0"/>
              <a:t>. </a:t>
            </a:r>
            <a:r>
              <a:rPr lang="pl-PL" sz="3200" b="1" dirty="0" err="1" smtClean="0"/>
              <a:t>The</a:t>
            </a:r>
            <a:r>
              <a:rPr lang="pl-PL" sz="3200" b="1" dirty="0" smtClean="0"/>
              <a:t> same </a:t>
            </a:r>
            <a:r>
              <a:rPr lang="pl-PL" sz="3200" b="1" dirty="0" err="1" smtClean="0"/>
              <a:t>applies</a:t>
            </a:r>
            <a:r>
              <a:rPr lang="pl-PL" sz="3200" b="1" dirty="0" smtClean="0"/>
              <a:t> to </a:t>
            </a:r>
            <a:r>
              <a:rPr lang="pl-PL" sz="3200" b="1" dirty="0" err="1" smtClean="0"/>
              <a:t>contracts</a:t>
            </a:r>
            <a:r>
              <a:rPr lang="pl-PL" sz="3200" b="1" dirty="0" smtClean="0"/>
              <a:t> </a:t>
            </a:r>
            <a:r>
              <a:rPr lang="pl-PL" sz="3200" b="1" dirty="0" err="1" smtClean="0"/>
              <a:t>transfering</a:t>
            </a:r>
            <a:r>
              <a:rPr lang="pl-PL" sz="3200" b="1" dirty="0" smtClean="0"/>
              <a:t> </a:t>
            </a:r>
            <a:r>
              <a:rPr lang="pl-PL" sz="3400" b="1" dirty="0" err="1" smtClean="0">
                <a:solidFill>
                  <a:schemeClr val="accent1"/>
                </a:solidFill>
                <a:latin typeface="+mj-lt"/>
                <a:ea typeface="+mj-ea"/>
                <a:cs typeface="+mj-cs"/>
              </a:rPr>
              <a:t>perpetual</a:t>
            </a:r>
            <a:r>
              <a:rPr lang="pl-PL" sz="3400" b="1" dirty="0" smtClean="0">
                <a:solidFill>
                  <a:schemeClr val="accent1"/>
                </a:solidFill>
                <a:latin typeface="+mj-lt"/>
                <a:ea typeface="+mj-ea"/>
                <a:cs typeface="+mj-cs"/>
              </a:rPr>
              <a:t> </a:t>
            </a:r>
            <a:r>
              <a:rPr lang="pl-PL" sz="3400" b="1" dirty="0" err="1" smtClean="0">
                <a:solidFill>
                  <a:schemeClr val="accent1"/>
                </a:solidFill>
                <a:latin typeface="+mj-lt"/>
                <a:ea typeface="+mj-ea"/>
                <a:cs typeface="+mj-cs"/>
              </a:rPr>
              <a:t>usufruct</a:t>
            </a:r>
            <a:r>
              <a:rPr lang="pl-PL" sz="3400" b="1" dirty="0" smtClean="0">
                <a:solidFill>
                  <a:schemeClr val="accent1"/>
                </a:solidFill>
                <a:latin typeface="+mj-lt"/>
                <a:ea typeface="+mj-ea"/>
                <a:cs typeface="+mj-cs"/>
              </a:rPr>
              <a:t> </a:t>
            </a:r>
            <a:r>
              <a:rPr lang="pl-PL" sz="3200" b="1" dirty="0" smtClean="0"/>
              <a:t>and </a:t>
            </a:r>
            <a:r>
              <a:rPr lang="pl-PL" sz="3200" b="1" dirty="0" err="1" smtClean="0"/>
              <a:t>ownership</a:t>
            </a:r>
            <a:r>
              <a:rPr lang="pl-PL" sz="3200" b="1" dirty="0" smtClean="0"/>
              <a:t> of </a:t>
            </a:r>
            <a:r>
              <a:rPr lang="pl-PL" sz="3400" b="1" dirty="0" err="1" smtClean="0">
                <a:solidFill>
                  <a:schemeClr val="accent1"/>
                </a:solidFill>
                <a:latin typeface="+mj-lt"/>
                <a:ea typeface="+mj-ea"/>
                <a:cs typeface="+mj-cs"/>
              </a:rPr>
              <a:t>premises</a:t>
            </a:r>
            <a:r>
              <a:rPr lang="pl-PL" sz="3200" b="1" dirty="0" smtClean="0"/>
              <a:t>, but </a:t>
            </a:r>
            <a:r>
              <a:rPr lang="pl-PL" sz="3200" b="1" dirty="0" err="1" smtClean="0"/>
              <a:t>the</a:t>
            </a:r>
            <a:r>
              <a:rPr lang="pl-PL" sz="3200" b="1" dirty="0" smtClean="0"/>
              <a:t> </a:t>
            </a:r>
            <a:r>
              <a:rPr lang="pl-PL" sz="3200" b="1" dirty="0" err="1" smtClean="0"/>
              <a:t>last</a:t>
            </a:r>
            <a:r>
              <a:rPr lang="pl-PL" sz="3200" b="1" dirty="0" smtClean="0"/>
              <a:t> </a:t>
            </a:r>
            <a:r>
              <a:rPr lang="pl-PL" sz="3200" b="1" dirty="0" err="1" smtClean="0"/>
              <a:t>two</a:t>
            </a:r>
            <a:r>
              <a:rPr lang="pl-PL" sz="3200" b="1" dirty="0" smtClean="0"/>
              <a:t> </a:t>
            </a:r>
            <a:r>
              <a:rPr lang="pl-PL" sz="3200" b="1" dirty="0" err="1" smtClean="0"/>
              <a:t>contracts</a:t>
            </a:r>
            <a:r>
              <a:rPr lang="pl-PL" sz="3200" b="1" dirty="0" smtClean="0"/>
              <a:t> </a:t>
            </a:r>
            <a:r>
              <a:rPr lang="pl-PL" sz="3200" b="1" dirty="0" err="1" smtClean="0"/>
              <a:t>are</a:t>
            </a:r>
            <a:r>
              <a:rPr lang="pl-PL" sz="3200" b="1" dirty="0" smtClean="0"/>
              <a:t> </a:t>
            </a:r>
            <a:r>
              <a:rPr lang="pl-PL" sz="3200" b="1" dirty="0" err="1" smtClean="0"/>
              <a:t>legaly</a:t>
            </a:r>
            <a:r>
              <a:rPr lang="pl-PL" sz="3200" b="1" dirty="0" smtClean="0"/>
              <a:t> </a:t>
            </a:r>
            <a:r>
              <a:rPr lang="pl-PL" sz="3200" b="1" dirty="0" err="1" smtClean="0"/>
              <a:t>effective</a:t>
            </a:r>
            <a:r>
              <a:rPr lang="pl-PL" sz="3200" b="1" dirty="0" smtClean="0"/>
              <a:t> </a:t>
            </a:r>
            <a:r>
              <a:rPr lang="pl-PL" sz="3200" b="1" dirty="0" err="1" smtClean="0"/>
              <a:t>only</a:t>
            </a:r>
            <a:r>
              <a:rPr lang="pl-PL" sz="3200" b="1" dirty="0" smtClean="0"/>
              <a:t> </a:t>
            </a:r>
            <a:r>
              <a:rPr lang="pl-PL" sz="3200" b="1" dirty="0" err="1" smtClean="0"/>
              <a:t>if</a:t>
            </a:r>
            <a:r>
              <a:rPr lang="pl-PL" sz="3200" b="1" dirty="0" smtClean="0"/>
              <a:t> </a:t>
            </a:r>
            <a:r>
              <a:rPr lang="pl-PL" sz="3200" b="1" dirty="0" err="1" smtClean="0"/>
              <a:t>the</a:t>
            </a:r>
            <a:r>
              <a:rPr lang="pl-PL" sz="3200" b="1" dirty="0" smtClean="0"/>
              <a:t> </a:t>
            </a:r>
            <a:r>
              <a:rPr lang="pl-PL" sz="3200" b="1" dirty="0" err="1" smtClean="0"/>
              <a:t>notary</a:t>
            </a:r>
            <a:r>
              <a:rPr lang="pl-PL" sz="3200" b="1" dirty="0" smtClean="0"/>
              <a:t> </a:t>
            </a:r>
            <a:r>
              <a:rPr lang="pl-PL" sz="3200" b="1" dirty="0" err="1" smtClean="0"/>
              <a:t>act</a:t>
            </a:r>
            <a:r>
              <a:rPr lang="pl-PL" sz="3200" b="1" dirty="0" smtClean="0"/>
              <a:t> was </a:t>
            </a:r>
            <a:r>
              <a:rPr lang="pl-PL" sz="3200" b="1" dirty="0" err="1" smtClean="0"/>
              <a:t>succesfullly</a:t>
            </a:r>
            <a:r>
              <a:rPr lang="pl-PL" sz="3200" b="1" dirty="0" smtClean="0"/>
              <a:t> </a:t>
            </a:r>
            <a:r>
              <a:rPr lang="pl-PL" sz="3200" b="1" dirty="0" err="1" smtClean="0"/>
              <a:t>entered</a:t>
            </a:r>
            <a:r>
              <a:rPr lang="pl-PL" sz="3200" b="1" dirty="0" smtClean="0"/>
              <a:t> </a:t>
            </a:r>
            <a:r>
              <a:rPr lang="pl-PL" sz="3200" b="1" dirty="0" err="1" smtClean="0"/>
              <a:t>into</a:t>
            </a:r>
            <a:r>
              <a:rPr lang="pl-PL" sz="3200" b="1" dirty="0" smtClean="0"/>
              <a:t> </a:t>
            </a:r>
            <a:r>
              <a:rPr lang="pl-PL" sz="3200" b="1" dirty="0" err="1" smtClean="0"/>
              <a:t>mortgage</a:t>
            </a:r>
            <a:r>
              <a:rPr lang="pl-PL" sz="3200" b="1" dirty="0" smtClean="0"/>
              <a:t> </a:t>
            </a:r>
            <a:r>
              <a:rPr lang="pl-PL" sz="3200" b="1" dirty="0" err="1" smtClean="0"/>
              <a:t>book</a:t>
            </a:r>
            <a:r>
              <a:rPr lang="pl-PL" sz="3200" b="1" dirty="0" smtClean="0"/>
              <a:t> of </a:t>
            </a:r>
            <a:r>
              <a:rPr lang="pl-PL" sz="3200" b="1" dirty="0" err="1" smtClean="0"/>
              <a:t>the</a:t>
            </a:r>
            <a:r>
              <a:rPr lang="pl-PL" sz="3200" b="1" dirty="0" smtClean="0"/>
              <a:t> </a:t>
            </a:r>
            <a:r>
              <a:rPr lang="pl-PL" sz="3200" b="1" dirty="0" err="1" smtClean="0"/>
              <a:t>real</a:t>
            </a:r>
            <a:r>
              <a:rPr lang="pl-PL" sz="3200" b="1" dirty="0" smtClean="0"/>
              <a:t> estate </a:t>
            </a:r>
            <a:r>
              <a:rPr lang="pl-PL" sz="3200" b="1" dirty="0" err="1" smtClean="0"/>
              <a:t>transfered</a:t>
            </a:r>
            <a:r>
              <a:rPr lang="pl-PL" sz="3200" dirty="0" smtClean="0"/>
              <a:t>. </a:t>
            </a:r>
          </a:p>
          <a:p>
            <a:endParaRPr lang="pl-PL" sz="3200"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19</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rela.WPAE\Downloads\MC900444988.JPG"/>
          <p:cNvPicPr>
            <a:picLocks noChangeAspect="1" noChangeArrowheads="1"/>
          </p:cNvPicPr>
          <p:nvPr/>
        </p:nvPicPr>
        <p:blipFill>
          <a:blip r:embed="rId3" cstate="print">
            <a:lum bright="50000" contrast="-55000"/>
          </a:blip>
          <a:srcRect/>
          <a:stretch>
            <a:fillRect/>
          </a:stretch>
        </p:blipFill>
        <p:spPr bwMode="auto">
          <a:xfrm>
            <a:off x="8582526" y="0"/>
            <a:ext cx="3609474" cy="2787316"/>
          </a:xfrm>
          <a:prstGeom prst="rect">
            <a:avLst/>
          </a:prstGeom>
          <a:noFill/>
        </p:spPr>
      </p:pic>
      <p:sp>
        <p:nvSpPr>
          <p:cNvPr id="2" name="Tytuł 1"/>
          <p:cNvSpPr>
            <a:spLocks noGrp="1"/>
          </p:cNvSpPr>
          <p:nvPr>
            <p:ph type="title"/>
          </p:nvPr>
        </p:nvSpPr>
        <p:spPr/>
        <p:txBody>
          <a:bodyPr/>
          <a:lstStyle/>
          <a:p>
            <a:pPr algn="l" defTabSz="914400">
              <a:spcBef>
                <a:spcPct val="0"/>
              </a:spcBef>
              <a:buNone/>
            </a:pPr>
            <a:r>
              <a:rPr lang="pl-PL" b="1" dirty="0" smtClean="0"/>
              <a:t>Essentials of </a:t>
            </a:r>
            <a:r>
              <a:rPr lang="pl-PL" b="1" dirty="0" err="1" smtClean="0"/>
              <a:t>valid</a:t>
            </a:r>
            <a:r>
              <a:rPr lang="pl-PL" b="1" dirty="0" smtClean="0"/>
              <a:t> </a:t>
            </a:r>
            <a:r>
              <a:rPr lang="pl-PL" b="1" dirty="0" err="1" smtClean="0"/>
              <a:t>contract</a:t>
            </a:r>
            <a:endParaRPr lang="pl-PL" b="1" dirty="0"/>
          </a:p>
        </p:txBody>
      </p:sp>
      <p:sp>
        <p:nvSpPr>
          <p:cNvPr id="3" name="Symbol zastępczy zawartości 2"/>
          <p:cNvSpPr>
            <a:spLocks noGrp="1"/>
          </p:cNvSpPr>
          <p:nvPr>
            <p:ph idx="1"/>
          </p:nvPr>
        </p:nvSpPr>
        <p:spPr>
          <a:xfrm>
            <a:off x="1410027" y="1566000"/>
            <a:ext cx="10060078" cy="5291999"/>
          </a:xfrm>
        </p:spPr>
        <p:txBody>
          <a:bodyPr>
            <a:normAutofit/>
          </a:bodyPr>
          <a:lstStyle/>
          <a:p>
            <a:pPr marL="210312" indent="-210312" algn="l" defTabSz="914400">
              <a:lnSpc>
                <a:spcPct val="90000"/>
              </a:lnSpc>
              <a:spcBef>
                <a:spcPts val="1100"/>
              </a:spcBef>
              <a:buClr>
                <a:srgbClr val="4D3E2F"/>
              </a:buClr>
              <a:buFont typeface="Arial"/>
              <a:buChar char="•"/>
            </a:pPr>
            <a:r>
              <a:rPr lang="pl-PL" sz="2800" b="1" dirty="0" err="1" smtClean="0">
                <a:solidFill>
                  <a:schemeClr val="accent1">
                    <a:lumMod val="50000"/>
                  </a:schemeClr>
                </a:solidFill>
                <a:latin typeface="Corbel"/>
              </a:rPr>
              <a:t>Contractual</a:t>
            </a:r>
            <a:r>
              <a:rPr lang="pl-PL" sz="2800" b="1" dirty="0" smtClean="0">
                <a:solidFill>
                  <a:schemeClr val="accent1">
                    <a:lumMod val="50000"/>
                  </a:schemeClr>
                </a:solidFill>
                <a:latin typeface="Corbel"/>
              </a:rPr>
              <a:t>  (legal) </a:t>
            </a:r>
            <a:r>
              <a:rPr lang="pl-PL" sz="2800" b="1" dirty="0" err="1" smtClean="0">
                <a:solidFill>
                  <a:schemeClr val="accent1">
                    <a:lumMod val="50000"/>
                  </a:schemeClr>
                </a:solidFill>
                <a:latin typeface="Corbel"/>
              </a:rPr>
              <a:t>capacity</a:t>
            </a:r>
            <a:endParaRPr lang="pl-PL" sz="2800" b="1" dirty="0" smtClean="0">
              <a:solidFill>
                <a:schemeClr val="accent1">
                  <a:lumMod val="50000"/>
                </a:schemeClr>
              </a:solidFill>
              <a:latin typeface="Corbel"/>
            </a:endParaRPr>
          </a:p>
          <a:p>
            <a:pPr marL="210312" indent="-210312" algn="l" defTabSz="914400">
              <a:lnSpc>
                <a:spcPct val="90000"/>
              </a:lnSpc>
              <a:spcBef>
                <a:spcPts val="1100"/>
              </a:spcBef>
              <a:buClr>
                <a:srgbClr val="4D3E2F"/>
              </a:buClr>
              <a:buFont typeface="Arial"/>
              <a:buChar char="•"/>
            </a:pPr>
            <a:r>
              <a:rPr lang="pl-PL" sz="2800" b="1" dirty="0" err="1" smtClean="0">
                <a:solidFill>
                  <a:schemeClr val="accent1">
                    <a:lumMod val="50000"/>
                  </a:schemeClr>
                </a:solidFill>
                <a:latin typeface="Corbel"/>
              </a:rPr>
              <a:t>Free</a:t>
            </a:r>
            <a:r>
              <a:rPr lang="pl-PL" sz="2800" b="1" dirty="0" smtClean="0">
                <a:solidFill>
                  <a:schemeClr val="accent1">
                    <a:lumMod val="50000"/>
                  </a:schemeClr>
                </a:solidFill>
                <a:latin typeface="Corbel"/>
              </a:rPr>
              <a:t> </a:t>
            </a:r>
            <a:r>
              <a:rPr lang="pl-PL" sz="2800" b="1" dirty="0" err="1" smtClean="0">
                <a:solidFill>
                  <a:schemeClr val="accent1">
                    <a:lumMod val="50000"/>
                  </a:schemeClr>
                </a:solidFill>
                <a:latin typeface="Corbel"/>
              </a:rPr>
              <a:t>consent</a:t>
            </a:r>
            <a:r>
              <a:rPr lang="pl-PL" sz="2800" b="1" dirty="0" smtClean="0">
                <a:solidFill>
                  <a:schemeClr val="accent1">
                    <a:lumMod val="50000"/>
                  </a:schemeClr>
                </a:solidFill>
                <a:latin typeface="Corbel"/>
              </a:rPr>
              <a:t> (</a:t>
            </a:r>
            <a:r>
              <a:rPr lang="pl-PL" sz="2800" b="1" dirty="0" err="1" smtClean="0">
                <a:solidFill>
                  <a:schemeClr val="accent1">
                    <a:lumMod val="50000"/>
                  </a:schemeClr>
                </a:solidFill>
                <a:latin typeface="Corbel"/>
              </a:rPr>
              <a:t>authonomy</a:t>
            </a:r>
            <a:r>
              <a:rPr lang="pl-PL" sz="2800" b="1" dirty="0" smtClean="0">
                <a:solidFill>
                  <a:schemeClr val="accent1">
                    <a:lumMod val="50000"/>
                  </a:schemeClr>
                </a:solidFill>
                <a:latin typeface="Corbel"/>
              </a:rPr>
              <a:t>)</a:t>
            </a:r>
          </a:p>
          <a:p>
            <a:pPr marL="210312" indent="-210312" algn="l" defTabSz="914400">
              <a:lnSpc>
                <a:spcPct val="90000"/>
              </a:lnSpc>
              <a:spcBef>
                <a:spcPts val="1100"/>
              </a:spcBef>
              <a:buClr>
                <a:srgbClr val="4D3E2F"/>
              </a:buClr>
              <a:buFont typeface="Arial"/>
              <a:buChar char="•"/>
            </a:pPr>
            <a:r>
              <a:rPr lang="pl-PL" sz="2800" b="1" i="0" dirty="0" err="1" smtClean="0">
                <a:solidFill>
                  <a:schemeClr val="accent1">
                    <a:lumMod val="50000"/>
                  </a:schemeClr>
                </a:solidFill>
                <a:latin typeface="Corbel"/>
                <a:ea typeface="+mn-ea"/>
                <a:cs typeface="+mn-cs"/>
              </a:rPr>
              <a:t>Plurality</a:t>
            </a:r>
            <a:r>
              <a:rPr lang="pl-PL" sz="2800" b="1" i="0" dirty="0" smtClean="0">
                <a:solidFill>
                  <a:schemeClr val="accent1">
                    <a:lumMod val="50000"/>
                  </a:schemeClr>
                </a:solidFill>
                <a:latin typeface="Corbel"/>
                <a:ea typeface="+mn-ea"/>
                <a:cs typeface="+mn-cs"/>
              </a:rPr>
              <a:t> of </a:t>
            </a:r>
            <a:r>
              <a:rPr lang="pl-PL" sz="2800" b="1" i="0" dirty="0" err="1" smtClean="0">
                <a:solidFill>
                  <a:schemeClr val="accent1">
                    <a:lumMod val="50000"/>
                  </a:schemeClr>
                </a:solidFill>
                <a:latin typeface="Corbel"/>
                <a:ea typeface="+mn-ea"/>
                <a:cs typeface="+mn-cs"/>
              </a:rPr>
              <a:t>parties</a:t>
            </a:r>
            <a:r>
              <a:rPr lang="pl-PL" sz="2800" b="1" i="0" dirty="0" smtClean="0">
                <a:solidFill>
                  <a:schemeClr val="accent1">
                    <a:lumMod val="50000"/>
                  </a:schemeClr>
                </a:solidFill>
                <a:latin typeface="Corbel"/>
                <a:ea typeface="+mn-ea"/>
                <a:cs typeface="+mn-cs"/>
              </a:rPr>
              <a:t> </a:t>
            </a:r>
            <a:r>
              <a:rPr lang="en-US" sz="2800" b="1" i="0" dirty="0" smtClean="0">
                <a:solidFill>
                  <a:schemeClr val="accent1">
                    <a:lumMod val="50000"/>
                  </a:schemeClr>
                </a:solidFill>
                <a:latin typeface="Corbel"/>
                <a:ea typeface="+mn-ea"/>
                <a:cs typeface="+mn-cs"/>
              </a:rPr>
              <a:t> </a:t>
            </a:r>
            <a:r>
              <a:rPr lang="pl-PL" sz="2800" b="1" i="0" dirty="0" smtClean="0">
                <a:solidFill>
                  <a:schemeClr val="accent1">
                    <a:lumMod val="50000"/>
                  </a:schemeClr>
                </a:solidFill>
                <a:latin typeface="Corbel"/>
                <a:ea typeface="+mn-ea"/>
                <a:cs typeface="+mn-cs"/>
              </a:rPr>
              <a:t>(</a:t>
            </a:r>
            <a:r>
              <a:rPr lang="pl-PL" sz="2800" b="1" i="0" dirty="0" err="1" smtClean="0">
                <a:solidFill>
                  <a:schemeClr val="accent1">
                    <a:lumMod val="50000"/>
                  </a:schemeClr>
                </a:solidFill>
                <a:latin typeface="Corbel"/>
                <a:ea typeface="+mn-ea"/>
                <a:cs typeface="+mn-cs"/>
              </a:rPr>
              <a:t>promisor</a:t>
            </a:r>
            <a:r>
              <a:rPr lang="pl-PL" sz="2800" b="1" i="0" dirty="0" smtClean="0">
                <a:solidFill>
                  <a:schemeClr val="accent1">
                    <a:lumMod val="50000"/>
                  </a:schemeClr>
                </a:solidFill>
                <a:latin typeface="Corbel"/>
                <a:ea typeface="+mn-ea"/>
                <a:cs typeface="+mn-cs"/>
              </a:rPr>
              <a:t> + </a:t>
            </a:r>
            <a:r>
              <a:rPr lang="pl-PL" sz="2800" b="1" i="0" dirty="0" err="1" smtClean="0">
                <a:solidFill>
                  <a:schemeClr val="accent1">
                    <a:lumMod val="50000"/>
                  </a:schemeClr>
                </a:solidFill>
                <a:latin typeface="Corbel"/>
                <a:ea typeface="+mn-ea"/>
                <a:cs typeface="+mn-cs"/>
              </a:rPr>
              <a:t>promisee</a:t>
            </a:r>
            <a:r>
              <a:rPr lang="en-US" sz="2800" b="1" i="0" dirty="0" smtClean="0">
                <a:solidFill>
                  <a:schemeClr val="accent1">
                    <a:lumMod val="50000"/>
                  </a:schemeClr>
                </a:solidFill>
                <a:latin typeface="Corbel"/>
                <a:ea typeface="+mn-ea"/>
                <a:cs typeface="+mn-cs"/>
              </a:rPr>
              <a:t> / </a:t>
            </a:r>
            <a:r>
              <a:rPr lang="en-US" sz="2800" b="1" i="0" dirty="0" err="1" smtClean="0">
                <a:solidFill>
                  <a:schemeClr val="accent1">
                    <a:lumMod val="50000"/>
                  </a:schemeClr>
                </a:solidFill>
                <a:latin typeface="Corbel"/>
                <a:ea typeface="+mn-ea"/>
                <a:cs typeface="+mn-cs"/>
              </a:rPr>
              <a:t>offeror</a:t>
            </a:r>
            <a:r>
              <a:rPr lang="en-US" sz="2800" b="1" i="0" dirty="0" smtClean="0">
                <a:solidFill>
                  <a:schemeClr val="accent1">
                    <a:lumMod val="50000"/>
                  </a:schemeClr>
                </a:solidFill>
                <a:latin typeface="Corbel"/>
                <a:ea typeface="+mn-ea"/>
                <a:cs typeface="+mn-cs"/>
              </a:rPr>
              <a:t> + </a:t>
            </a:r>
            <a:r>
              <a:rPr lang="en-US" sz="2800" b="1" i="0" dirty="0" err="1" smtClean="0">
                <a:solidFill>
                  <a:schemeClr val="accent1">
                    <a:lumMod val="50000"/>
                  </a:schemeClr>
                </a:solidFill>
                <a:latin typeface="Corbel"/>
                <a:ea typeface="+mn-ea"/>
                <a:cs typeface="+mn-cs"/>
              </a:rPr>
              <a:t>offeree</a:t>
            </a:r>
            <a:r>
              <a:rPr lang="pl-PL" sz="2800" b="1" i="0" dirty="0" smtClean="0">
                <a:solidFill>
                  <a:schemeClr val="accent1">
                    <a:lumMod val="50000"/>
                  </a:schemeClr>
                </a:solidFill>
                <a:latin typeface="Corbel"/>
                <a:ea typeface="+mn-ea"/>
                <a:cs typeface="+mn-cs"/>
              </a:rPr>
              <a:t>)</a:t>
            </a:r>
          </a:p>
          <a:p>
            <a:pPr marL="210312" indent="-210312" algn="l" defTabSz="914400">
              <a:lnSpc>
                <a:spcPct val="90000"/>
              </a:lnSpc>
              <a:spcBef>
                <a:spcPts val="1100"/>
              </a:spcBef>
              <a:buClr>
                <a:srgbClr val="4D3E2F"/>
              </a:buClr>
              <a:buFont typeface="Arial"/>
              <a:buChar char="•"/>
            </a:pPr>
            <a:r>
              <a:rPr lang="pl-PL" sz="2800" b="1" i="0" dirty="0" err="1" smtClean="0">
                <a:solidFill>
                  <a:schemeClr val="accent1">
                    <a:lumMod val="50000"/>
                  </a:schemeClr>
                </a:solidFill>
                <a:latin typeface="Corbel"/>
                <a:ea typeface="+mn-ea"/>
                <a:cs typeface="+mn-cs"/>
              </a:rPr>
              <a:t>Proposal</a:t>
            </a:r>
            <a:r>
              <a:rPr lang="pl-PL" sz="2800" b="1" i="0" dirty="0" smtClean="0">
                <a:solidFill>
                  <a:schemeClr val="accent1">
                    <a:lumMod val="50000"/>
                  </a:schemeClr>
                </a:solidFill>
                <a:latin typeface="Corbel"/>
                <a:ea typeface="+mn-ea"/>
                <a:cs typeface="+mn-cs"/>
              </a:rPr>
              <a:t> (</a:t>
            </a:r>
            <a:r>
              <a:rPr lang="pl-PL" sz="2800" b="1" i="0" dirty="0" err="1" smtClean="0">
                <a:solidFill>
                  <a:schemeClr val="accent1">
                    <a:lumMod val="50000"/>
                  </a:schemeClr>
                </a:solidFill>
                <a:latin typeface="Corbel"/>
                <a:ea typeface="+mn-ea"/>
                <a:cs typeface="+mn-cs"/>
              </a:rPr>
              <a:t>offer</a:t>
            </a:r>
            <a:r>
              <a:rPr lang="pl-PL" sz="2800" b="1" i="0" dirty="0" smtClean="0">
                <a:solidFill>
                  <a:schemeClr val="accent1">
                    <a:lumMod val="50000"/>
                  </a:schemeClr>
                </a:solidFill>
                <a:latin typeface="Corbel"/>
                <a:ea typeface="+mn-ea"/>
                <a:cs typeface="+mn-cs"/>
              </a:rPr>
              <a:t>) + </a:t>
            </a:r>
            <a:r>
              <a:rPr lang="pl-PL" sz="2800" b="1" i="0" dirty="0" err="1" smtClean="0">
                <a:solidFill>
                  <a:schemeClr val="accent1">
                    <a:lumMod val="50000"/>
                  </a:schemeClr>
                </a:solidFill>
                <a:latin typeface="Corbel"/>
                <a:ea typeface="+mn-ea"/>
                <a:cs typeface="+mn-cs"/>
              </a:rPr>
              <a:t>acceptance</a:t>
            </a:r>
            <a:r>
              <a:rPr lang="pl-PL" sz="2800" b="1" i="0" dirty="0" smtClean="0">
                <a:solidFill>
                  <a:schemeClr val="accent1">
                    <a:lumMod val="50000"/>
                  </a:schemeClr>
                </a:solidFill>
                <a:latin typeface="Corbel"/>
                <a:ea typeface="+mn-ea"/>
                <a:cs typeface="+mn-cs"/>
              </a:rPr>
              <a:t> </a:t>
            </a:r>
            <a:r>
              <a:rPr lang="pl-PL" sz="2800" b="1" i="0" dirty="0" err="1" smtClean="0">
                <a:solidFill>
                  <a:schemeClr val="accent1">
                    <a:lumMod val="50000"/>
                  </a:schemeClr>
                </a:solidFill>
                <a:latin typeface="Corbel"/>
                <a:ea typeface="+mn-ea"/>
                <a:cs typeface="+mn-cs"/>
              </a:rPr>
              <a:t>without</a:t>
            </a:r>
            <a:r>
              <a:rPr lang="pl-PL" sz="2800" b="1" i="0" dirty="0" smtClean="0">
                <a:solidFill>
                  <a:schemeClr val="accent1">
                    <a:lumMod val="50000"/>
                  </a:schemeClr>
                </a:solidFill>
                <a:latin typeface="Corbel"/>
                <a:ea typeface="+mn-ea"/>
                <a:cs typeface="+mn-cs"/>
              </a:rPr>
              <a:t> </a:t>
            </a:r>
            <a:r>
              <a:rPr lang="pl-PL" sz="2800" b="1" i="0" dirty="0" err="1" smtClean="0">
                <a:solidFill>
                  <a:schemeClr val="accent1">
                    <a:lumMod val="50000"/>
                  </a:schemeClr>
                </a:solidFill>
                <a:latin typeface="Corbel"/>
                <a:ea typeface="+mn-ea"/>
                <a:cs typeface="+mn-cs"/>
              </a:rPr>
              <a:t>changes</a:t>
            </a:r>
            <a:endParaRPr lang="pl-PL" sz="2800" b="1" i="0" dirty="0" smtClean="0">
              <a:solidFill>
                <a:schemeClr val="accent1">
                  <a:lumMod val="50000"/>
                </a:schemeClr>
              </a:solidFill>
              <a:latin typeface="Corbel"/>
              <a:ea typeface="+mn-ea"/>
              <a:cs typeface="+mn-cs"/>
            </a:endParaRPr>
          </a:p>
          <a:p>
            <a:pPr marL="210312" indent="-210312" algn="l" defTabSz="914400">
              <a:lnSpc>
                <a:spcPct val="90000"/>
              </a:lnSpc>
              <a:spcBef>
                <a:spcPts val="1100"/>
              </a:spcBef>
              <a:buClr>
                <a:srgbClr val="4D3E2F"/>
              </a:buClr>
              <a:buFont typeface="Arial"/>
              <a:buChar char="•"/>
            </a:pPr>
            <a:r>
              <a:rPr lang="en-AU" sz="2800" b="1" dirty="0" smtClean="0">
                <a:solidFill>
                  <a:schemeClr val="accent1">
                    <a:lumMod val="50000"/>
                  </a:schemeClr>
                </a:solidFill>
                <a:latin typeface="Corbel"/>
              </a:rPr>
              <a:t>They will create an obligation</a:t>
            </a:r>
            <a:r>
              <a:rPr lang="pl-PL" sz="2800" b="1" dirty="0" smtClean="0">
                <a:solidFill>
                  <a:schemeClr val="accent1">
                    <a:lumMod val="50000"/>
                  </a:schemeClr>
                </a:solidFill>
                <a:latin typeface="Corbel"/>
              </a:rPr>
              <a:t> and </a:t>
            </a:r>
            <a:r>
              <a:rPr lang="pl-PL" sz="2800" b="1" dirty="0" err="1" smtClean="0">
                <a:solidFill>
                  <a:schemeClr val="accent1">
                    <a:lumMod val="50000"/>
                  </a:schemeClr>
                </a:solidFill>
                <a:latin typeface="Corbel"/>
              </a:rPr>
              <a:t>that</a:t>
            </a:r>
            <a:r>
              <a:rPr lang="en-AU" sz="2800" b="1" dirty="0" smtClean="0">
                <a:solidFill>
                  <a:schemeClr val="accent1">
                    <a:lumMod val="50000"/>
                  </a:schemeClr>
                </a:solidFill>
                <a:latin typeface="Corbel"/>
              </a:rPr>
              <a:t> obligation will be enforceable at law</a:t>
            </a:r>
          </a:p>
          <a:p>
            <a:pPr>
              <a:buClr>
                <a:srgbClr val="4D3E2F"/>
              </a:buClr>
              <a:buNone/>
            </a:pPr>
            <a:endParaRPr lang="pl-PL" sz="2800" dirty="0" smtClean="0"/>
          </a:p>
          <a:p>
            <a:pPr marL="210312" indent="-210312" algn="l" defTabSz="914400">
              <a:lnSpc>
                <a:spcPct val="90000"/>
              </a:lnSpc>
              <a:spcBef>
                <a:spcPts val="1100"/>
              </a:spcBef>
              <a:buClr>
                <a:srgbClr val="4D3E2F"/>
              </a:buClr>
              <a:buFont typeface="Arial"/>
              <a:buChar char="•"/>
            </a:pPr>
            <a:r>
              <a:rPr lang="pl-PL" sz="2800" b="1" dirty="0" err="1" smtClean="0">
                <a:solidFill>
                  <a:schemeClr val="accent1">
                    <a:lumMod val="50000"/>
                  </a:schemeClr>
                </a:solidFill>
                <a:latin typeface="Corbel"/>
              </a:rPr>
              <a:t>Possibility</a:t>
            </a:r>
            <a:r>
              <a:rPr lang="pl-PL" sz="2800" b="1" dirty="0" smtClean="0">
                <a:solidFill>
                  <a:schemeClr val="accent1">
                    <a:lumMod val="50000"/>
                  </a:schemeClr>
                </a:solidFill>
                <a:latin typeface="Corbel"/>
              </a:rPr>
              <a:t> of performance</a:t>
            </a:r>
          </a:p>
          <a:p>
            <a:pPr marL="210312" indent="-210312" algn="l" defTabSz="914400">
              <a:lnSpc>
                <a:spcPct val="90000"/>
              </a:lnSpc>
              <a:spcBef>
                <a:spcPts val="1100"/>
              </a:spcBef>
              <a:buClr>
                <a:srgbClr val="4D3E2F"/>
              </a:buClr>
              <a:buFont typeface="Arial"/>
              <a:buChar char="•"/>
            </a:pPr>
            <a:r>
              <a:rPr lang="pl-PL" sz="2800" b="1" i="0" dirty="0" smtClean="0">
                <a:solidFill>
                  <a:schemeClr val="accent1">
                    <a:lumMod val="50000"/>
                  </a:schemeClr>
                </a:solidFill>
                <a:latin typeface="Corbel"/>
                <a:ea typeface="+mn-ea"/>
                <a:cs typeface="+mn-cs"/>
              </a:rPr>
              <a:t>Legal </a:t>
            </a:r>
            <a:r>
              <a:rPr lang="pl-PL" sz="2800" b="1" i="0" dirty="0" err="1" smtClean="0">
                <a:solidFill>
                  <a:schemeClr val="accent1">
                    <a:lumMod val="50000"/>
                  </a:schemeClr>
                </a:solidFill>
                <a:latin typeface="Corbel"/>
                <a:ea typeface="+mn-ea"/>
                <a:cs typeface="+mn-cs"/>
              </a:rPr>
              <a:t>formalities</a:t>
            </a:r>
            <a:r>
              <a:rPr lang="pl-PL" sz="2800" b="1" i="0" dirty="0" smtClean="0">
                <a:solidFill>
                  <a:schemeClr val="accent1">
                    <a:lumMod val="50000"/>
                  </a:schemeClr>
                </a:solidFill>
                <a:latin typeface="Corbel"/>
                <a:ea typeface="+mn-ea"/>
                <a:cs typeface="+mn-cs"/>
              </a:rPr>
              <a:t> - </a:t>
            </a:r>
            <a:r>
              <a:rPr lang="pl-PL" sz="2800" b="1" i="0" dirty="0" err="1" smtClean="0">
                <a:solidFill>
                  <a:schemeClr val="accent1">
                    <a:lumMod val="50000"/>
                  </a:schemeClr>
                </a:solidFill>
                <a:latin typeface="Corbel"/>
                <a:ea typeface="+mn-ea"/>
                <a:cs typeface="+mn-cs"/>
              </a:rPr>
              <a:t>formation</a:t>
            </a:r>
            <a:r>
              <a:rPr lang="pl-PL" sz="2800" b="1" i="0" dirty="0" smtClean="0">
                <a:solidFill>
                  <a:schemeClr val="accent1">
                    <a:lumMod val="50000"/>
                  </a:schemeClr>
                </a:solidFill>
                <a:latin typeface="Corbel"/>
                <a:ea typeface="+mn-ea"/>
                <a:cs typeface="+mn-cs"/>
              </a:rPr>
              <a:t> of  a </a:t>
            </a:r>
            <a:r>
              <a:rPr lang="pl-PL" sz="2800" b="1" i="0" dirty="0" err="1" smtClean="0">
                <a:solidFill>
                  <a:schemeClr val="accent1">
                    <a:lumMod val="50000"/>
                  </a:schemeClr>
                </a:solidFill>
                <a:latin typeface="Corbel"/>
                <a:ea typeface="+mn-ea"/>
                <a:cs typeface="+mn-cs"/>
              </a:rPr>
              <a:t>contract</a:t>
            </a:r>
            <a:endParaRPr lang="pl-PL" sz="2800" b="1" i="0" dirty="0">
              <a:solidFill>
                <a:schemeClr val="accent1">
                  <a:lumMod val="50000"/>
                </a:schemeClr>
              </a:solidFill>
              <a:latin typeface="Corbel"/>
              <a:ea typeface="+mn-ea"/>
              <a:cs typeface="+mn-cs"/>
            </a:endParaRPr>
          </a:p>
        </p:txBody>
      </p:sp>
      <p:sp>
        <p:nvSpPr>
          <p:cNvPr id="8" name="Symbol zastępczy daty 7"/>
          <p:cNvSpPr>
            <a:spLocks noGrp="1"/>
          </p:cNvSpPr>
          <p:nvPr>
            <p:ph type="dt" sz="half" idx="10"/>
          </p:nvPr>
        </p:nvSpPr>
        <p:spPr/>
        <p:txBody>
          <a:bodyPr/>
          <a:lstStyle/>
          <a:p>
            <a:pPr algn="r" defTabSz="914400">
              <a:buNone/>
            </a:pPr>
            <a:r>
              <a:rPr lang="pl-PL" sz="800" b="0" i="0" dirty="0" smtClean="0">
                <a:solidFill>
                  <a:srgbClr val="8BAA00">
                    <a:lumMod val="75000"/>
                  </a:srgbClr>
                </a:solidFill>
                <a:latin typeface="Corbel"/>
              </a:rPr>
              <a:t>2012-07-22</a:t>
            </a:r>
            <a:endParaRPr lang="pl-PL" dirty="0"/>
          </a:p>
        </p:txBody>
      </p:sp>
      <p:sp>
        <p:nvSpPr>
          <p:cNvPr id="10" name="Symbol zastępczy stopki 9"/>
          <p:cNvSpPr>
            <a:spLocks noGrp="1"/>
          </p:cNvSpPr>
          <p:nvPr>
            <p:ph type="ftr" sz="quarter" idx="11"/>
          </p:nvPr>
        </p:nvSpPr>
        <p:spPr/>
        <p:txBody>
          <a:bodyPr/>
          <a:lstStyle/>
          <a:p>
            <a:pPr algn="l" defTabSz="914400">
              <a:buNone/>
            </a:pPr>
            <a:r>
              <a:rPr lang="pl-PL" dirty="0" smtClean="0"/>
              <a:t>Monika Drela</a:t>
            </a:r>
          </a:p>
          <a:p>
            <a:pPr algn="l" defTabSz="914400">
              <a:buNone/>
            </a:pPr>
            <a:endParaRPr lang="pl-PL" dirty="0"/>
          </a:p>
        </p:txBody>
      </p:sp>
      <p:sp>
        <p:nvSpPr>
          <p:cNvPr id="9" name="Symbol zastępczy numeru slajdu 8"/>
          <p:cNvSpPr>
            <a:spLocks noGrp="1"/>
          </p:cNvSpPr>
          <p:nvPr>
            <p:ph type="sldNum" sz="quarter" idx="12"/>
          </p:nvPr>
        </p:nvSpPr>
        <p:spPr/>
        <p:txBody>
          <a:bodyPr/>
          <a:lstStyle/>
          <a:p>
            <a:pPr algn="r" defTabSz="914400">
              <a:buNone/>
            </a:pPr>
            <a:fld id="{9CD8D479-8942-46E8-A226-A4E01F7A105C}" type="slidenum">
              <a:rPr lang="pl-PL" sz="800" b="0" i="0" smtClean="0">
                <a:solidFill>
                  <a:srgbClr val="8BAA00">
                    <a:lumMod val="75000"/>
                  </a:srgbClr>
                </a:solidFill>
                <a:latin typeface="Corbel"/>
              </a:rPr>
              <a:pPr algn="r" defTabSz="914400">
                <a:buNone/>
              </a:pPr>
              <a:t>2</a:t>
            </a:fld>
            <a:endParaRPr lang="pl-PL" dirty="0"/>
          </a:p>
        </p:txBody>
      </p:sp>
    </p:spTree>
    <p:extLst>
      <p:ext uri="{BB962C8B-B14F-4D97-AF65-F5344CB8AC3E}">
        <p14:creationId xmlns:p14="http://schemas.microsoft.com/office/powerpoint/2010/main" xmlns="" val="1628715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0026" y="276087"/>
            <a:ext cx="9371949" cy="606782"/>
          </a:xfrm>
        </p:spPr>
        <p:txBody>
          <a:bodyPr>
            <a:normAutofit fontScale="90000"/>
          </a:bodyPr>
          <a:lstStyle/>
          <a:p>
            <a:r>
              <a:rPr lang="pl-PL" dirty="0" smtClean="0"/>
              <a:t>Art. 155 C.C.</a:t>
            </a:r>
            <a:endParaRPr lang="pl-PL" dirty="0"/>
          </a:p>
        </p:txBody>
      </p:sp>
      <p:sp>
        <p:nvSpPr>
          <p:cNvPr id="3" name="Symbol zastępczy zawartości 2"/>
          <p:cNvSpPr>
            <a:spLocks noGrp="1"/>
          </p:cNvSpPr>
          <p:nvPr>
            <p:ph idx="1"/>
          </p:nvPr>
        </p:nvSpPr>
        <p:spPr>
          <a:xfrm>
            <a:off x="1119352" y="977462"/>
            <a:ext cx="9662623" cy="5209221"/>
          </a:xfrm>
        </p:spPr>
        <p:txBody>
          <a:bodyPr>
            <a:normAutofit fontScale="92500"/>
          </a:bodyPr>
          <a:lstStyle/>
          <a:p>
            <a:r>
              <a:rPr lang="pl-PL" dirty="0" smtClean="0"/>
              <a:t> </a:t>
            </a:r>
            <a:r>
              <a:rPr lang="pl-PL" sz="2800" dirty="0" smtClean="0"/>
              <a:t>Sale, </a:t>
            </a:r>
            <a:r>
              <a:rPr lang="pl-PL" sz="2800" dirty="0" err="1" smtClean="0"/>
              <a:t>exchange</a:t>
            </a:r>
            <a:r>
              <a:rPr lang="pl-PL" sz="2800" dirty="0" smtClean="0"/>
              <a:t>, </a:t>
            </a:r>
            <a:r>
              <a:rPr lang="pl-PL" sz="2800" dirty="0" err="1" smtClean="0"/>
              <a:t>donation</a:t>
            </a:r>
            <a:r>
              <a:rPr lang="pl-PL" sz="2800" dirty="0" smtClean="0"/>
              <a:t>, </a:t>
            </a:r>
            <a:r>
              <a:rPr lang="pl-PL" sz="2800" dirty="0" err="1" smtClean="0"/>
              <a:t>real</a:t>
            </a:r>
            <a:r>
              <a:rPr lang="pl-PL" sz="2800" dirty="0" smtClean="0"/>
              <a:t> estate </a:t>
            </a:r>
            <a:r>
              <a:rPr lang="pl-PL" sz="2800" dirty="0" err="1" smtClean="0"/>
              <a:t>alienation</a:t>
            </a:r>
            <a:r>
              <a:rPr lang="pl-PL" sz="2800" dirty="0" smtClean="0"/>
              <a:t> </a:t>
            </a:r>
            <a:r>
              <a:rPr lang="pl-PL" sz="2800" dirty="0" err="1" smtClean="0"/>
              <a:t>or</a:t>
            </a:r>
            <a:r>
              <a:rPr lang="pl-PL" sz="2800" dirty="0" smtClean="0"/>
              <a:t> </a:t>
            </a:r>
            <a:r>
              <a:rPr lang="pl-PL" sz="2800" dirty="0" err="1" smtClean="0"/>
              <a:t>other</a:t>
            </a:r>
            <a:r>
              <a:rPr lang="pl-PL" sz="2800" dirty="0" smtClean="0"/>
              <a:t> </a:t>
            </a:r>
            <a:r>
              <a:rPr lang="pl-PL" sz="2800" dirty="0" err="1" smtClean="0"/>
              <a:t>contract</a:t>
            </a:r>
            <a:r>
              <a:rPr lang="pl-PL" sz="2800" dirty="0" smtClean="0"/>
              <a:t> </a:t>
            </a:r>
            <a:r>
              <a:rPr lang="pl-PL" sz="2800" dirty="0" err="1" smtClean="0"/>
              <a:t>creating</a:t>
            </a:r>
            <a:r>
              <a:rPr lang="pl-PL" sz="2800" dirty="0" smtClean="0"/>
              <a:t> an </a:t>
            </a:r>
            <a:r>
              <a:rPr lang="pl-PL" sz="2800" dirty="0" err="1" smtClean="0"/>
              <a:t>obligation</a:t>
            </a:r>
            <a:r>
              <a:rPr lang="pl-PL" sz="2800" dirty="0" smtClean="0"/>
              <a:t> to transfer </a:t>
            </a:r>
            <a:r>
              <a:rPr lang="pl-PL" sz="2800" dirty="0" err="1" smtClean="0"/>
              <a:t>the</a:t>
            </a:r>
            <a:r>
              <a:rPr lang="pl-PL" sz="2800" dirty="0" smtClean="0"/>
              <a:t> </a:t>
            </a:r>
            <a:r>
              <a:rPr lang="pl-PL" sz="2800" dirty="0" err="1" smtClean="0"/>
              <a:t>ownership</a:t>
            </a:r>
            <a:r>
              <a:rPr lang="pl-PL" sz="2800" dirty="0" smtClean="0"/>
              <a:t> of </a:t>
            </a:r>
            <a:r>
              <a:rPr lang="pl-PL" sz="2800" dirty="0" err="1" smtClean="0"/>
              <a:t>goods</a:t>
            </a:r>
            <a:r>
              <a:rPr lang="pl-PL" sz="2800" dirty="0" smtClean="0"/>
              <a:t> </a:t>
            </a:r>
            <a:r>
              <a:rPr lang="pl-PL" sz="2800" dirty="0" err="1" smtClean="0"/>
              <a:t>in</a:t>
            </a:r>
            <a:r>
              <a:rPr lang="pl-PL" sz="2800" dirty="0" smtClean="0"/>
              <a:t> </a:t>
            </a:r>
            <a:r>
              <a:rPr lang="pl-PL" sz="2800" dirty="0" err="1" smtClean="0"/>
              <a:t>specie</a:t>
            </a:r>
            <a:r>
              <a:rPr lang="pl-PL" sz="2800" dirty="0" smtClean="0"/>
              <a:t> </a:t>
            </a:r>
            <a:r>
              <a:rPr lang="pl-PL" sz="2800" dirty="0" err="1" smtClean="0"/>
              <a:t>transfers</a:t>
            </a:r>
            <a:r>
              <a:rPr lang="pl-PL" sz="2800" dirty="0" smtClean="0"/>
              <a:t> </a:t>
            </a:r>
            <a:r>
              <a:rPr lang="pl-PL" sz="2800" dirty="0" err="1" smtClean="0"/>
              <a:t>the</a:t>
            </a:r>
            <a:r>
              <a:rPr lang="pl-PL" sz="2800" dirty="0" smtClean="0"/>
              <a:t> </a:t>
            </a:r>
            <a:r>
              <a:rPr lang="pl-PL" sz="2800" dirty="0" err="1" smtClean="0"/>
              <a:t>ownership</a:t>
            </a:r>
            <a:r>
              <a:rPr lang="pl-PL" sz="2800" dirty="0" smtClean="0"/>
              <a:t> to </a:t>
            </a:r>
            <a:r>
              <a:rPr lang="pl-PL" sz="2800" dirty="0" err="1" smtClean="0"/>
              <a:t>the</a:t>
            </a:r>
            <a:r>
              <a:rPr lang="pl-PL" sz="2800" dirty="0" smtClean="0"/>
              <a:t> </a:t>
            </a:r>
            <a:r>
              <a:rPr lang="pl-PL" sz="2800" dirty="0" err="1" smtClean="0"/>
              <a:t>acquirer</a:t>
            </a:r>
            <a:r>
              <a:rPr lang="pl-PL" sz="2800" dirty="0" smtClean="0"/>
              <a:t> </a:t>
            </a:r>
            <a:r>
              <a:rPr lang="pl-PL" sz="2800" dirty="0" err="1" smtClean="0"/>
              <a:t>ubles</a:t>
            </a:r>
            <a:r>
              <a:rPr lang="pl-PL" sz="2800" dirty="0" smtClean="0"/>
              <a:t> a </a:t>
            </a:r>
            <a:r>
              <a:rPr lang="pl-PL" sz="2800" dirty="0" err="1" smtClean="0"/>
              <a:t>specific</a:t>
            </a:r>
            <a:r>
              <a:rPr lang="pl-PL" sz="2800" dirty="0" smtClean="0"/>
              <a:t> </a:t>
            </a:r>
            <a:r>
              <a:rPr lang="pl-PL" sz="2800" dirty="0" err="1" smtClean="0"/>
              <a:t>regulation</a:t>
            </a:r>
            <a:r>
              <a:rPr lang="pl-PL" sz="2800" dirty="0" smtClean="0"/>
              <a:t> </a:t>
            </a:r>
            <a:r>
              <a:rPr lang="pl-PL" sz="2800" dirty="0" err="1" smtClean="0"/>
              <a:t>provides</a:t>
            </a:r>
            <a:r>
              <a:rPr lang="pl-PL" sz="2800" dirty="0" smtClean="0"/>
              <a:t> </a:t>
            </a:r>
            <a:r>
              <a:rPr lang="pl-PL" sz="2800" dirty="0" err="1" smtClean="0"/>
              <a:t>otherwise</a:t>
            </a:r>
            <a:r>
              <a:rPr lang="pl-PL" sz="2800" dirty="0" smtClean="0"/>
              <a:t> </a:t>
            </a:r>
            <a:r>
              <a:rPr lang="pl-PL" sz="2800" dirty="0" err="1" smtClean="0"/>
              <a:t>or</a:t>
            </a:r>
            <a:r>
              <a:rPr lang="pl-PL" sz="2800" dirty="0" smtClean="0"/>
              <a:t> </a:t>
            </a:r>
            <a:r>
              <a:rPr lang="pl-PL" sz="2800" dirty="0" err="1" smtClean="0"/>
              <a:t>the</a:t>
            </a:r>
            <a:r>
              <a:rPr lang="pl-PL" sz="2800" dirty="0" smtClean="0"/>
              <a:t> </a:t>
            </a:r>
            <a:r>
              <a:rPr lang="pl-PL" sz="2800" dirty="0" err="1" smtClean="0"/>
              <a:t>partied</a:t>
            </a:r>
            <a:r>
              <a:rPr lang="pl-PL" sz="2800" dirty="0" smtClean="0"/>
              <a:t> </a:t>
            </a:r>
            <a:r>
              <a:rPr lang="pl-PL" sz="2800" dirty="0" err="1" smtClean="0"/>
              <a:t>decided</a:t>
            </a:r>
            <a:r>
              <a:rPr lang="pl-PL" sz="2800" dirty="0" smtClean="0"/>
              <a:t> </a:t>
            </a:r>
            <a:r>
              <a:rPr lang="pl-PL" sz="2800" dirty="0" err="1" smtClean="0"/>
              <a:t>otherwise</a:t>
            </a:r>
            <a:r>
              <a:rPr lang="pl-PL" sz="2800" dirty="0" smtClean="0"/>
              <a:t>.</a:t>
            </a:r>
          </a:p>
          <a:p>
            <a:r>
              <a:rPr lang="pl-PL" sz="2800" dirty="0" err="1" smtClean="0"/>
              <a:t>If</a:t>
            </a:r>
            <a:r>
              <a:rPr lang="pl-PL" sz="2800" dirty="0" smtClean="0"/>
              <a:t> </a:t>
            </a:r>
            <a:r>
              <a:rPr lang="pl-PL" sz="2800" dirty="0" err="1" smtClean="0"/>
              <a:t>fungibles</a:t>
            </a:r>
            <a:r>
              <a:rPr lang="pl-PL" sz="2800" dirty="0" smtClean="0"/>
              <a:t> </a:t>
            </a:r>
            <a:r>
              <a:rPr lang="pl-PL" sz="2800" dirty="0" err="1" smtClean="0"/>
              <a:t>are</a:t>
            </a:r>
            <a:r>
              <a:rPr lang="pl-PL" sz="2800" dirty="0" smtClean="0"/>
              <a:t> </a:t>
            </a:r>
            <a:r>
              <a:rPr lang="pl-PL" sz="2800" dirty="0" err="1" smtClean="0"/>
              <a:t>the</a:t>
            </a:r>
            <a:r>
              <a:rPr lang="pl-PL" sz="2800" dirty="0" smtClean="0"/>
              <a:t> </a:t>
            </a:r>
            <a:r>
              <a:rPr lang="pl-PL" sz="2800" dirty="0" err="1" smtClean="0"/>
              <a:t>subject</a:t>
            </a:r>
            <a:r>
              <a:rPr lang="pl-PL" sz="2800" dirty="0" smtClean="0"/>
              <a:t> of </a:t>
            </a:r>
            <a:r>
              <a:rPr lang="pl-PL" sz="2800" dirty="0" err="1" smtClean="0"/>
              <a:t>abovementioned</a:t>
            </a:r>
            <a:r>
              <a:rPr lang="pl-PL" sz="2800" dirty="0" smtClean="0"/>
              <a:t>  </a:t>
            </a:r>
            <a:r>
              <a:rPr lang="pl-PL" sz="2800" dirty="0" err="1" smtClean="0"/>
              <a:t>contract</a:t>
            </a:r>
            <a:r>
              <a:rPr lang="pl-PL" sz="2800" dirty="0" smtClean="0"/>
              <a:t>, transfer of </a:t>
            </a:r>
            <a:r>
              <a:rPr lang="pl-PL" sz="2800" dirty="0" err="1" smtClean="0"/>
              <a:t>possession</a:t>
            </a:r>
            <a:r>
              <a:rPr lang="pl-PL" sz="2800" dirty="0" smtClean="0"/>
              <a:t> </a:t>
            </a:r>
            <a:r>
              <a:rPr lang="pl-PL" sz="2800" dirty="0" err="1" smtClean="0"/>
              <a:t>is</a:t>
            </a:r>
            <a:r>
              <a:rPr lang="pl-PL" sz="2800" dirty="0" smtClean="0"/>
              <a:t> </a:t>
            </a:r>
            <a:r>
              <a:rPr lang="pl-PL" sz="2800" dirty="0" err="1" smtClean="0"/>
              <a:t>recquired</a:t>
            </a:r>
            <a:r>
              <a:rPr lang="pl-PL" sz="2800" dirty="0" smtClean="0"/>
              <a:t>. </a:t>
            </a:r>
            <a:r>
              <a:rPr lang="pl-PL" sz="2800" dirty="0" err="1" smtClean="0"/>
              <a:t>The</a:t>
            </a:r>
            <a:r>
              <a:rPr lang="pl-PL" sz="2800" dirty="0" smtClean="0"/>
              <a:t> same </a:t>
            </a:r>
            <a:r>
              <a:rPr lang="pl-PL" sz="2800" dirty="0" err="1" smtClean="0"/>
              <a:t>applies</a:t>
            </a:r>
            <a:r>
              <a:rPr lang="pl-PL" sz="2800" dirty="0" smtClean="0"/>
              <a:t>  </a:t>
            </a:r>
            <a:r>
              <a:rPr lang="pl-PL" sz="2800" dirty="0" err="1" smtClean="0"/>
              <a:t>if</a:t>
            </a:r>
            <a:r>
              <a:rPr lang="pl-PL" sz="2800" dirty="0" smtClean="0"/>
              <a:t> </a:t>
            </a:r>
            <a:r>
              <a:rPr lang="pl-PL" sz="2800" dirty="0" err="1" smtClean="0"/>
              <a:t>the</a:t>
            </a:r>
            <a:r>
              <a:rPr lang="pl-PL" sz="2800" dirty="0" smtClean="0"/>
              <a:t> </a:t>
            </a:r>
            <a:r>
              <a:rPr lang="pl-PL" sz="2800" dirty="0" err="1" smtClean="0"/>
              <a:t>subject</a:t>
            </a:r>
            <a:r>
              <a:rPr lang="pl-PL" sz="2800" dirty="0" smtClean="0"/>
              <a:t> of </a:t>
            </a:r>
            <a:r>
              <a:rPr lang="pl-PL" sz="2800" dirty="0" err="1" smtClean="0"/>
              <a:t>the</a:t>
            </a:r>
            <a:r>
              <a:rPr lang="pl-PL" sz="2800" dirty="0" smtClean="0"/>
              <a:t> </a:t>
            </a:r>
            <a:r>
              <a:rPr lang="pl-PL" sz="2800" dirty="0" err="1" smtClean="0"/>
              <a:t>contract</a:t>
            </a:r>
            <a:r>
              <a:rPr lang="pl-PL" sz="2800" dirty="0" smtClean="0"/>
              <a:t> </a:t>
            </a:r>
            <a:r>
              <a:rPr lang="pl-PL" sz="2800" dirty="0" err="1" smtClean="0"/>
              <a:t>creating</a:t>
            </a:r>
            <a:r>
              <a:rPr lang="pl-PL" sz="2800" dirty="0" smtClean="0"/>
              <a:t> an </a:t>
            </a:r>
            <a:r>
              <a:rPr lang="pl-PL" sz="2800" dirty="0" err="1" smtClean="0"/>
              <a:t>abligation</a:t>
            </a:r>
            <a:r>
              <a:rPr lang="pl-PL" sz="2800" dirty="0" smtClean="0"/>
              <a:t> to transfer </a:t>
            </a:r>
            <a:r>
              <a:rPr lang="pl-PL" sz="2800" dirty="0" err="1" smtClean="0"/>
              <a:t>ownership</a:t>
            </a:r>
            <a:r>
              <a:rPr lang="pl-PL" sz="2800" dirty="0" smtClean="0"/>
              <a:t> </a:t>
            </a:r>
            <a:r>
              <a:rPr lang="pl-PL" sz="2800" dirty="0" err="1" smtClean="0"/>
              <a:t>is</a:t>
            </a:r>
            <a:r>
              <a:rPr lang="pl-PL" sz="2800" dirty="0" smtClean="0"/>
              <a:t> </a:t>
            </a:r>
            <a:r>
              <a:rPr lang="pl-PL" sz="2800" dirty="0" err="1" smtClean="0"/>
              <a:t>future</a:t>
            </a:r>
            <a:r>
              <a:rPr lang="pl-PL" sz="2800" dirty="0" smtClean="0"/>
              <a:t> </a:t>
            </a:r>
            <a:r>
              <a:rPr lang="pl-PL" sz="2800" dirty="0" err="1" smtClean="0"/>
              <a:t>thin</a:t>
            </a:r>
            <a:r>
              <a:rPr lang="pl-PL" sz="2800" dirty="0" smtClean="0"/>
              <a:t>. </a:t>
            </a:r>
          </a:p>
          <a:p>
            <a:endParaRPr lang="pl-PL" sz="2800" dirty="0" smtClean="0"/>
          </a:p>
          <a:p>
            <a:pPr algn="just"/>
            <a:r>
              <a:rPr lang="pl-PL" sz="2800" b="1" dirty="0" smtClean="0"/>
              <a:t>FUNGIBLES</a:t>
            </a:r>
            <a:r>
              <a:rPr lang="pl-PL" sz="2800" dirty="0" smtClean="0"/>
              <a:t>: </a:t>
            </a:r>
            <a:r>
              <a:rPr lang="pl-PL" sz="2800" b="1" dirty="0" smtClean="0"/>
              <a:t>1.</a:t>
            </a:r>
            <a:r>
              <a:rPr lang="pl-PL" sz="2800" dirty="0" smtClean="0"/>
              <a:t> t</a:t>
            </a:r>
            <a:r>
              <a:rPr lang="en-US" sz="2800" dirty="0" err="1" smtClean="0"/>
              <a:t>hings</a:t>
            </a:r>
            <a:r>
              <a:rPr lang="pl-PL" sz="2800" dirty="0" smtClean="0"/>
              <a:t>,</a:t>
            </a:r>
            <a:r>
              <a:rPr lang="en-US" sz="2800" dirty="0" smtClean="0"/>
              <a:t> which may be furnished or restored in kind, as distinguished from specific things; - called also fungible things.</a:t>
            </a:r>
            <a:endParaRPr lang="pl-PL" sz="2800" dirty="0" smtClean="0"/>
          </a:p>
          <a:p>
            <a:pPr algn="just"/>
            <a:r>
              <a:rPr lang="en-US" sz="2800" b="1" dirty="0" smtClean="0"/>
              <a:t>2.</a:t>
            </a:r>
            <a:r>
              <a:rPr lang="pl-PL" sz="2800" b="1" dirty="0" smtClean="0"/>
              <a:t> </a:t>
            </a:r>
            <a:r>
              <a:rPr lang="pl-PL" sz="2800" dirty="0" err="1" smtClean="0"/>
              <a:t>mo</a:t>
            </a:r>
            <a:r>
              <a:rPr lang="en-US" sz="2800" dirty="0" err="1" smtClean="0"/>
              <a:t>vable</a:t>
            </a:r>
            <a:r>
              <a:rPr lang="en-US" sz="2800" dirty="0" smtClean="0"/>
              <a:t> goods which may be valued by weight or measure, in contradistinction from those which must be judged of individually</a:t>
            </a:r>
            <a:r>
              <a:rPr lang="en-US" dirty="0" smtClean="0"/>
              <a:t>.</a:t>
            </a:r>
            <a:endParaRPr lang="pl-PL"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20</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0524" y="276087"/>
            <a:ext cx="10657490" cy="575251"/>
          </a:xfrm>
        </p:spPr>
        <p:txBody>
          <a:bodyPr>
            <a:normAutofit fontScale="90000"/>
          </a:bodyPr>
          <a:lstStyle/>
          <a:p>
            <a:r>
              <a:rPr lang="pl-PL" b="1" dirty="0" smtClean="0"/>
              <a:t>Transfer of </a:t>
            </a:r>
            <a:r>
              <a:rPr lang="pl-PL" b="1" dirty="0" err="1" smtClean="0"/>
              <a:t>ownership</a:t>
            </a:r>
            <a:r>
              <a:rPr lang="pl-PL" b="1" dirty="0" smtClean="0"/>
              <a:t> of </a:t>
            </a:r>
            <a:r>
              <a:rPr lang="pl-PL" b="1" dirty="0" err="1" smtClean="0"/>
              <a:t>immovables</a:t>
            </a:r>
            <a:r>
              <a:rPr lang="pl-PL" b="1" dirty="0" smtClean="0"/>
              <a:t>. – art. 157 C.C.</a:t>
            </a:r>
            <a:endParaRPr lang="pl-PL" b="1" dirty="0"/>
          </a:p>
        </p:txBody>
      </p:sp>
      <p:sp>
        <p:nvSpPr>
          <p:cNvPr id="3" name="Symbol zastępczy zawartości 2"/>
          <p:cNvSpPr>
            <a:spLocks noGrp="1"/>
          </p:cNvSpPr>
          <p:nvPr>
            <p:ph idx="1"/>
          </p:nvPr>
        </p:nvSpPr>
        <p:spPr>
          <a:xfrm>
            <a:off x="835572" y="977462"/>
            <a:ext cx="9946403" cy="5209221"/>
          </a:xfrm>
        </p:spPr>
        <p:txBody>
          <a:bodyPr/>
          <a:lstStyle/>
          <a:p>
            <a:r>
              <a:rPr lang="pl-PL" sz="3600" b="1" dirty="0" err="1" smtClean="0">
                <a:solidFill>
                  <a:srgbClr val="FF0000"/>
                </a:solidFill>
              </a:rPr>
              <a:t>The</a:t>
            </a:r>
            <a:r>
              <a:rPr lang="pl-PL" sz="3600" b="1" dirty="0" smtClean="0">
                <a:solidFill>
                  <a:srgbClr val="FF0000"/>
                </a:solidFill>
              </a:rPr>
              <a:t> </a:t>
            </a:r>
            <a:r>
              <a:rPr lang="pl-PL" sz="3600" b="1" dirty="0" err="1" smtClean="0">
                <a:solidFill>
                  <a:srgbClr val="FF0000"/>
                </a:solidFill>
              </a:rPr>
              <a:t>ownership</a:t>
            </a:r>
            <a:r>
              <a:rPr lang="pl-PL" sz="3600" b="1" dirty="0" smtClean="0">
                <a:solidFill>
                  <a:srgbClr val="FF0000"/>
                </a:solidFill>
              </a:rPr>
              <a:t> of </a:t>
            </a:r>
            <a:r>
              <a:rPr lang="pl-PL" sz="3600" b="1" dirty="0" err="1" smtClean="0">
                <a:solidFill>
                  <a:srgbClr val="FF0000"/>
                </a:solidFill>
              </a:rPr>
              <a:t>real</a:t>
            </a:r>
            <a:r>
              <a:rPr lang="pl-PL" sz="3600" b="1" dirty="0" smtClean="0">
                <a:solidFill>
                  <a:srgbClr val="FF0000"/>
                </a:solidFill>
              </a:rPr>
              <a:t> estate </a:t>
            </a:r>
            <a:r>
              <a:rPr lang="pl-PL" sz="3600" b="1" dirty="0" err="1" smtClean="0">
                <a:solidFill>
                  <a:srgbClr val="FF0000"/>
                </a:solidFill>
              </a:rPr>
              <a:t>may</a:t>
            </a:r>
            <a:r>
              <a:rPr lang="pl-PL" sz="3600" b="1" dirty="0" smtClean="0">
                <a:solidFill>
                  <a:srgbClr val="FF0000"/>
                </a:solidFill>
              </a:rPr>
              <a:t> not be </a:t>
            </a:r>
            <a:r>
              <a:rPr lang="pl-PL" sz="3600" b="1" dirty="0" err="1" smtClean="0">
                <a:solidFill>
                  <a:srgbClr val="FF0000"/>
                </a:solidFill>
              </a:rPr>
              <a:t>transferred</a:t>
            </a:r>
            <a:r>
              <a:rPr lang="pl-PL" sz="3600" b="1" dirty="0" smtClean="0">
                <a:solidFill>
                  <a:srgbClr val="FF0000"/>
                </a:solidFill>
              </a:rPr>
              <a:t> on a </a:t>
            </a:r>
            <a:r>
              <a:rPr lang="pl-PL" sz="3600" b="1" dirty="0" err="1" smtClean="0">
                <a:solidFill>
                  <a:srgbClr val="FF0000"/>
                </a:solidFill>
              </a:rPr>
              <a:t>condition</a:t>
            </a:r>
            <a:r>
              <a:rPr lang="pl-PL" sz="3600" b="1" dirty="0" smtClean="0">
                <a:solidFill>
                  <a:srgbClr val="FF0000"/>
                </a:solidFill>
              </a:rPr>
              <a:t> </a:t>
            </a:r>
            <a:r>
              <a:rPr lang="pl-PL" sz="3600" b="1" dirty="0" err="1" smtClean="0">
                <a:solidFill>
                  <a:srgbClr val="FF0000"/>
                </a:solidFill>
              </a:rPr>
              <a:t>or</a:t>
            </a:r>
            <a:r>
              <a:rPr lang="pl-PL" sz="3600" b="1" dirty="0" smtClean="0">
                <a:solidFill>
                  <a:srgbClr val="FF0000"/>
                </a:solidFill>
              </a:rPr>
              <a:t> </a:t>
            </a:r>
            <a:r>
              <a:rPr lang="pl-PL" sz="3600" b="1" dirty="0" err="1" smtClean="0">
                <a:solidFill>
                  <a:srgbClr val="FF0000"/>
                </a:solidFill>
              </a:rPr>
              <a:t>subject</a:t>
            </a:r>
            <a:r>
              <a:rPr lang="pl-PL" sz="3600" b="1" dirty="0" smtClean="0">
                <a:solidFill>
                  <a:srgbClr val="FF0000"/>
                </a:solidFill>
              </a:rPr>
              <a:t> to time limit.</a:t>
            </a:r>
          </a:p>
          <a:p>
            <a:endParaRPr lang="pl-PL"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dirty="0"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21</a:t>
            </a:fld>
            <a:endParaRPr lang="pl-PL" dirty="0"/>
          </a:p>
        </p:txBody>
      </p:sp>
      <p:sp>
        <p:nvSpPr>
          <p:cNvPr id="8" name="Elipsa 7"/>
          <p:cNvSpPr/>
          <p:nvPr/>
        </p:nvSpPr>
        <p:spPr>
          <a:xfrm>
            <a:off x="457200" y="2774731"/>
            <a:ext cx="3231931" cy="3326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smtClean="0"/>
              <a:t>Double </a:t>
            </a:r>
            <a:r>
              <a:rPr lang="pl-PL" sz="3200" b="1" dirty="0" err="1" smtClean="0"/>
              <a:t>effect</a:t>
            </a:r>
            <a:r>
              <a:rPr lang="pl-PL" sz="3200" b="1" dirty="0" smtClean="0"/>
              <a:t> </a:t>
            </a:r>
            <a:r>
              <a:rPr lang="pl-PL" sz="3200" b="1" dirty="0" err="1" smtClean="0"/>
              <a:t>contracts</a:t>
            </a:r>
            <a:endParaRPr lang="pl-PL" sz="3200" b="1" dirty="0" smtClean="0"/>
          </a:p>
          <a:p>
            <a:pPr algn="ctr"/>
            <a:r>
              <a:rPr lang="pl-PL" sz="3200" b="1" dirty="0" err="1" smtClean="0"/>
              <a:t>obligation</a:t>
            </a:r>
            <a:r>
              <a:rPr lang="pl-PL" sz="3200" b="1" dirty="0" smtClean="0"/>
              <a:t> + </a:t>
            </a:r>
            <a:r>
              <a:rPr lang="pl-PL" sz="3200" b="1" dirty="0" err="1" smtClean="0"/>
              <a:t>disposition</a:t>
            </a:r>
            <a:endParaRPr lang="pl-PL" sz="3200" b="1" dirty="0"/>
          </a:p>
        </p:txBody>
      </p:sp>
      <p:sp>
        <p:nvSpPr>
          <p:cNvPr id="9" name="Elipsa 8"/>
          <p:cNvSpPr/>
          <p:nvPr/>
        </p:nvSpPr>
        <p:spPr>
          <a:xfrm>
            <a:off x="4661339" y="3452647"/>
            <a:ext cx="2874578" cy="264860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400" b="1" dirty="0" smtClean="0">
                <a:solidFill>
                  <a:schemeClr val="accent1"/>
                </a:solidFill>
                <a:latin typeface="+mj-lt"/>
                <a:ea typeface="+mj-ea"/>
                <a:cs typeface="+mj-cs"/>
              </a:rPr>
              <a:t>One </a:t>
            </a:r>
            <a:r>
              <a:rPr lang="pl-PL" sz="3400" b="1" dirty="0" err="1" smtClean="0">
                <a:solidFill>
                  <a:schemeClr val="accent1"/>
                </a:solidFill>
                <a:latin typeface="+mj-lt"/>
                <a:ea typeface="+mj-ea"/>
                <a:cs typeface="+mj-cs"/>
              </a:rPr>
              <a:t>effect</a:t>
            </a:r>
            <a:endParaRPr lang="pl-PL" sz="3400" b="1" dirty="0" smtClean="0">
              <a:solidFill>
                <a:schemeClr val="accent1"/>
              </a:solidFill>
              <a:latin typeface="+mj-lt"/>
              <a:ea typeface="+mj-ea"/>
              <a:cs typeface="+mj-cs"/>
            </a:endParaRPr>
          </a:p>
          <a:p>
            <a:pPr algn="ctr"/>
            <a:r>
              <a:rPr lang="pl-PL" sz="2800" b="1" dirty="0" err="1" smtClean="0">
                <a:solidFill>
                  <a:schemeClr val="accent1"/>
                </a:solidFill>
                <a:latin typeface="+mj-lt"/>
                <a:ea typeface="+mj-ea"/>
                <a:cs typeface="+mj-cs"/>
              </a:rPr>
              <a:t>obligation</a:t>
            </a:r>
            <a:endParaRPr lang="pl-PL" sz="2800" b="1" dirty="0" smtClean="0">
              <a:solidFill>
                <a:schemeClr val="accent1"/>
              </a:solidFill>
              <a:latin typeface="+mj-lt"/>
              <a:ea typeface="+mj-ea"/>
              <a:cs typeface="+mj-cs"/>
            </a:endParaRPr>
          </a:p>
          <a:p>
            <a:pPr algn="ctr"/>
            <a:r>
              <a:rPr lang="pl-PL" sz="2800" b="1" dirty="0" err="1" smtClean="0">
                <a:solidFill>
                  <a:schemeClr val="accent1"/>
                </a:solidFill>
                <a:latin typeface="+mj-lt"/>
                <a:ea typeface="+mj-ea"/>
                <a:cs typeface="+mj-cs"/>
              </a:rPr>
              <a:t>condition</a:t>
            </a:r>
            <a:r>
              <a:rPr lang="pl-PL" sz="2800" b="1" dirty="0" smtClean="0">
                <a:solidFill>
                  <a:schemeClr val="accent1"/>
                </a:solidFill>
                <a:latin typeface="+mj-lt"/>
                <a:ea typeface="+mj-ea"/>
                <a:cs typeface="+mj-cs"/>
              </a:rPr>
              <a:t> </a:t>
            </a:r>
            <a:r>
              <a:rPr lang="pl-PL" sz="2800" b="1" dirty="0" err="1" smtClean="0">
                <a:solidFill>
                  <a:schemeClr val="accent1"/>
                </a:solidFill>
                <a:latin typeface="+mj-lt"/>
                <a:ea typeface="+mj-ea"/>
                <a:cs typeface="+mj-cs"/>
              </a:rPr>
              <a:t>or</a:t>
            </a:r>
            <a:r>
              <a:rPr lang="pl-PL" sz="2800" b="1" dirty="0" smtClean="0">
                <a:solidFill>
                  <a:schemeClr val="accent1"/>
                </a:solidFill>
                <a:latin typeface="+mj-lt"/>
                <a:ea typeface="+mj-ea"/>
                <a:cs typeface="+mj-cs"/>
              </a:rPr>
              <a:t> time limit  </a:t>
            </a:r>
            <a:r>
              <a:rPr lang="pl-PL" sz="2800" b="1" dirty="0" err="1" smtClean="0">
                <a:solidFill>
                  <a:schemeClr val="accent1"/>
                </a:solidFill>
                <a:latin typeface="+mj-lt"/>
                <a:ea typeface="+mj-ea"/>
                <a:cs typeface="+mj-cs"/>
              </a:rPr>
              <a:t>allowed</a:t>
            </a:r>
            <a:endParaRPr lang="pl-PL" sz="2800" b="1" dirty="0" smtClean="0">
              <a:solidFill>
                <a:schemeClr val="accent1"/>
              </a:solidFill>
              <a:latin typeface="+mj-lt"/>
              <a:ea typeface="+mj-ea"/>
              <a:cs typeface="+mj-cs"/>
            </a:endParaRPr>
          </a:p>
        </p:txBody>
      </p:sp>
      <p:sp>
        <p:nvSpPr>
          <p:cNvPr id="10" name="Elipsa 9"/>
          <p:cNvSpPr/>
          <p:nvPr/>
        </p:nvSpPr>
        <p:spPr>
          <a:xfrm>
            <a:off x="8355724" y="3557752"/>
            <a:ext cx="3090042" cy="277998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400" b="1" dirty="0" smtClean="0">
                <a:solidFill>
                  <a:schemeClr val="accent1"/>
                </a:solidFill>
                <a:latin typeface="+mj-lt"/>
                <a:ea typeface="+mj-ea"/>
                <a:cs typeface="+mj-cs"/>
              </a:rPr>
              <a:t>one </a:t>
            </a:r>
            <a:r>
              <a:rPr lang="pl-PL" sz="3400" b="1" dirty="0" err="1" smtClean="0">
                <a:solidFill>
                  <a:schemeClr val="accent1"/>
                </a:solidFill>
                <a:latin typeface="+mj-lt"/>
                <a:ea typeface="+mj-ea"/>
                <a:cs typeface="+mj-cs"/>
              </a:rPr>
              <a:t>effect</a:t>
            </a:r>
            <a:r>
              <a:rPr lang="pl-PL" sz="3400" b="1" dirty="0" smtClean="0">
                <a:solidFill>
                  <a:schemeClr val="accent1"/>
                </a:solidFill>
                <a:latin typeface="+mj-lt"/>
                <a:ea typeface="+mj-ea"/>
                <a:cs typeface="+mj-cs"/>
              </a:rPr>
              <a:t> </a:t>
            </a:r>
            <a:r>
              <a:rPr lang="pl-PL" sz="2800" b="1" dirty="0" err="1" smtClean="0">
                <a:solidFill>
                  <a:schemeClr val="accent1"/>
                </a:solidFill>
                <a:latin typeface="+mj-lt"/>
                <a:ea typeface="+mj-ea"/>
                <a:cs typeface="+mj-cs"/>
              </a:rPr>
              <a:t>disposition</a:t>
            </a:r>
            <a:endParaRPr lang="pl-PL" sz="2800" b="1" dirty="0" smtClean="0">
              <a:solidFill>
                <a:schemeClr val="accent1"/>
              </a:solidFill>
              <a:latin typeface="+mj-lt"/>
              <a:ea typeface="+mj-ea"/>
              <a:cs typeface="+mj-cs"/>
            </a:endParaRPr>
          </a:p>
          <a:p>
            <a:pPr algn="ctr"/>
            <a:r>
              <a:rPr lang="pl-PL" sz="2800" b="1" dirty="0" smtClean="0">
                <a:solidFill>
                  <a:schemeClr val="accent1"/>
                </a:solidFill>
                <a:latin typeface="+mj-lt"/>
                <a:ea typeface="+mj-ea"/>
                <a:cs typeface="+mj-cs"/>
              </a:rPr>
              <a:t>Transfer of </a:t>
            </a:r>
            <a:r>
              <a:rPr lang="pl-PL" sz="2800" b="1" dirty="0" err="1" smtClean="0">
                <a:solidFill>
                  <a:schemeClr val="accent1"/>
                </a:solidFill>
                <a:latin typeface="+mj-lt"/>
                <a:ea typeface="+mj-ea"/>
                <a:cs typeface="+mj-cs"/>
              </a:rPr>
              <a:t>ownership</a:t>
            </a:r>
            <a:endParaRPr lang="pl-PL" sz="2800" b="1" dirty="0" smtClean="0">
              <a:solidFill>
                <a:schemeClr val="accent1"/>
              </a:solidFill>
              <a:latin typeface="+mj-lt"/>
              <a:ea typeface="+mj-ea"/>
              <a:cs typeface="+mj-cs"/>
            </a:endParaRPr>
          </a:p>
        </p:txBody>
      </p:sp>
      <p:sp>
        <p:nvSpPr>
          <p:cNvPr id="11" name="Strzałka w prawo z wcięciem 10"/>
          <p:cNvSpPr/>
          <p:nvPr/>
        </p:nvSpPr>
        <p:spPr>
          <a:xfrm>
            <a:off x="7630510" y="4335517"/>
            <a:ext cx="693683" cy="6306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 name="Łącznik prosty ze strzałką 12"/>
          <p:cNvCxnSpPr/>
          <p:nvPr/>
        </p:nvCxnSpPr>
        <p:spPr>
          <a:xfrm flipH="1">
            <a:off x="3026979" y="2128345"/>
            <a:ext cx="1261243" cy="17657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a:off x="8224346" y="2091559"/>
            <a:ext cx="1597571" cy="17867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Case</a:t>
            </a:r>
            <a:endParaRPr lang="pl-PL" b="1" dirty="0"/>
          </a:p>
        </p:txBody>
      </p:sp>
      <p:sp>
        <p:nvSpPr>
          <p:cNvPr id="3" name="Symbol zastępczy zawartości 2"/>
          <p:cNvSpPr>
            <a:spLocks noGrp="1"/>
          </p:cNvSpPr>
          <p:nvPr>
            <p:ph idx="1"/>
          </p:nvPr>
        </p:nvSpPr>
        <p:spPr/>
        <p:txBody>
          <a:bodyPr>
            <a:noAutofit/>
          </a:bodyPr>
          <a:lstStyle/>
          <a:p>
            <a:r>
              <a:rPr lang="pl-PL" sz="3200" b="1" dirty="0" smtClean="0"/>
              <a:t>F</a:t>
            </a:r>
            <a:r>
              <a:rPr lang="en-US" sz="3200" b="1" dirty="0" err="1" smtClean="0"/>
              <a:t>ather</a:t>
            </a:r>
            <a:r>
              <a:rPr lang="en-US" sz="3200" b="1" dirty="0" smtClean="0"/>
              <a:t> bought a house on mortgage for his son and daughter-in-law and promised them that if they paid off the mortgage, they could have the house. They began to do this but before they had finished paying, the father died. His widow claimed the house.</a:t>
            </a:r>
            <a:endParaRPr lang="pl-PL" sz="3200" b="1" dirty="0" smtClean="0"/>
          </a:p>
          <a:p>
            <a:r>
              <a:rPr lang="pl-PL" sz="3200" b="1" dirty="0" err="1" smtClean="0"/>
              <a:t>Please</a:t>
            </a:r>
            <a:r>
              <a:rPr lang="pl-PL" sz="3200" b="1" dirty="0" smtClean="0"/>
              <a:t> </a:t>
            </a:r>
            <a:r>
              <a:rPr lang="pl-PL" sz="3200" b="1" dirty="0" err="1" smtClean="0"/>
              <a:t>specify</a:t>
            </a:r>
            <a:r>
              <a:rPr lang="pl-PL" sz="3200" b="1" dirty="0" smtClean="0"/>
              <a:t> </a:t>
            </a:r>
            <a:r>
              <a:rPr lang="pl-PL" sz="3200" b="1" dirty="0" err="1" smtClean="0"/>
              <a:t>whether</a:t>
            </a:r>
            <a:r>
              <a:rPr lang="pl-PL" sz="3200" b="1" dirty="0" smtClean="0"/>
              <a:t> </a:t>
            </a:r>
            <a:r>
              <a:rPr lang="pl-PL" sz="3200" b="1" dirty="0" err="1" smtClean="0"/>
              <a:t>this</a:t>
            </a:r>
            <a:r>
              <a:rPr lang="pl-PL" sz="3200" b="1" dirty="0" smtClean="0"/>
              <a:t> was a </a:t>
            </a:r>
            <a:r>
              <a:rPr lang="pl-PL" sz="3200" b="1" dirty="0" err="1" smtClean="0"/>
              <a:t>valid</a:t>
            </a:r>
            <a:r>
              <a:rPr lang="pl-PL" sz="3200" b="1" dirty="0" smtClean="0"/>
              <a:t> </a:t>
            </a:r>
            <a:r>
              <a:rPr lang="pl-PL" sz="3200" b="1" dirty="0" err="1" smtClean="0"/>
              <a:t>contract</a:t>
            </a:r>
            <a:r>
              <a:rPr lang="pl-PL" sz="3200" b="1" dirty="0" smtClean="0"/>
              <a:t> under </a:t>
            </a:r>
            <a:r>
              <a:rPr lang="pl-PL" sz="3200" b="1" dirty="0" err="1" smtClean="0"/>
              <a:t>Polish</a:t>
            </a:r>
            <a:r>
              <a:rPr lang="pl-PL" sz="3200" b="1" dirty="0" smtClean="0"/>
              <a:t> Law ?</a:t>
            </a:r>
          </a:p>
          <a:p>
            <a:r>
              <a:rPr lang="pl-PL" sz="3200" b="1" dirty="0" err="1" smtClean="0"/>
              <a:t>Please</a:t>
            </a:r>
            <a:r>
              <a:rPr lang="pl-PL" sz="3200" b="1" dirty="0" smtClean="0"/>
              <a:t> form </a:t>
            </a:r>
            <a:r>
              <a:rPr lang="pl-PL" sz="3200" b="1" dirty="0" err="1" smtClean="0"/>
              <a:t>this</a:t>
            </a:r>
            <a:r>
              <a:rPr lang="pl-PL" sz="3200" b="1" dirty="0" smtClean="0"/>
              <a:t> </a:t>
            </a:r>
            <a:r>
              <a:rPr lang="pl-PL" sz="3200" b="1" dirty="0" err="1" smtClean="0"/>
              <a:t>contract</a:t>
            </a:r>
            <a:r>
              <a:rPr lang="pl-PL" sz="3200" b="1" dirty="0" smtClean="0"/>
              <a:t> so as to </a:t>
            </a:r>
            <a:r>
              <a:rPr lang="pl-PL" sz="3200" b="1" dirty="0" err="1" smtClean="0"/>
              <a:t>achive</a:t>
            </a:r>
            <a:r>
              <a:rPr lang="pl-PL" sz="3200" b="1" dirty="0" smtClean="0"/>
              <a:t> </a:t>
            </a:r>
            <a:r>
              <a:rPr lang="pl-PL" sz="3200" b="1" dirty="0" err="1" smtClean="0"/>
              <a:t>the</a:t>
            </a:r>
            <a:r>
              <a:rPr lang="pl-PL" sz="3200" b="1" dirty="0" smtClean="0"/>
              <a:t> </a:t>
            </a:r>
            <a:r>
              <a:rPr lang="pl-PL" sz="3200" b="1" dirty="0" err="1" smtClean="0"/>
              <a:t>best</a:t>
            </a:r>
            <a:r>
              <a:rPr lang="pl-PL" sz="3200" b="1" dirty="0" smtClean="0"/>
              <a:t> </a:t>
            </a:r>
            <a:r>
              <a:rPr lang="pl-PL" sz="3200" b="1" dirty="0" err="1" smtClean="0"/>
              <a:t>protection</a:t>
            </a:r>
            <a:r>
              <a:rPr lang="pl-PL" sz="3200" b="1" dirty="0" smtClean="0"/>
              <a:t> of </a:t>
            </a:r>
            <a:r>
              <a:rPr lang="pl-PL" sz="3200" b="1" dirty="0" err="1" smtClean="0"/>
              <a:t>the</a:t>
            </a:r>
            <a:r>
              <a:rPr lang="pl-PL" sz="3200" b="1" dirty="0" smtClean="0"/>
              <a:t> </a:t>
            </a:r>
            <a:r>
              <a:rPr lang="pl-PL" sz="3200" b="1" dirty="0" err="1" smtClean="0"/>
              <a:t>son’s</a:t>
            </a:r>
            <a:r>
              <a:rPr lang="pl-PL" sz="3200" b="1" dirty="0" smtClean="0"/>
              <a:t> and his </a:t>
            </a:r>
            <a:r>
              <a:rPr lang="pl-PL" sz="3200" b="1" dirty="0" err="1" smtClean="0"/>
              <a:t>wife’s</a:t>
            </a:r>
            <a:r>
              <a:rPr lang="pl-PL" sz="3200" b="1" dirty="0" smtClean="0"/>
              <a:t> </a:t>
            </a:r>
            <a:r>
              <a:rPr lang="pl-PL" sz="3200" b="1" dirty="0" err="1" smtClean="0"/>
              <a:t>interest</a:t>
            </a:r>
            <a:r>
              <a:rPr lang="pl-PL" sz="3200" b="1" dirty="0" smtClean="0"/>
              <a:t>.</a:t>
            </a:r>
            <a:r>
              <a:rPr lang="en-US" sz="3200" b="1" dirty="0" smtClean="0"/>
              <a:t/>
            </a:r>
            <a:br>
              <a:rPr lang="en-US" sz="3200" b="1" dirty="0" smtClean="0"/>
            </a:br>
            <a:endParaRPr lang="pl-PL" sz="3200" b="1"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22</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3780" y="276087"/>
            <a:ext cx="10498196" cy="780203"/>
          </a:xfrm>
        </p:spPr>
        <p:txBody>
          <a:bodyPr/>
          <a:lstStyle/>
          <a:p>
            <a:r>
              <a:rPr lang="pl-PL" b="1" dirty="0" smtClean="0"/>
              <a:t>Art. 73 § 1 and art.74 CC – </a:t>
            </a:r>
            <a:r>
              <a:rPr lang="pl-PL" b="1" dirty="0" err="1" smtClean="0"/>
              <a:t>written</a:t>
            </a:r>
            <a:r>
              <a:rPr lang="pl-PL" b="1" dirty="0" smtClean="0"/>
              <a:t> form ad </a:t>
            </a:r>
            <a:r>
              <a:rPr lang="pl-PL" b="1" dirty="0" err="1" smtClean="0"/>
              <a:t>probationem</a:t>
            </a:r>
            <a:endParaRPr lang="pl-PL" b="1" dirty="0"/>
          </a:p>
        </p:txBody>
      </p:sp>
      <p:sp>
        <p:nvSpPr>
          <p:cNvPr id="3" name="Symbol zastępczy zawartości 2"/>
          <p:cNvSpPr>
            <a:spLocks noGrp="1"/>
          </p:cNvSpPr>
          <p:nvPr>
            <p:ph idx="1"/>
          </p:nvPr>
        </p:nvSpPr>
        <p:spPr>
          <a:xfrm>
            <a:off x="283778" y="1261240"/>
            <a:ext cx="10941269" cy="5139559"/>
          </a:xfrm>
        </p:spPr>
        <p:txBody>
          <a:bodyPr>
            <a:normAutofit lnSpcReduction="10000"/>
          </a:bodyPr>
          <a:lstStyle/>
          <a:p>
            <a:pPr>
              <a:buNone/>
            </a:pPr>
            <a:r>
              <a:rPr lang="pl-PL" sz="3400" b="1" dirty="0" smtClean="0">
                <a:solidFill>
                  <a:schemeClr val="accent1"/>
                </a:solidFill>
                <a:latin typeface="+mj-lt"/>
                <a:ea typeface="+mj-ea"/>
                <a:cs typeface="+mj-cs"/>
              </a:rPr>
              <a:t>a)</a:t>
            </a:r>
            <a:r>
              <a:rPr lang="pl-PL" sz="2800" dirty="0" smtClean="0"/>
              <a:t> </a:t>
            </a:r>
            <a:r>
              <a:rPr lang="pl-PL" sz="2800" dirty="0" err="1" smtClean="0"/>
              <a:t>It</a:t>
            </a:r>
            <a:r>
              <a:rPr lang="pl-PL" sz="2800" dirty="0" smtClean="0"/>
              <a:t> </a:t>
            </a:r>
            <a:r>
              <a:rPr lang="pl-PL" sz="2800" dirty="0" err="1" smtClean="0"/>
              <a:t>the</a:t>
            </a:r>
            <a:r>
              <a:rPr lang="pl-PL" sz="2800" dirty="0" smtClean="0"/>
              <a:t> law </a:t>
            </a:r>
            <a:r>
              <a:rPr lang="pl-PL" sz="2800" dirty="0" err="1" smtClean="0"/>
              <a:t>stipulates</a:t>
            </a:r>
            <a:r>
              <a:rPr lang="pl-PL" sz="2800" dirty="0" smtClean="0"/>
              <a:t> </a:t>
            </a:r>
            <a:r>
              <a:rPr lang="pl-PL" sz="2800" dirty="0" err="1" smtClean="0"/>
              <a:t>that</a:t>
            </a:r>
            <a:r>
              <a:rPr lang="pl-PL" sz="2800" dirty="0" smtClean="0"/>
              <a:t> a legal </a:t>
            </a:r>
            <a:r>
              <a:rPr lang="pl-PL" sz="2800" dirty="0" err="1" smtClean="0"/>
              <a:t>act</a:t>
            </a:r>
            <a:r>
              <a:rPr lang="pl-PL" sz="2800" dirty="0" smtClean="0"/>
              <a:t> be </a:t>
            </a:r>
            <a:r>
              <a:rPr lang="pl-PL" sz="2800" dirty="0" err="1" smtClean="0"/>
              <a:t>made</a:t>
            </a:r>
            <a:r>
              <a:rPr lang="pl-PL" sz="2800" dirty="0" smtClean="0"/>
              <a:t> </a:t>
            </a:r>
            <a:r>
              <a:rPr lang="pl-PL" sz="2800" dirty="0" err="1" smtClean="0"/>
              <a:t>in</a:t>
            </a:r>
            <a:r>
              <a:rPr lang="pl-PL" sz="2800" dirty="0" smtClean="0"/>
              <a:t> </a:t>
            </a:r>
            <a:r>
              <a:rPr lang="pl-PL" sz="2800" dirty="0" err="1" smtClean="0"/>
              <a:t>writing</a:t>
            </a:r>
            <a:r>
              <a:rPr lang="pl-PL" sz="2800" dirty="0" smtClean="0"/>
              <a:t>, an </a:t>
            </a:r>
            <a:r>
              <a:rPr lang="pl-PL" sz="2800" dirty="0" err="1" smtClean="0"/>
              <a:t>act</a:t>
            </a:r>
            <a:r>
              <a:rPr lang="pl-PL" sz="2800" dirty="0" smtClean="0"/>
              <a:t> </a:t>
            </a:r>
            <a:r>
              <a:rPr lang="pl-PL" sz="2800" dirty="0" err="1" smtClean="0"/>
              <a:t>made</a:t>
            </a:r>
            <a:r>
              <a:rPr lang="pl-PL" sz="2800" dirty="0" smtClean="0"/>
              <a:t> </a:t>
            </a:r>
            <a:r>
              <a:rPr lang="pl-PL" sz="2800" dirty="0" err="1" smtClean="0"/>
              <a:t>without</a:t>
            </a:r>
            <a:r>
              <a:rPr lang="pl-PL" sz="2800" dirty="0" smtClean="0"/>
              <a:t> </a:t>
            </a:r>
            <a:r>
              <a:rPr lang="pl-PL" sz="2800" dirty="0" err="1" smtClean="0"/>
              <a:t>observing</a:t>
            </a:r>
            <a:r>
              <a:rPr lang="pl-PL" sz="2800" dirty="0" smtClean="0"/>
              <a:t> </a:t>
            </a:r>
            <a:r>
              <a:rPr lang="pl-PL" sz="2800" dirty="0" err="1" smtClean="0"/>
              <a:t>the</a:t>
            </a:r>
            <a:r>
              <a:rPr lang="pl-PL" sz="2800" dirty="0" smtClean="0"/>
              <a:t> form </a:t>
            </a:r>
            <a:r>
              <a:rPr lang="pl-PL" sz="2800" dirty="0" err="1" smtClean="0"/>
              <a:t>is</a:t>
            </a:r>
            <a:r>
              <a:rPr lang="pl-PL" sz="2800" dirty="0" smtClean="0"/>
              <a:t> </a:t>
            </a:r>
            <a:r>
              <a:rPr lang="pl-PL" sz="2800" dirty="0" err="1" smtClean="0"/>
              <a:t>invalid</a:t>
            </a:r>
            <a:r>
              <a:rPr lang="pl-PL" sz="2800" dirty="0" smtClean="0"/>
              <a:t> </a:t>
            </a:r>
            <a:r>
              <a:rPr lang="pl-PL" sz="2800" dirty="0" err="1" smtClean="0"/>
              <a:t>only</a:t>
            </a:r>
            <a:r>
              <a:rPr lang="pl-PL" sz="2800" dirty="0" smtClean="0"/>
              <a:t> </a:t>
            </a:r>
            <a:r>
              <a:rPr lang="pl-PL" sz="2800" dirty="0" err="1" smtClean="0"/>
              <a:t>if</a:t>
            </a:r>
            <a:r>
              <a:rPr lang="pl-PL" sz="2800" dirty="0" smtClean="0"/>
              <a:t> </a:t>
            </a:r>
            <a:r>
              <a:rPr lang="pl-PL" sz="2800" dirty="0" err="1" smtClean="0"/>
              <a:t>the</a:t>
            </a:r>
            <a:r>
              <a:rPr lang="pl-PL" sz="2800" dirty="0" smtClean="0"/>
              <a:t> law </a:t>
            </a:r>
            <a:r>
              <a:rPr lang="pl-PL" sz="2800" dirty="0" err="1" smtClean="0"/>
              <a:t>provides</a:t>
            </a:r>
            <a:r>
              <a:rPr lang="pl-PL" sz="2800" dirty="0" smtClean="0"/>
              <a:t> for </a:t>
            </a:r>
            <a:r>
              <a:rPr lang="pl-PL" sz="2800" dirty="0" err="1" smtClean="0"/>
              <a:t>nullity</a:t>
            </a:r>
            <a:r>
              <a:rPr lang="pl-PL" sz="2800" dirty="0" smtClean="0"/>
              <a:t> </a:t>
            </a:r>
            <a:r>
              <a:rPr lang="pl-PL" sz="2800" dirty="0" err="1" smtClean="0"/>
              <a:t>clause</a:t>
            </a:r>
            <a:r>
              <a:rPr lang="pl-PL" sz="2800" dirty="0" smtClean="0"/>
              <a:t> </a:t>
            </a:r>
          </a:p>
          <a:p>
            <a:pPr>
              <a:buNone/>
            </a:pPr>
            <a:r>
              <a:rPr lang="pl-PL" sz="2800" dirty="0" smtClean="0"/>
              <a:t>(</a:t>
            </a:r>
            <a:r>
              <a:rPr lang="pl-PL" sz="2800" dirty="0" err="1" smtClean="0"/>
              <a:t>example</a:t>
            </a:r>
            <a:r>
              <a:rPr lang="pl-PL" sz="2800" dirty="0" smtClean="0"/>
              <a:t>: general </a:t>
            </a:r>
            <a:r>
              <a:rPr lang="pl-PL" sz="2800" dirty="0" err="1" smtClean="0"/>
              <a:t>power</a:t>
            </a:r>
            <a:r>
              <a:rPr lang="pl-PL" sz="2800" dirty="0" smtClean="0"/>
              <a:t> of </a:t>
            </a:r>
            <a:r>
              <a:rPr lang="pl-PL" sz="2800" dirty="0" err="1" smtClean="0"/>
              <a:t>attorney</a:t>
            </a:r>
            <a:r>
              <a:rPr lang="pl-PL" sz="2800" dirty="0" smtClean="0"/>
              <a:t> – art. 99 § 2 CC)</a:t>
            </a:r>
          </a:p>
          <a:p>
            <a:pPr>
              <a:buNone/>
            </a:pPr>
            <a:endParaRPr lang="pl-PL" sz="2800" dirty="0" smtClean="0"/>
          </a:p>
          <a:p>
            <a:pPr>
              <a:buNone/>
            </a:pPr>
            <a:r>
              <a:rPr lang="pl-PL" sz="3400" b="1" dirty="0" smtClean="0">
                <a:solidFill>
                  <a:schemeClr val="accent1"/>
                </a:solidFill>
                <a:latin typeface="+mj-lt"/>
                <a:ea typeface="+mj-ea"/>
                <a:cs typeface="+mj-cs"/>
              </a:rPr>
              <a:t>b) </a:t>
            </a:r>
            <a:r>
              <a:rPr lang="pl-PL" sz="2800" dirty="0" err="1" smtClean="0"/>
              <a:t>Stipulation</a:t>
            </a:r>
            <a:r>
              <a:rPr lang="pl-PL" sz="2800" dirty="0" smtClean="0"/>
              <a:t> of </a:t>
            </a:r>
            <a:r>
              <a:rPr lang="pl-PL" sz="2800" dirty="0" err="1" smtClean="0"/>
              <a:t>written</a:t>
            </a:r>
            <a:r>
              <a:rPr lang="pl-PL" sz="2800" dirty="0" smtClean="0"/>
              <a:t> form  </a:t>
            </a:r>
            <a:r>
              <a:rPr lang="pl-PL" sz="2800" dirty="0" err="1" smtClean="0"/>
              <a:t>without</a:t>
            </a:r>
            <a:r>
              <a:rPr lang="pl-PL" sz="2800" dirty="0" smtClean="0"/>
              <a:t> a </a:t>
            </a:r>
            <a:r>
              <a:rPr lang="pl-PL" sz="2800" dirty="0" err="1" smtClean="0"/>
              <a:t>nullity</a:t>
            </a:r>
            <a:r>
              <a:rPr lang="pl-PL" sz="2800" dirty="0" smtClean="0"/>
              <a:t> </a:t>
            </a:r>
            <a:r>
              <a:rPr lang="pl-PL" sz="2800" dirty="0" err="1" smtClean="0"/>
              <a:t>clause</a:t>
            </a:r>
            <a:r>
              <a:rPr lang="pl-PL" sz="2800" dirty="0" smtClean="0"/>
              <a:t> </a:t>
            </a:r>
            <a:r>
              <a:rPr lang="pl-PL" sz="2800" dirty="0" err="1" smtClean="0"/>
              <a:t>leads</a:t>
            </a:r>
            <a:r>
              <a:rPr lang="pl-PL" sz="2800" dirty="0" smtClean="0"/>
              <a:t> </a:t>
            </a:r>
            <a:r>
              <a:rPr lang="pl-PL" sz="2800" dirty="0" err="1" smtClean="0"/>
              <a:t>in</a:t>
            </a:r>
            <a:r>
              <a:rPr lang="pl-PL" sz="2800" dirty="0" smtClean="0"/>
              <a:t> </a:t>
            </a:r>
            <a:r>
              <a:rPr lang="pl-PL" sz="2800" dirty="0" err="1" smtClean="0"/>
              <a:t>diffilulties</a:t>
            </a:r>
            <a:r>
              <a:rPr lang="pl-PL" sz="2800" dirty="0" smtClean="0"/>
              <a:t> </a:t>
            </a:r>
            <a:r>
              <a:rPr lang="pl-PL" sz="2800" dirty="0" err="1" smtClean="0"/>
              <a:t>while</a:t>
            </a:r>
            <a:r>
              <a:rPr lang="pl-PL" sz="2800" dirty="0" smtClean="0"/>
              <a:t> </a:t>
            </a:r>
            <a:r>
              <a:rPr lang="pl-PL" sz="2800" dirty="0" err="1" smtClean="0"/>
              <a:t>presenting</a:t>
            </a:r>
            <a:r>
              <a:rPr lang="pl-PL" sz="2800" dirty="0" smtClean="0"/>
              <a:t> </a:t>
            </a:r>
            <a:r>
              <a:rPr lang="pl-PL" sz="2800" dirty="0" err="1" smtClean="0"/>
              <a:t>evidences</a:t>
            </a:r>
            <a:r>
              <a:rPr lang="pl-PL" sz="2800" dirty="0" smtClean="0"/>
              <a:t> </a:t>
            </a:r>
            <a:r>
              <a:rPr lang="pl-PL" sz="2800" dirty="0" err="1" smtClean="0"/>
              <a:t>in</a:t>
            </a:r>
            <a:r>
              <a:rPr lang="pl-PL" sz="2800" dirty="0" smtClean="0"/>
              <a:t> </a:t>
            </a:r>
            <a:r>
              <a:rPr lang="pl-PL" sz="2800" dirty="0" err="1" smtClean="0"/>
              <a:t>litigation</a:t>
            </a:r>
            <a:r>
              <a:rPr lang="pl-PL" sz="2800" dirty="0" smtClean="0"/>
              <a:t> (</a:t>
            </a:r>
            <a:r>
              <a:rPr lang="pl-PL" sz="2800" dirty="0" err="1" smtClean="0"/>
              <a:t>witness</a:t>
            </a:r>
            <a:r>
              <a:rPr lang="pl-PL" sz="2800" dirty="0" smtClean="0"/>
              <a:t> and </a:t>
            </a:r>
            <a:r>
              <a:rPr lang="pl-PL" sz="2800" dirty="0" err="1" smtClean="0"/>
              <a:t>parties</a:t>
            </a:r>
            <a:r>
              <a:rPr lang="pl-PL" sz="2800" dirty="0" smtClean="0"/>
              <a:t> </a:t>
            </a:r>
            <a:r>
              <a:rPr lang="pl-PL" sz="2800" dirty="0" err="1" smtClean="0"/>
              <a:t>evidences</a:t>
            </a:r>
            <a:r>
              <a:rPr lang="pl-PL" sz="2800" dirty="0" smtClean="0"/>
              <a:t>) </a:t>
            </a:r>
            <a:r>
              <a:rPr lang="pl-PL" sz="2800" dirty="0" err="1" smtClean="0"/>
              <a:t>concerning</a:t>
            </a:r>
            <a:r>
              <a:rPr lang="pl-PL" sz="2800" dirty="0" smtClean="0"/>
              <a:t> </a:t>
            </a:r>
            <a:r>
              <a:rPr lang="pl-PL" sz="2800" dirty="0" err="1" smtClean="0"/>
              <a:t>the</a:t>
            </a:r>
            <a:r>
              <a:rPr lang="pl-PL" sz="2800" dirty="0" smtClean="0"/>
              <a:t> performance of </a:t>
            </a:r>
            <a:r>
              <a:rPr lang="pl-PL" sz="2800" dirty="0" err="1" smtClean="0"/>
              <a:t>the</a:t>
            </a:r>
            <a:r>
              <a:rPr lang="pl-PL" sz="2800" dirty="0" smtClean="0"/>
              <a:t> </a:t>
            </a:r>
            <a:r>
              <a:rPr lang="pl-PL" sz="2800" dirty="0" err="1" smtClean="0"/>
              <a:t>act</a:t>
            </a:r>
            <a:endParaRPr lang="pl-PL" sz="2800" dirty="0" smtClean="0"/>
          </a:p>
          <a:p>
            <a:pPr>
              <a:buNone/>
            </a:pPr>
            <a:endParaRPr lang="pl-PL" sz="2800" dirty="0" smtClean="0"/>
          </a:p>
          <a:p>
            <a:pPr>
              <a:buNone/>
            </a:pPr>
            <a:r>
              <a:rPr lang="pl-PL" sz="3400" b="1" dirty="0" smtClean="0">
                <a:solidFill>
                  <a:schemeClr val="accent1"/>
                </a:solidFill>
                <a:latin typeface="+mj-lt"/>
                <a:ea typeface="+mj-ea"/>
                <a:cs typeface="+mj-cs"/>
              </a:rPr>
              <a:t>c) </a:t>
            </a:r>
            <a:r>
              <a:rPr lang="pl-PL" sz="2800" dirty="0" smtClean="0"/>
              <a:t> </a:t>
            </a:r>
            <a:r>
              <a:rPr lang="pl-PL" sz="2800" dirty="0" err="1" smtClean="0"/>
              <a:t>The</a:t>
            </a:r>
            <a:r>
              <a:rPr lang="pl-PL" sz="2800" dirty="0" smtClean="0"/>
              <a:t> </a:t>
            </a:r>
            <a:r>
              <a:rPr lang="pl-PL" sz="2800" dirty="0" err="1" smtClean="0"/>
              <a:t>litigation</a:t>
            </a:r>
            <a:r>
              <a:rPr lang="pl-PL" sz="2800" dirty="0" smtClean="0"/>
              <a:t> </a:t>
            </a:r>
            <a:r>
              <a:rPr lang="pl-PL" sz="2800" dirty="0" err="1" smtClean="0"/>
              <a:t>difficulties</a:t>
            </a:r>
            <a:r>
              <a:rPr lang="pl-PL" sz="2800" dirty="0" smtClean="0"/>
              <a:t> do not </a:t>
            </a:r>
            <a:r>
              <a:rPr lang="pl-PL" sz="2800" dirty="0" err="1" smtClean="0"/>
              <a:t>apply</a:t>
            </a:r>
            <a:r>
              <a:rPr lang="pl-PL" sz="2800" dirty="0" smtClean="0"/>
              <a:t> to </a:t>
            </a:r>
            <a:r>
              <a:rPr lang="pl-PL" sz="2800" dirty="0" err="1" smtClean="0"/>
              <a:t>contracts</a:t>
            </a:r>
            <a:r>
              <a:rPr lang="pl-PL" sz="2800" dirty="0" smtClean="0"/>
              <a:t> </a:t>
            </a:r>
            <a:r>
              <a:rPr lang="pl-PL" sz="2800" dirty="0" err="1" smtClean="0"/>
              <a:t>entered</a:t>
            </a:r>
            <a:r>
              <a:rPr lang="pl-PL" sz="2800" dirty="0" smtClean="0"/>
              <a:t> </a:t>
            </a:r>
            <a:r>
              <a:rPr lang="pl-PL" sz="2800" dirty="0" err="1" smtClean="0"/>
              <a:t>between</a:t>
            </a:r>
            <a:r>
              <a:rPr lang="pl-PL" sz="2800" dirty="0" smtClean="0"/>
              <a:t> </a:t>
            </a:r>
            <a:r>
              <a:rPr lang="pl-PL" sz="2800" dirty="0" err="1" smtClean="0"/>
              <a:t>enterpreneurs</a:t>
            </a:r>
            <a:r>
              <a:rPr lang="pl-PL" sz="2800" dirty="0" smtClean="0"/>
              <a:t>.</a:t>
            </a:r>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23</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6087"/>
            <a:ext cx="12192000" cy="1183566"/>
          </a:xfrm>
        </p:spPr>
        <p:txBody>
          <a:bodyPr/>
          <a:lstStyle/>
          <a:p>
            <a:r>
              <a:rPr lang="pl-PL" dirty="0" smtClean="0"/>
              <a:t>Art. 73 § 2 CC </a:t>
            </a:r>
            <a:r>
              <a:rPr lang="pl-PL" dirty="0" err="1" smtClean="0"/>
              <a:t>forms</a:t>
            </a:r>
            <a:r>
              <a:rPr lang="pl-PL" dirty="0" smtClean="0"/>
              <a:t> </a:t>
            </a:r>
            <a:r>
              <a:rPr lang="pl-PL" dirty="0" err="1" smtClean="0"/>
              <a:t>qualified</a:t>
            </a:r>
            <a:r>
              <a:rPr lang="pl-PL" dirty="0" smtClean="0"/>
              <a:t>, </a:t>
            </a:r>
            <a:r>
              <a:rPr lang="pl-PL" dirty="0" err="1" smtClean="0"/>
              <a:t>in</a:t>
            </a:r>
            <a:r>
              <a:rPr lang="pl-PL" dirty="0" smtClean="0"/>
              <a:t> general, </a:t>
            </a:r>
            <a:r>
              <a:rPr lang="pl-PL" sz="2800" dirty="0" err="1" smtClean="0"/>
              <a:t>are</a:t>
            </a:r>
            <a:r>
              <a:rPr lang="pl-PL" sz="2800" dirty="0" smtClean="0"/>
              <a:t> </a:t>
            </a:r>
            <a:r>
              <a:rPr lang="pl-PL" sz="2800" dirty="0" err="1" smtClean="0"/>
              <a:t>stipuleted</a:t>
            </a:r>
            <a:r>
              <a:rPr lang="pl-PL" sz="2800" dirty="0" smtClean="0"/>
              <a:t> </a:t>
            </a:r>
            <a:r>
              <a:rPr lang="pl-PL" sz="2800" b="1" dirty="0" smtClean="0"/>
              <a:t>ad </a:t>
            </a:r>
            <a:r>
              <a:rPr lang="pl-PL" sz="2800" b="1" dirty="0" err="1" smtClean="0"/>
              <a:t>solemnitetem</a:t>
            </a:r>
            <a:r>
              <a:rPr lang="pl-PL" sz="2800" b="1" dirty="0" smtClean="0"/>
              <a:t> </a:t>
            </a:r>
            <a:endParaRPr lang="pl-PL" sz="2800" b="1" dirty="0"/>
          </a:p>
        </p:txBody>
      </p:sp>
      <p:sp>
        <p:nvSpPr>
          <p:cNvPr id="3" name="Symbol zastępczy zawartości 2"/>
          <p:cNvSpPr>
            <a:spLocks noGrp="1"/>
          </p:cNvSpPr>
          <p:nvPr>
            <p:ph idx="1"/>
          </p:nvPr>
        </p:nvSpPr>
        <p:spPr>
          <a:xfrm>
            <a:off x="0" y="1566001"/>
            <a:ext cx="12192000" cy="4620682"/>
          </a:xfrm>
        </p:spPr>
        <p:txBody>
          <a:bodyPr>
            <a:noAutofit/>
          </a:bodyPr>
          <a:lstStyle/>
          <a:p>
            <a:r>
              <a:rPr lang="pl-PL" sz="3200" dirty="0" err="1" smtClean="0"/>
              <a:t>If</a:t>
            </a:r>
            <a:r>
              <a:rPr lang="pl-PL" sz="3200" dirty="0" smtClean="0"/>
              <a:t> </a:t>
            </a:r>
            <a:r>
              <a:rPr lang="pl-PL" sz="3200" dirty="0" err="1" smtClean="0"/>
              <a:t>the</a:t>
            </a:r>
            <a:r>
              <a:rPr lang="pl-PL" sz="3200" dirty="0" smtClean="0"/>
              <a:t> law </a:t>
            </a:r>
            <a:r>
              <a:rPr lang="pl-PL" sz="3200" dirty="0" err="1" smtClean="0"/>
              <a:t>stipulates</a:t>
            </a:r>
            <a:r>
              <a:rPr lang="pl-PL" sz="3200" dirty="0" smtClean="0"/>
              <a:t> </a:t>
            </a:r>
            <a:r>
              <a:rPr lang="pl-PL" sz="3200" dirty="0" err="1" smtClean="0"/>
              <a:t>that</a:t>
            </a:r>
            <a:r>
              <a:rPr lang="pl-PL" sz="3200" dirty="0" smtClean="0"/>
              <a:t> a legal </a:t>
            </a:r>
            <a:r>
              <a:rPr lang="pl-PL" sz="3200" dirty="0" err="1" smtClean="0"/>
              <a:t>act</a:t>
            </a:r>
            <a:r>
              <a:rPr lang="pl-PL" sz="3200" dirty="0" smtClean="0"/>
              <a:t> be </a:t>
            </a:r>
            <a:r>
              <a:rPr lang="pl-PL" sz="3200" dirty="0" err="1" smtClean="0"/>
              <a:t>made</a:t>
            </a:r>
            <a:r>
              <a:rPr lang="pl-PL" sz="3200" dirty="0" smtClean="0"/>
              <a:t> </a:t>
            </a:r>
            <a:r>
              <a:rPr lang="pl-PL" sz="3200" dirty="0" err="1" smtClean="0"/>
              <a:t>in</a:t>
            </a:r>
            <a:r>
              <a:rPr lang="pl-PL" sz="3200" dirty="0" smtClean="0"/>
              <a:t> </a:t>
            </a:r>
            <a:r>
              <a:rPr lang="pl-PL" sz="3200" dirty="0" err="1" smtClean="0"/>
              <a:t>another</a:t>
            </a:r>
            <a:r>
              <a:rPr lang="pl-PL" sz="3200" dirty="0" smtClean="0"/>
              <a:t> </a:t>
            </a:r>
            <a:r>
              <a:rPr lang="pl-PL" sz="3200" dirty="0" err="1" smtClean="0"/>
              <a:t>specific</a:t>
            </a:r>
            <a:r>
              <a:rPr lang="pl-PL" sz="3200" dirty="0" smtClean="0"/>
              <a:t> form, an </a:t>
            </a:r>
            <a:r>
              <a:rPr lang="pl-PL" sz="3200" dirty="0" err="1" smtClean="0"/>
              <a:t>act</a:t>
            </a:r>
            <a:r>
              <a:rPr lang="pl-PL" sz="3200" dirty="0" smtClean="0"/>
              <a:t> </a:t>
            </a:r>
            <a:r>
              <a:rPr lang="pl-PL" sz="3200" dirty="0" err="1" smtClean="0"/>
              <a:t>made</a:t>
            </a:r>
            <a:r>
              <a:rPr lang="pl-PL" sz="3200" dirty="0" smtClean="0"/>
              <a:t> </a:t>
            </a:r>
            <a:r>
              <a:rPr lang="pl-PL" sz="3200" dirty="0" err="1" smtClean="0"/>
              <a:t>without</a:t>
            </a:r>
            <a:r>
              <a:rPr lang="pl-PL" sz="3200" dirty="0" smtClean="0"/>
              <a:t> </a:t>
            </a:r>
            <a:r>
              <a:rPr lang="pl-PL" sz="3200" dirty="0" err="1" smtClean="0"/>
              <a:t>observing</a:t>
            </a:r>
            <a:r>
              <a:rPr lang="pl-PL" sz="3200" dirty="0" smtClean="0"/>
              <a:t> </a:t>
            </a:r>
            <a:r>
              <a:rPr lang="pl-PL" sz="3200" dirty="0" err="1" smtClean="0"/>
              <a:t>this</a:t>
            </a:r>
            <a:r>
              <a:rPr lang="pl-PL" sz="3200" dirty="0" smtClean="0"/>
              <a:t> form </a:t>
            </a:r>
            <a:r>
              <a:rPr lang="pl-PL" sz="3200" dirty="0" err="1" smtClean="0"/>
              <a:t>is</a:t>
            </a:r>
            <a:r>
              <a:rPr lang="pl-PL" sz="3200" dirty="0" smtClean="0"/>
              <a:t> </a:t>
            </a:r>
            <a:r>
              <a:rPr lang="pl-PL" sz="3200" dirty="0" err="1" smtClean="0"/>
              <a:t>invalid</a:t>
            </a:r>
            <a:r>
              <a:rPr lang="pl-PL" sz="3200" dirty="0" smtClean="0"/>
              <a:t>  </a:t>
            </a:r>
            <a:r>
              <a:rPr lang="pl-PL" sz="3200" b="1" dirty="0" smtClean="0">
                <a:solidFill>
                  <a:schemeClr val="accent1">
                    <a:lumMod val="75000"/>
                  </a:schemeClr>
                </a:solidFill>
              </a:rPr>
              <a:t>- form ad </a:t>
            </a:r>
            <a:r>
              <a:rPr lang="pl-PL" sz="3200" b="1" dirty="0" err="1" smtClean="0">
                <a:solidFill>
                  <a:schemeClr val="accent1">
                    <a:lumMod val="75000"/>
                  </a:schemeClr>
                </a:solidFill>
              </a:rPr>
              <a:t>solemnitatem</a:t>
            </a:r>
            <a:r>
              <a:rPr lang="pl-PL" sz="3200" b="1" dirty="0" smtClean="0">
                <a:solidFill>
                  <a:schemeClr val="accent1">
                    <a:lumMod val="75000"/>
                  </a:schemeClr>
                </a:solidFill>
              </a:rPr>
              <a:t>. </a:t>
            </a:r>
            <a:r>
              <a:rPr lang="pl-PL" sz="3200" dirty="0" err="1" smtClean="0"/>
              <a:t>Examle</a:t>
            </a:r>
            <a:r>
              <a:rPr lang="pl-PL" sz="3200" dirty="0" smtClean="0"/>
              <a:t>: art. 158 CC – </a:t>
            </a:r>
            <a:r>
              <a:rPr lang="pl-PL" sz="3200" dirty="0" err="1" smtClean="0"/>
              <a:t>real</a:t>
            </a:r>
            <a:r>
              <a:rPr lang="pl-PL" sz="3200" dirty="0" smtClean="0"/>
              <a:t> estate sale</a:t>
            </a:r>
          </a:p>
          <a:p>
            <a:endParaRPr lang="pl-PL" sz="3200" dirty="0" smtClean="0"/>
          </a:p>
          <a:p>
            <a:r>
              <a:rPr lang="pl-PL" sz="3200" dirty="0" err="1" smtClean="0"/>
              <a:t>The</a:t>
            </a:r>
            <a:r>
              <a:rPr lang="pl-PL" sz="3200" dirty="0" smtClean="0"/>
              <a:t> </a:t>
            </a:r>
            <a:r>
              <a:rPr lang="pl-PL" sz="3200" dirty="0" err="1" smtClean="0"/>
              <a:t>rule</a:t>
            </a:r>
            <a:r>
              <a:rPr lang="pl-PL" sz="3200" dirty="0" smtClean="0"/>
              <a:t> </a:t>
            </a:r>
            <a:r>
              <a:rPr lang="pl-PL" sz="3200" dirty="0" err="1" smtClean="0"/>
              <a:t>does</a:t>
            </a:r>
            <a:r>
              <a:rPr lang="pl-PL" sz="3200" dirty="0" smtClean="0"/>
              <a:t> not </a:t>
            </a:r>
            <a:r>
              <a:rPr lang="pl-PL" sz="3200" dirty="0" err="1" smtClean="0"/>
              <a:t>apply</a:t>
            </a:r>
            <a:r>
              <a:rPr lang="pl-PL" sz="3200" dirty="0" smtClean="0"/>
              <a:t> </a:t>
            </a:r>
            <a:r>
              <a:rPr lang="pl-PL" sz="3200" dirty="0" err="1" smtClean="0"/>
              <a:t>if</a:t>
            </a:r>
            <a:r>
              <a:rPr lang="pl-PL" sz="3200" dirty="0" smtClean="0"/>
              <a:t> a </a:t>
            </a:r>
            <a:r>
              <a:rPr lang="pl-PL" sz="3200" dirty="0" err="1" smtClean="0"/>
              <a:t>specific</a:t>
            </a:r>
            <a:r>
              <a:rPr lang="pl-PL" sz="3200" dirty="0" smtClean="0"/>
              <a:t> form </a:t>
            </a:r>
            <a:r>
              <a:rPr lang="pl-PL" sz="3200" dirty="0" err="1" smtClean="0"/>
              <a:t>is</a:t>
            </a:r>
            <a:r>
              <a:rPr lang="pl-PL" sz="3200" dirty="0" smtClean="0"/>
              <a:t> </a:t>
            </a:r>
            <a:r>
              <a:rPr lang="pl-PL" sz="3200" dirty="0" err="1" smtClean="0"/>
              <a:t>stipulated</a:t>
            </a:r>
            <a:r>
              <a:rPr lang="pl-PL" sz="3200" dirty="0" smtClean="0"/>
              <a:t> </a:t>
            </a:r>
            <a:r>
              <a:rPr lang="pl-PL" sz="3200" dirty="0" err="1" smtClean="0"/>
              <a:t>only</a:t>
            </a:r>
            <a:r>
              <a:rPr lang="pl-PL" sz="3200" dirty="0" smtClean="0"/>
              <a:t> </a:t>
            </a:r>
            <a:r>
              <a:rPr lang="pl-PL" sz="3200" dirty="0" err="1" smtClean="0"/>
              <a:t>in</a:t>
            </a:r>
            <a:r>
              <a:rPr lang="pl-PL" sz="3200" dirty="0" smtClean="0"/>
              <a:t> order to </a:t>
            </a:r>
            <a:r>
              <a:rPr lang="pl-PL" sz="3200" dirty="0" err="1" smtClean="0"/>
              <a:t>produce</a:t>
            </a:r>
            <a:r>
              <a:rPr lang="pl-PL" sz="3200" dirty="0" smtClean="0"/>
              <a:t> </a:t>
            </a:r>
            <a:r>
              <a:rPr lang="pl-PL" sz="3200" dirty="0" err="1" smtClean="0"/>
              <a:t>the</a:t>
            </a:r>
            <a:r>
              <a:rPr lang="pl-PL" sz="3200" dirty="0" smtClean="0"/>
              <a:t> </a:t>
            </a:r>
            <a:r>
              <a:rPr lang="pl-PL" sz="3200" dirty="0" err="1" smtClean="0"/>
              <a:t>specified</a:t>
            </a:r>
            <a:r>
              <a:rPr lang="pl-PL" sz="3200" dirty="0" smtClean="0"/>
              <a:t> </a:t>
            </a:r>
            <a:r>
              <a:rPr lang="pl-PL" sz="3200" dirty="0" err="1" smtClean="0"/>
              <a:t>effects</a:t>
            </a:r>
            <a:r>
              <a:rPr lang="pl-PL" sz="3200" dirty="0" smtClean="0"/>
              <a:t> of a legal </a:t>
            </a:r>
            <a:r>
              <a:rPr lang="pl-PL" sz="3200" dirty="0" err="1" smtClean="0"/>
              <a:t>act</a:t>
            </a:r>
            <a:r>
              <a:rPr lang="pl-PL" sz="3200" dirty="0" smtClean="0"/>
              <a:t> </a:t>
            </a:r>
            <a:r>
              <a:rPr lang="pl-PL" sz="3200" b="1" dirty="0" smtClean="0">
                <a:solidFill>
                  <a:schemeClr val="accent1">
                    <a:lumMod val="75000"/>
                  </a:schemeClr>
                </a:solidFill>
              </a:rPr>
              <a:t>– form ad </a:t>
            </a:r>
            <a:r>
              <a:rPr lang="pl-PL" sz="3200" b="1" dirty="0" err="1" smtClean="0">
                <a:solidFill>
                  <a:schemeClr val="accent1">
                    <a:lumMod val="75000"/>
                  </a:schemeClr>
                </a:solidFill>
              </a:rPr>
              <a:t>eventum</a:t>
            </a:r>
            <a:endParaRPr lang="pl-PL" sz="3200" b="1" dirty="0" smtClean="0">
              <a:solidFill>
                <a:schemeClr val="accent1">
                  <a:lumMod val="75000"/>
                </a:schemeClr>
              </a:solidFill>
            </a:endParaRPr>
          </a:p>
          <a:p>
            <a:r>
              <a:rPr lang="pl-PL" sz="3200" dirty="0" err="1" smtClean="0"/>
              <a:t>Example</a:t>
            </a:r>
            <a:r>
              <a:rPr lang="pl-PL" sz="3200" dirty="0" smtClean="0"/>
              <a:t>: art. 660 CC – a </a:t>
            </a:r>
            <a:r>
              <a:rPr lang="pl-PL" sz="3200" dirty="0" err="1" smtClean="0"/>
              <a:t>real</a:t>
            </a:r>
            <a:r>
              <a:rPr lang="pl-PL" sz="3200" dirty="0" smtClean="0"/>
              <a:t> estate </a:t>
            </a:r>
            <a:r>
              <a:rPr lang="pl-PL" sz="3200" dirty="0" err="1" smtClean="0"/>
              <a:t>or</a:t>
            </a:r>
            <a:r>
              <a:rPr lang="pl-PL" sz="3200" dirty="0" smtClean="0"/>
              <a:t> </a:t>
            </a:r>
            <a:r>
              <a:rPr lang="pl-PL" sz="3200" dirty="0" err="1" smtClean="0"/>
              <a:t>premises</a:t>
            </a:r>
            <a:r>
              <a:rPr lang="pl-PL" sz="3200" dirty="0" smtClean="0"/>
              <a:t> </a:t>
            </a:r>
            <a:r>
              <a:rPr lang="pl-PL" sz="3200" dirty="0" err="1" smtClean="0"/>
              <a:t>tenancy</a:t>
            </a:r>
            <a:r>
              <a:rPr lang="pl-PL" sz="3200" dirty="0" smtClean="0"/>
              <a:t> </a:t>
            </a:r>
            <a:r>
              <a:rPr lang="pl-PL" sz="3200" dirty="0" err="1" smtClean="0"/>
              <a:t>contract</a:t>
            </a:r>
            <a:r>
              <a:rPr lang="pl-PL" sz="3200" dirty="0" smtClean="0"/>
              <a:t> of limited time for </a:t>
            </a:r>
            <a:r>
              <a:rPr lang="pl-PL" sz="3200" dirty="0" err="1" smtClean="0"/>
              <a:t>longer</a:t>
            </a:r>
            <a:r>
              <a:rPr lang="pl-PL" sz="3200" dirty="0" smtClean="0"/>
              <a:t> </a:t>
            </a:r>
            <a:r>
              <a:rPr lang="pl-PL" sz="3200" dirty="0" err="1" smtClean="0"/>
              <a:t>than</a:t>
            </a:r>
            <a:r>
              <a:rPr lang="pl-PL" sz="3200" dirty="0" smtClean="0"/>
              <a:t> one </a:t>
            </a:r>
            <a:r>
              <a:rPr lang="pl-PL" sz="3200" dirty="0" err="1" smtClean="0"/>
              <a:t>year</a:t>
            </a:r>
            <a:r>
              <a:rPr lang="pl-PL" sz="3200" dirty="0" smtClean="0"/>
              <a:t> </a:t>
            </a:r>
            <a:r>
              <a:rPr lang="pl-PL" sz="3200" dirty="0" err="1" smtClean="0"/>
              <a:t>should</a:t>
            </a:r>
            <a:r>
              <a:rPr lang="pl-PL" sz="3200" dirty="0" smtClean="0"/>
              <a:t> be </a:t>
            </a:r>
            <a:r>
              <a:rPr lang="pl-PL" sz="3200" dirty="0" err="1" smtClean="0"/>
              <a:t>executed</a:t>
            </a:r>
            <a:r>
              <a:rPr lang="pl-PL" sz="3200" dirty="0" smtClean="0"/>
              <a:t> </a:t>
            </a:r>
            <a:r>
              <a:rPr lang="pl-PL" sz="3200" dirty="0" err="1" smtClean="0"/>
              <a:t>in</a:t>
            </a:r>
            <a:r>
              <a:rPr lang="pl-PL" sz="3200" dirty="0" smtClean="0"/>
              <a:t> </a:t>
            </a:r>
            <a:r>
              <a:rPr lang="pl-PL" sz="3200" dirty="0" err="1" smtClean="0"/>
              <a:t>writing</a:t>
            </a:r>
            <a:r>
              <a:rPr lang="pl-PL" sz="3200" dirty="0" smtClean="0"/>
              <a:t>. </a:t>
            </a:r>
            <a:r>
              <a:rPr lang="pl-PL" sz="3200" dirty="0" err="1" smtClean="0"/>
              <a:t>If</a:t>
            </a:r>
            <a:r>
              <a:rPr lang="pl-PL" sz="3200" dirty="0" smtClean="0"/>
              <a:t> </a:t>
            </a:r>
            <a:r>
              <a:rPr lang="pl-PL" sz="3200" dirty="0" err="1" smtClean="0"/>
              <a:t>this</a:t>
            </a:r>
            <a:r>
              <a:rPr lang="pl-PL" sz="3200" dirty="0" smtClean="0"/>
              <a:t> form </a:t>
            </a:r>
            <a:r>
              <a:rPr lang="pl-PL" sz="3200" dirty="0" err="1" smtClean="0"/>
              <a:t>is</a:t>
            </a:r>
            <a:r>
              <a:rPr lang="pl-PL" sz="3200" dirty="0" smtClean="0"/>
              <a:t> not </a:t>
            </a:r>
            <a:r>
              <a:rPr lang="pl-PL" sz="3200" dirty="0" err="1" smtClean="0"/>
              <a:t>observed</a:t>
            </a:r>
            <a:r>
              <a:rPr lang="pl-PL" sz="3200" dirty="0" smtClean="0"/>
              <a:t>, </a:t>
            </a:r>
            <a:r>
              <a:rPr lang="pl-PL" sz="3200" dirty="0" err="1" smtClean="0"/>
              <a:t>the</a:t>
            </a:r>
            <a:r>
              <a:rPr lang="pl-PL" sz="3200" dirty="0" smtClean="0"/>
              <a:t> </a:t>
            </a:r>
            <a:r>
              <a:rPr lang="pl-PL" sz="3200" dirty="0" err="1" smtClean="0"/>
              <a:t>contract</a:t>
            </a:r>
            <a:r>
              <a:rPr lang="pl-PL" sz="3200" dirty="0" smtClean="0"/>
              <a:t> </a:t>
            </a:r>
            <a:r>
              <a:rPr lang="pl-PL" sz="3200" dirty="0" err="1" smtClean="0"/>
              <a:t>is</a:t>
            </a:r>
            <a:r>
              <a:rPr lang="pl-PL" sz="3200" dirty="0" smtClean="0"/>
              <a:t> </a:t>
            </a:r>
            <a:r>
              <a:rPr lang="pl-PL" sz="3200" dirty="0" err="1" smtClean="0"/>
              <a:t>deemed</a:t>
            </a:r>
            <a:r>
              <a:rPr lang="pl-PL" sz="3200" dirty="0" smtClean="0"/>
              <a:t> as a </a:t>
            </a:r>
            <a:r>
              <a:rPr lang="pl-PL" sz="3200" dirty="0" err="1" smtClean="0"/>
              <a:t>contract</a:t>
            </a:r>
            <a:r>
              <a:rPr lang="pl-PL" sz="3200" dirty="0" smtClean="0"/>
              <a:t> for a non limited time </a:t>
            </a:r>
            <a:r>
              <a:rPr lang="pl-PL" sz="3200" dirty="0" err="1" smtClean="0"/>
              <a:t>tenancy</a:t>
            </a:r>
            <a:endParaRPr lang="pl-PL" sz="3200"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24</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Amandements</a:t>
            </a:r>
            <a:r>
              <a:rPr lang="pl-PL" dirty="0" smtClean="0"/>
              <a:t>,  </a:t>
            </a:r>
            <a:r>
              <a:rPr lang="pl-PL" dirty="0" err="1" smtClean="0"/>
              <a:t>termination</a:t>
            </a:r>
            <a:r>
              <a:rPr lang="pl-PL" dirty="0" smtClean="0"/>
              <a:t> </a:t>
            </a:r>
            <a:r>
              <a:rPr lang="pl-PL" dirty="0" err="1" smtClean="0"/>
              <a:t>rescission</a:t>
            </a:r>
            <a:endParaRPr lang="pl-PL" dirty="0"/>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xmlns="" val="3752628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0026" y="276087"/>
            <a:ext cx="9371949" cy="591016"/>
          </a:xfrm>
        </p:spPr>
        <p:txBody>
          <a:bodyPr>
            <a:normAutofit fontScale="90000"/>
          </a:bodyPr>
          <a:lstStyle/>
          <a:p>
            <a:r>
              <a:rPr lang="pl-PL" dirty="0" smtClean="0"/>
              <a:t>Pacta </a:t>
            </a:r>
            <a:r>
              <a:rPr lang="pl-PL" dirty="0" err="1" smtClean="0"/>
              <a:t>sunt</a:t>
            </a:r>
            <a:r>
              <a:rPr lang="pl-PL" dirty="0" smtClean="0"/>
              <a:t> </a:t>
            </a:r>
            <a:r>
              <a:rPr lang="pl-PL" dirty="0" err="1" smtClean="0"/>
              <a:t>servanda</a:t>
            </a:r>
            <a:r>
              <a:rPr lang="pl-PL" dirty="0" smtClean="0"/>
              <a:t> but……… not </a:t>
            </a:r>
            <a:r>
              <a:rPr lang="pl-PL" dirty="0" err="1" smtClean="0"/>
              <a:t>always</a:t>
            </a:r>
            <a:r>
              <a:rPr lang="pl-PL" dirty="0" smtClean="0"/>
              <a:t>.</a:t>
            </a:r>
            <a:endParaRPr lang="pl-PL" dirty="0"/>
          </a:p>
        </p:txBody>
      </p:sp>
      <p:sp>
        <p:nvSpPr>
          <p:cNvPr id="3" name="Symbol zastępczy zawartości 2"/>
          <p:cNvSpPr>
            <a:spLocks noGrp="1"/>
          </p:cNvSpPr>
          <p:nvPr>
            <p:ph idx="1"/>
          </p:nvPr>
        </p:nvSpPr>
        <p:spPr>
          <a:xfrm>
            <a:off x="497305" y="1026694"/>
            <a:ext cx="11004884" cy="5831305"/>
          </a:xfrm>
        </p:spPr>
        <p:txBody>
          <a:bodyPr>
            <a:normAutofit/>
          </a:bodyPr>
          <a:lstStyle/>
          <a:p>
            <a:r>
              <a:rPr lang="pl-PL" sz="2400" b="1" dirty="0" err="1" smtClean="0"/>
              <a:t>Termination</a:t>
            </a:r>
            <a:r>
              <a:rPr lang="pl-PL" sz="2400" b="1" dirty="0" smtClean="0"/>
              <a:t> </a:t>
            </a:r>
            <a:r>
              <a:rPr lang="pl-PL" sz="2400" b="1" dirty="0" err="1" smtClean="0"/>
              <a:t>with</a:t>
            </a:r>
            <a:r>
              <a:rPr lang="pl-PL" sz="2400" b="1" dirty="0" smtClean="0"/>
              <a:t> </a:t>
            </a:r>
            <a:r>
              <a:rPr lang="pl-PL" sz="2400" b="1" dirty="0" err="1" smtClean="0"/>
              <a:t>both</a:t>
            </a:r>
            <a:r>
              <a:rPr lang="pl-PL" sz="2400" b="1" dirty="0" smtClean="0"/>
              <a:t> </a:t>
            </a:r>
            <a:r>
              <a:rPr lang="pl-PL" sz="2400" b="1" dirty="0" err="1" smtClean="0"/>
              <a:t>parties</a:t>
            </a:r>
            <a:r>
              <a:rPr lang="pl-PL" sz="2400" b="1" dirty="0" smtClean="0"/>
              <a:t> </a:t>
            </a:r>
            <a:r>
              <a:rPr lang="pl-PL" sz="2400" b="1" dirty="0" err="1" smtClean="0"/>
              <a:t>consent</a:t>
            </a:r>
            <a:r>
              <a:rPr lang="pl-PL" sz="2400" b="1" dirty="0" smtClean="0"/>
              <a:t> – </a:t>
            </a:r>
            <a:r>
              <a:rPr lang="pl-PL" sz="2400" b="1" dirty="0" err="1" smtClean="0"/>
              <a:t>always</a:t>
            </a:r>
            <a:r>
              <a:rPr lang="pl-PL" sz="2400" b="1" dirty="0" smtClean="0"/>
              <a:t> </a:t>
            </a:r>
            <a:r>
              <a:rPr lang="pl-PL" sz="2400" b="1" dirty="0" err="1" smtClean="0"/>
              <a:t>possible</a:t>
            </a:r>
            <a:endParaRPr lang="pl-PL" sz="2400" b="1" dirty="0" smtClean="0"/>
          </a:p>
          <a:p>
            <a:r>
              <a:rPr lang="pl-PL" sz="2400" b="1" dirty="0" err="1" smtClean="0"/>
              <a:t>Termination</a:t>
            </a:r>
            <a:r>
              <a:rPr lang="pl-PL" sz="2400" b="1" dirty="0" smtClean="0"/>
              <a:t> of </a:t>
            </a:r>
            <a:r>
              <a:rPr lang="pl-PL" sz="2400" b="1" dirty="0" err="1" smtClean="0"/>
              <a:t>continuous</a:t>
            </a:r>
            <a:r>
              <a:rPr lang="pl-PL" sz="2400" b="1" dirty="0" smtClean="0"/>
              <a:t> </a:t>
            </a:r>
            <a:r>
              <a:rPr lang="pl-PL" sz="2400" b="1" dirty="0" err="1" smtClean="0"/>
              <a:t>obligation</a:t>
            </a:r>
            <a:r>
              <a:rPr lang="pl-PL" sz="2400" b="1" dirty="0" smtClean="0"/>
              <a:t> – one </a:t>
            </a:r>
            <a:r>
              <a:rPr lang="pl-PL" sz="2400" b="1" dirty="0" err="1" smtClean="0"/>
              <a:t>declaration</a:t>
            </a:r>
            <a:r>
              <a:rPr lang="pl-PL" sz="2400" b="1" dirty="0" smtClean="0"/>
              <a:t> of will of one party, </a:t>
            </a:r>
            <a:r>
              <a:rPr lang="pl-PL" sz="2400" b="1" dirty="0" err="1" smtClean="0"/>
              <a:t>contract</a:t>
            </a:r>
            <a:r>
              <a:rPr lang="pl-PL" sz="2400" b="1" dirty="0" smtClean="0"/>
              <a:t> </a:t>
            </a:r>
            <a:r>
              <a:rPr lang="pl-PL" sz="2400" b="1" dirty="0" err="1" smtClean="0"/>
              <a:t>ceases</a:t>
            </a:r>
            <a:r>
              <a:rPr lang="pl-PL" sz="2400" b="1" dirty="0" smtClean="0"/>
              <a:t> to </a:t>
            </a:r>
            <a:r>
              <a:rPr lang="pl-PL" sz="2400" b="1" dirty="0" err="1" smtClean="0"/>
              <a:t>exist</a:t>
            </a:r>
            <a:r>
              <a:rPr lang="pl-PL" sz="2400" b="1" dirty="0" smtClean="0"/>
              <a:t>. </a:t>
            </a:r>
          </a:p>
          <a:p>
            <a:pPr>
              <a:buNone/>
            </a:pPr>
            <a:r>
              <a:rPr lang="pl-PL" sz="2400" b="1" dirty="0" smtClean="0"/>
              <a:t>Art.. 365 (1) C.C.  </a:t>
            </a:r>
            <a:r>
              <a:rPr lang="pl-PL" sz="2400" b="1" dirty="0" err="1" smtClean="0"/>
              <a:t>Obligation</a:t>
            </a:r>
            <a:r>
              <a:rPr lang="pl-PL" sz="2400" b="1" dirty="0" smtClean="0"/>
              <a:t> </a:t>
            </a:r>
            <a:r>
              <a:rPr lang="pl-PL" sz="2400" b="1" dirty="0" err="1" smtClean="0"/>
              <a:t>unlimited</a:t>
            </a:r>
            <a:r>
              <a:rPr lang="pl-PL" sz="2400" b="1" dirty="0" smtClean="0"/>
              <a:t> </a:t>
            </a:r>
            <a:r>
              <a:rPr lang="pl-PL" sz="2400" b="1" dirty="0" err="1" smtClean="0"/>
              <a:t>in</a:t>
            </a:r>
            <a:r>
              <a:rPr lang="pl-PL" sz="2400" b="1" dirty="0" smtClean="0"/>
              <a:t> time </a:t>
            </a:r>
            <a:r>
              <a:rPr lang="pl-PL" sz="2400" b="1" dirty="0" err="1" smtClean="0"/>
              <a:t>expires</a:t>
            </a:r>
            <a:r>
              <a:rPr lang="pl-PL" sz="2400" b="1" dirty="0" smtClean="0"/>
              <a:t> upon </a:t>
            </a:r>
            <a:r>
              <a:rPr lang="pl-PL" sz="2400" b="1" dirty="0" err="1" smtClean="0"/>
              <a:t>being</a:t>
            </a:r>
            <a:r>
              <a:rPr lang="pl-PL" sz="2400" b="1" dirty="0" smtClean="0"/>
              <a:t> </a:t>
            </a:r>
            <a:r>
              <a:rPr lang="pl-PL" sz="2400" b="1" dirty="0" err="1" smtClean="0"/>
              <a:t>terminated</a:t>
            </a:r>
            <a:r>
              <a:rPr lang="pl-PL" sz="2400" b="1" dirty="0" smtClean="0"/>
              <a:t> by </a:t>
            </a:r>
            <a:r>
              <a:rPr lang="pl-PL" sz="2400" b="1" dirty="0" err="1" smtClean="0"/>
              <a:t>debtor</a:t>
            </a:r>
            <a:r>
              <a:rPr lang="pl-PL" sz="2400" b="1" dirty="0" smtClean="0"/>
              <a:t> </a:t>
            </a:r>
            <a:r>
              <a:rPr lang="pl-PL" sz="2400" b="1" dirty="0" err="1" smtClean="0"/>
              <a:t>or</a:t>
            </a:r>
            <a:r>
              <a:rPr lang="pl-PL" sz="2400" b="1" dirty="0" smtClean="0"/>
              <a:t> </a:t>
            </a:r>
            <a:r>
              <a:rPr lang="pl-PL" sz="2400" b="1" dirty="0" err="1" smtClean="0"/>
              <a:t>creditor</a:t>
            </a:r>
            <a:r>
              <a:rPr lang="pl-PL" sz="2400" b="1" dirty="0" smtClean="0"/>
              <a:t> </a:t>
            </a:r>
            <a:r>
              <a:rPr lang="pl-PL" sz="2400" b="1" dirty="0" err="1" smtClean="0"/>
              <a:t>with</a:t>
            </a:r>
            <a:r>
              <a:rPr lang="pl-PL" sz="2400" b="1" dirty="0" smtClean="0"/>
              <a:t> </a:t>
            </a:r>
            <a:r>
              <a:rPr lang="pl-PL" sz="2400" b="1" dirty="0" err="1" smtClean="0"/>
              <a:t>observance</a:t>
            </a:r>
            <a:r>
              <a:rPr lang="pl-PL" sz="2400" b="1" dirty="0" smtClean="0"/>
              <a:t> of </a:t>
            </a:r>
            <a:r>
              <a:rPr lang="pl-PL" sz="2400" b="1" dirty="0" err="1" smtClean="0"/>
              <a:t>contractual</a:t>
            </a:r>
            <a:r>
              <a:rPr lang="pl-PL" sz="2400" b="1" dirty="0" smtClean="0"/>
              <a:t>, </a:t>
            </a:r>
            <a:r>
              <a:rPr lang="pl-PL" sz="2400" b="1" dirty="0" err="1" smtClean="0"/>
              <a:t>statutory</a:t>
            </a:r>
            <a:r>
              <a:rPr lang="pl-PL" sz="2400" b="1" dirty="0" smtClean="0"/>
              <a:t> </a:t>
            </a:r>
            <a:r>
              <a:rPr lang="pl-PL" sz="2400" b="1" dirty="0" err="1" smtClean="0"/>
              <a:t>or</a:t>
            </a:r>
            <a:r>
              <a:rPr lang="pl-PL" sz="2400" b="1" dirty="0" smtClean="0"/>
              <a:t> </a:t>
            </a:r>
            <a:r>
              <a:rPr lang="pl-PL" sz="2400" b="1" dirty="0" err="1" smtClean="0"/>
              <a:t>customary</a:t>
            </a:r>
            <a:r>
              <a:rPr lang="pl-PL" sz="2400" b="1" dirty="0" smtClean="0"/>
              <a:t> </a:t>
            </a:r>
            <a:r>
              <a:rPr lang="pl-PL" sz="2400" b="1" dirty="0" err="1" smtClean="0"/>
              <a:t>notice</a:t>
            </a:r>
            <a:r>
              <a:rPr lang="pl-PL" sz="2400" b="1" dirty="0" smtClean="0"/>
              <a:t> </a:t>
            </a:r>
            <a:r>
              <a:rPr lang="pl-PL" sz="2400" b="1" dirty="0" err="1" smtClean="0"/>
              <a:t>periods</a:t>
            </a:r>
            <a:r>
              <a:rPr lang="pl-PL" sz="2400" b="1" dirty="0" smtClean="0"/>
              <a:t> – and </a:t>
            </a:r>
            <a:r>
              <a:rPr lang="pl-PL" sz="2400" b="1" dirty="0" err="1" smtClean="0"/>
              <a:t>when</a:t>
            </a:r>
            <a:r>
              <a:rPr lang="pl-PL" sz="2400" b="1" dirty="0" smtClean="0"/>
              <a:t> </a:t>
            </a:r>
            <a:r>
              <a:rPr lang="pl-PL" sz="2400" b="1" dirty="0" err="1" smtClean="0"/>
              <a:t>there</a:t>
            </a:r>
            <a:r>
              <a:rPr lang="pl-PL" sz="2400" b="1" dirty="0" smtClean="0"/>
              <a:t> </a:t>
            </a:r>
            <a:r>
              <a:rPr lang="pl-PL" sz="2400" b="1" dirty="0" err="1" smtClean="0"/>
              <a:t>are</a:t>
            </a:r>
            <a:r>
              <a:rPr lang="pl-PL" sz="2400" b="1" dirty="0" smtClean="0"/>
              <a:t> </a:t>
            </a:r>
            <a:r>
              <a:rPr lang="pl-PL" sz="2400" b="1" dirty="0" err="1" smtClean="0"/>
              <a:t>none</a:t>
            </a:r>
            <a:r>
              <a:rPr lang="pl-PL" sz="2400" b="1" dirty="0" smtClean="0"/>
              <a:t> of </a:t>
            </a:r>
            <a:r>
              <a:rPr lang="pl-PL" sz="2400" b="1" dirty="0" err="1" smtClean="0"/>
              <a:t>such</a:t>
            </a:r>
            <a:r>
              <a:rPr lang="pl-PL" sz="2400" b="1" dirty="0" smtClean="0"/>
              <a:t> </a:t>
            </a:r>
            <a:r>
              <a:rPr lang="pl-PL" sz="2400" b="1" dirty="0" err="1" smtClean="0"/>
              <a:t>periods</a:t>
            </a:r>
            <a:r>
              <a:rPr lang="pl-PL" sz="2400" b="1" dirty="0" smtClean="0"/>
              <a:t>, </a:t>
            </a:r>
            <a:r>
              <a:rPr lang="pl-PL" sz="2400" b="1" dirty="0" err="1" smtClean="0"/>
              <a:t>immediately</a:t>
            </a:r>
            <a:r>
              <a:rPr lang="pl-PL" sz="2400" b="1" dirty="0" smtClean="0"/>
              <a:t> upon </a:t>
            </a:r>
            <a:r>
              <a:rPr lang="pl-PL" sz="2400" b="1" dirty="0" err="1" smtClean="0"/>
              <a:t>delivery</a:t>
            </a:r>
            <a:r>
              <a:rPr lang="pl-PL" sz="2400" b="1" dirty="0" smtClean="0"/>
              <a:t> of </a:t>
            </a:r>
            <a:r>
              <a:rPr lang="pl-PL" sz="2400" b="1" dirty="0" err="1" smtClean="0"/>
              <a:t>the</a:t>
            </a:r>
            <a:r>
              <a:rPr lang="pl-PL" sz="2400" b="1" dirty="0" smtClean="0"/>
              <a:t> </a:t>
            </a:r>
            <a:r>
              <a:rPr lang="pl-PL" sz="2400" b="1" dirty="0" err="1" smtClean="0"/>
              <a:t>notice</a:t>
            </a:r>
            <a:endParaRPr lang="pl-PL" sz="2400" b="1" dirty="0" smtClean="0"/>
          </a:p>
          <a:p>
            <a:pPr>
              <a:buNone/>
            </a:pPr>
            <a:r>
              <a:rPr lang="pl-PL" sz="2400" b="1" dirty="0" err="1" smtClean="0"/>
              <a:t>Rescission</a:t>
            </a:r>
            <a:r>
              <a:rPr lang="pl-PL" sz="2400" b="1" dirty="0" smtClean="0"/>
              <a:t> </a:t>
            </a:r>
            <a:r>
              <a:rPr lang="pl-PL" sz="2400" b="1" dirty="0" err="1" smtClean="0"/>
              <a:t>is</a:t>
            </a:r>
            <a:r>
              <a:rPr lang="pl-PL" sz="2400" b="1" dirty="0" smtClean="0"/>
              <a:t> </a:t>
            </a:r>
            <a:r>
              <a:rPr lang="pl-PL" sz="2400" b="1" dirty="0" err="1" smtClean="0"/>
              <a:t>the</a:t>
            </a:r>
            <a:r>
              <a:rPr lang="pl-PL" sz="2400" b="1" dirty="0" smtClean="0"/>
              <a:t> </a:t>
            </a:r>
            <a:r>
              <a:rPr lang="pl-PL" sz="2400" b="1" dirty="0" err="1" smtClean="0"/>
              <a:t>right</a:t>
            </a:r>
            <a:r>
              <a:rPr lang="pl-PL" sz="2400" b="1" dirty="0" smtClean="0"/>
              <a:t> to </a:t>
            </a:r>
            <a:r>
              <a:rPr lang="pl-PL" sz="2400" b="1" dirty="0" err="1" smtClean="0"/>
              <a:t>annulate</a:t>
            </a:r>
            <a:r>
              <a:rPr lang="pl-PL" sz="2400" b="1" dirty="0" smtClean="0"/>
              <a:t> </a:t>
            </a:r>
            <a:r>
              <a:rPr lang="pl-PL" sz="2400" b="1" dirty="0" err="1" smtClean="0"/>
              <a:t>the</a:t>
            </a:r>
            <a:r>
              <a:rPr lang="pl-PL" sz="2400" b="1" dirty="0" smtClean="0"/>
              <a:t> </a:t>
            </a:r>
            <a:r>
              <a:rPr lang="pl-PL" sz="2400" b="1" dirty="0" err="1" smtClean="0"/>
              <a:t>contract</a:t>
            </a:r>
            <a:r>
              <a:rPr lang="pl-PL" sz="2400" b="1" dirty="0" smtClean="0"/>
              <a:t> </a:t>
            </a:r>
            <a:r>
              <a:rPr lang="pl-PL" sz="2400" b="1" dirty="0" err="1" smtClean="0"/>
              <a:t>from</a:t>
            </a:r>
            <a:r>
              <a:rPr lang="pl-PL" sz="2400" b="1" dirty="0" smtClean="0"/>
              <a:t> </a:t>
            </a:r>
            <a:r>
              <a:rPr lang="pl-PL" sz="2400" b="1" dirty="0" err="1" smtClean="0"/>
              <a:t>its</a:t>
            </a:r>
            <a:r>
              <a:rPr lang="pl-PL" sz="2400" b="1" dirty="0" smtClean="0"/>
              <a:t> </a:t>
            </a:r>
            <a:r>
              <a:rPr lang="pl-PL" sz="2400" b="1" dirty="0" err="1" smtClean="0"/>
              <a:t>begining</a:t>
            </a:r>
            <a:r>
              <a:rPr lang="pl-PL" sz="2400" b="1" dirty="0" smtClean="0"/>
              <a:t>, as </a:t>
            </a:r>
            <a:r>
              <a:rPr lang="pl-PL" sz="2400" b="1" dirty="0" err="1" smtClean="0"/>
              <a:t>it</a:t>
            </a:r>
            <a:r>
              <a:rPr lang="pl-PL" sz="2400" b="1" dirty="0" smtClean="0"/>
              <a:t> </a:t>
            </a:r>
            <a:r>
              <a:rPr lang="pl-PL" sz="2400" b="1" dirty="0" err="1" smtClean="0"/>
              <a:t>has</a:t>
            </a:r>
            <a:r>
              <a:rPr lang="pl-PL" sz="2400" b="1" dirty="0" smtClean="0"/>
              <a:t> </a:t>
            </a:r>
            <a:r>
              <a:rPr lang="pl-PL" sz="2400" b="1" dirty="0" err="1" smtClean="0"/>
              <a:t>never</a:t>
            </a:r>
            <a:r>
              <a:rPr lang="pl-PL" sz="2400" b="1" dirty="0" smtClean="0"/>
              <a:t> </a:t>
            </a:r>
            <a:r>
              <a:rPr lang="pl-PL" sz="2400" b="1" dirty="0" err="1" smtClean="0"/>
              <a:t>been</a:t>
            </a:r>
            <a:r>
              <a:rPr lang="pl-PL" sz="2400" b="1" dirty="0" smtClean="0"/>
              <a:t> </a:t>
            </a:r>
            <a:r>
              <a:rPr lang="pl-PL" sz="2400" b="1" dirty="0" err="1" smtClean="0"/>
              <a:t>entered</a:t>
            </a:r>
            <a:r>
              <a:rPr lang="pl-PL" sz="2400" b="1" dirty="0" smtClean="0"/>
              <a:t>.</a:t>
            </a:r>
          </a:p>
          <a:p>
            <a:pPr>
              <a:buFontTx/>
              <a:buChar char="-"/>
            </a:pPr>
            <a:r>
              <a:rPr lang="pl-PL" sz="2400" b="1" dirty="0" err="1" smtClean="0"/>
              <a:t>Contractual</a:t>
            </a:r>
            <a:r>
              <a:rPr lang="pl-PL" sz="2400" b="1" dirty="0" smtClean="0"/>
              <a:t> </a:t>
            </a:r>
            <a:r>
              <a:rPr lang="pl-PL" sz="2400" b="1" dirty="0" err="1" smtClean="0"/>
              <a:t>right</a:t>
            </a:r>
            <a:r>
              <a:rPr lang="pl-PL" sz="2400" b="1" dirty="0" smtClean="0"/>
              <a:t> – art. 395 C.C., art. 492 C.C.</a:t>
            </a:r>
          </a:p>
          <a:p>
            <a:pPr>
              <a:buFontTx/>
              <a:buChar char="-"/>
            </a:pPr>
            <a:r>
              <a:rPr lang="pl-PL" sz="2400" b="1" dirty="0" smtClean="0"/>
              <a:t>Ex </a:t>
            </a:r>
            <a:r>
              <a:rPr lang="pl-PL" sz="2400" b="1" dirty="0" err="1" smtClean="0"/>
              <a:t>lege</a:t>
            </a:r>
            <a:r>
              <a:rPr lang="pl-PL" sz="2400" b="1" dirty="0" smtClean="0"/>
              <a:t> – art. 491 C.C. </a:t>
            </a:r>
            <a:r>
              <a:rPr lang="pl-PL" sz="2400" b="1" dirty="0" err="1" smtClean="0"/>
              <a:t>debtor</a:t>
            </a:r>
            <a:r>
              <a:rPr lang="pl-PL" sz="2400" b="1" dirty="0" smtClean="0"/>
              <a:t>  </a:t>
            </a:r>
            <a:r>
              <a:rPr lang="pl-PL" sz="2400" b="1" dirty="0" err="1" smtClean="0"/>
              <a:t>defaults</a:t>
            </a:r>
            <a:r>
              <a:rPr lang="pl-PL" sz="2400" b="1" dirty="0" smtClean="0"/>
              <a:t> </a:t>
            </a:r>
            <a:r>
              <a:rPr lang="pl-PL" sz="2400" b="1" dirty="0" err="1" smtClean="0"/>
              <a:t>in</a:t>
            </a:r>
            <a:r>
              <a:rPr lang="pl-PL" sz="2400" b="1" dirty="0" smtClean="0"/>
              <a:t> performance and </a:t>
            </a:r>
            <a:r>
              <a:rPr lang="pl-PL" sz="2400" b="1" dirty="0" err="1" smtClean="0"/>
              <a:t>the</a:t>
            </a:r>
            <a:r>
              <a:rPr lang="pl-PL" sz="2400" b="1" dirty="0" smtClean="0"/>
              <a:t> </a:t>
            </a:r>
            <a:r>
              <a:rPr lang="pl-PL" sz="2400" b="1" dirty="0" err="1" smtClean="0"/>
              <a:t>contract</a:t>
            </a:r>
            <a:r>
              <a:rPr lang="pl-PL" sz="2400" b="1" dirty="0" smtClean="0"/>
              <a:t> </a:t>
            </a:r>
            <a:r>
              <a:rPr lang="pl-PL" sz="2400" b="1" dirty="0" err="1" smtClean="0"/>
              <a:t>is</a:t>
            </a:r>
            <a:r>
              <a:rPr lang="pl-PL" sz="2400" b="1" dirty="0" smtClean="0"/>
              <a:t> </a:t>
            </a:r>
            <a:r>
              <a:rPr lang="pl-PL" sz="2400" b="1" dirty="0" err="1" smtClean="0"/>
              <a:t>reciprocal</a:t>
            </a:r>
            <a:endParaRPr lang="pl-PL" sz="2400" b="1" dirty="0" smtClean="0"/>
          </a:p>
          <a:p>
            <a:pPr>
              <a:buNone/>
            </a:pPr>
            <a:endParaRPr lang="pl-PL"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26</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3780" y="276087"/>
            <a:ext cx="10498196" cy="780203"/>
          </a:xfrm>
        </p:spPr>
        <p:txBody>
          <a:bodyPr/>
          <a:lstStyle/>
          <a:p>
            <a:r>
              <a:rPr lang="pl-PL" b="1" dirty="0" smtClean="0"/>
              <a:t>Art. 76 </a:t>
            </a:r>
            <a:r>
              <a:rPr lang="pl-PL" b="1" dirty="0" err="1" smtClean="0"/>
              <a:t>pactum</a:t>
            </a:r>
            <a:r>
              <a:rPr lang="pl-PL" b="1" dirty="0" smtClean="0"/>
              <a:t> de forma</a:t>
            </a:r>
            <a:endParaRPr lang="pl-PL" b="1" dirty="0"/>
          </a:p>
        </p:txBody>
      </p:sp>
      <p:sp>
        <p:nvSpPr>
          <p:cNvPr id="3" name="Symbol zastępczy zawartości 2"/>
          <p:cNvSpPr>
            <a:spLocks noGrp="1"/>
          </p:cNvSpPr>
          <p:nvPr>
            <p:ph idx="1"/>
          </p:nvPr>
        </p:nvSpPr>
        <p:spPr>
          <a:xfrm>
            <a:off x="283778" y="1261240"/>
            <a:ext cx="10941269" cy="5139559"/>
          </a:xfrm>
        </p:spPr>
        <p:txBody>
          <a:bodyPr>
            <a:normAutofit/>
          </a:bodyPr>
          <a:lstStyle/>
          <a:p>
            <a:pPr>
              <a:buNone/>
            </a:pPr>
            <a:r>
              <a:rPr lang="pl-PL" sz="2800" dirty="0" err="1" smtClean="0"/>
              <a:t>If</a:t>
            </a:r>
            <a:r>
              <a:rPr lang="pl-PL" sz="2800" dirty="0" smtClean="0"/>
              <a:t> </a:t>
            </a:r>
            <a:r>
              <a:rPr lang="pl-PL" sz="2800" dirty="0" err="1" smtClean="0"/>
              <a:t>the</a:t>
            </a:r>
            <a:r>
              <a:rPr lang="pl-PL" sz="2800" dirty="0" smtClean="0"/>
              <a:t> </a:t>
            </a:r>
            <a:r>
              <a:rPr lang="pl-PL" sz="2800" dirty="0" err="1" smtClean="0"/>
              <a:t>parties</a:t>
            </a:r>
            <a:r>
              <a:rPr lang="pl-PL" sz="2800" dirty="0" smtClean="0"/>
              <a:t> </a:t>
            </a:r>
            <a:r>
              <a:rPr lang="pl-PL" sz="2800" dirty="0" err="1" smtClean="0"/>
              <a:t>decided</a:t>
            </a:r>
            <a:r>
              <a:rPr lang="pl-PL" sz="2800" dirty="0" smtClean="0"/>
              <a:t> </a:t>
            </a:r>
            <a:r>
              <a:rPr lang="pl-PL" sz="2800" dirty="0" err="1" smtClean="0"/>
              <a:t>in</a:t>
            </a:r>
            <a:r>
              <a:rPr lang="pl-PL" sz="2800" dirty="0" smtClean="0"/>
              <a:t> a </a:t>
            </a:r>
            <a:r>
              <a:rPr lang="pl-PL" sz="2800" dirty="0" err="1" smtClean="0"/>
              <a:t>contract</a:t>
            </a:r>
            <a:r>
              <a:rPr lang="pl-PL" sz="2800" dirty="0" smtClean="0"/>
              <a:t> </a:t>
            </a:r>
            <a:r>
              <a:rPr lang="pl-PL" sz="2800" dirty="0" err="1" smtClean="0"/>
              <a:t>that</a:t>
            </a:r>
            <a:r>
              <a:rPr lang="pl-PL" sz="2800" dirty="0" smtClean="0"/>
              <a:t> a </a:t>
            </a:r>
            <a:r>
              <a:rPr lang="pl-PL" sz="2800" dirty="0" err="1" smtClean="0"/>
              <a:t>specified</a:t>
            </a:r>
            <a:r>
              <a:rPr lang="pl-PL" sz="2800" dirty="0" smtClean="0"/>
              <a:t> legal </a:t>
            </a:r>
            <a:r>
              <a:rPr lang="pl-PL" sz="2800" dirty="0" err="1" smtClean="0"/>
              <a:t>act</a:t>
            </a:r>
            <a:r>
              <a:rPr lang="pl-PL" sz="2800" dirty="0" smtClean="0"/>
              <a:t> </a:t>
            </a:r>
            <a:r>
              <a:rPr lang="pl-PL" sz="2800" dirty="0" err="1" smtClean="0"/>
              <a:t>between</a:t>
            </a:r>
            <a:r>
              <a:rPr lang="pl-PL" sz="2800" dirty="0" smtClean="0"/>
              <a:t> </a:t>
            </a:r>
            <a:r>
              <a:rPr lang="pl-PL" sz="2800" dirty="0" err="1" smtClean="0"/>
              <a:t>them</a:t>
            </a:r>
            <a:r>
              <a:rPr lang="pl-PL" sz="2800" dirty="0" smtClean="0"/>
              <a:t> (ex. </a:t>
            </a:r>
            <a:r>
              <a:rPr lang="pl-PL" sz="2800" dirty="0" err="1" smtClean="0"/>
              <a:t>termination</a:t>
            </a:r>
            <a:r>
              <a:rPr lang="pl-PL" sz="2800" dirty="0" smtClean="0"/>
              <a:t> of </a:t>
            </a:r>
            <a:r>
              <a:rPr lang="pl-PL" sz="2800" dirty="0" err="1" smtClean="0"/>
              <a:t>contracts</a:t>
            </a:r>
            <a:r>
              <a:rPr lang="pl-PL" sz="2800" dirty="0" smtClean="0"/>
              <a:t>, </a:t>
            </a:r>
            <a:r>
              <a:rPr lang="pl-PL" sz="2800" dirty="0" err="1" smtClean="0"/>
              <a:t>amendments</a:t>
            </a:r>
            <a:r>
              <a:rPr lang="pl-PL" sz="2800" dirty="0" smtClean="0"/>
              <a:t>) </a:t>
            </a:r>
            <a:r>
              <a:rPr lang="pl-PL" sz="2800" dirty="0" err="1" smtClean="0"/>
              <a:t>should</a:t>
            </a:r>
            <a:r>
              <a:rPr lang="pl-PL" sz="2800" dirty="0" smtClean="0"/>
              <a:t> be </a:t>
            </a:r>
            <a:r>
              <a:rPr lang="pl-PL" sz="2800" dirty="0" err="1" smtClean="0"/>
              <a:t>made</a:t>
            </a:r>
            <a:r>
              <a:rPr lang="pl-PL" sz="2800" dirty="0" smtClean="0"/>
              <a:t> </a:t>
            </a:r>
            <a:r>
              <a:rPr lang="pl-PL" sz="2800" dirty="0" err="1" smtClean="0"/>
              <a:t>in</a:t>
            </a:r>
            <a:r>
              <a:rPr lang="pl-PL" sz="2800" dirty="0" smtClean="0"/>
              <a:t> a </a:t>
            </a:r>
            <a:r>
              <a:rPr lang="pl-PL" sz="2800" dirty="0" err="1" smtClean="0"/>
              <a:t>specific</a:t>
            </a:r>
            <a:r>
              <a:rPr lang="pl-PL" sz="2800" dirty="0" smtClean="0"/>
              <a:t> </a:t>
            </a:r>
            <a:r>
              <a:rPr lang="pl-PL" sz="2800" dirty="0" err="1" smtClean="0"/>
              <a:t>corm</a:t>
            </a:r>
            <a:r>
              <a:rPr lang="pl-PL" sz="2800" dirty="0" smtClean="0"/>
              <a:t>, </a:t>
            </a:r>
            <a:r>
              <a:rPr lang="pl-PL" sz="2800" dirty="0" err="1" smtClean="0"/>
              <a:t>that</a:t>
            </a:r>
            <a:r>
              <a:rPr lang="pl-PL" sz="2800" dirty="0" smtClean="0"/>
              <a:t> </a:t>
            </a:r>
            <a:r>
              <a:rPr lang="pl-PL" sz="2800" dirty="0" err="1" smtClean="0"/>
              <a:t>act</a:t>
            </a:r>
            <a:r>
              <a:rPr lang="pl-PL" sz="2800" dirty="0" smtClean="0"/>
              <a:t> </a:t>
            </a:r>
            <a:r>
              <a:rPr lang="pl-PL" sz="2800" dirty="0" err="1" smtClean="0"/>
              <a:t>takes</a:t>
            </a:r>
            <a:r>
              <a:rPr lang="pl-PL" sz="2800" dirty="0" smtClean="0"/>
              <a:t> </a:t>
            </a:r>
            <a:r>
              <a:rPr lang="pl-PL" sz="2800" dirty="0" err="1" smtClean="0"/>
              <a:t>effect</a:t>
            </a:r>
            <a:r>
              <a:rPr lang="pl-PL" sz="2800" dirty="0" smtClean="0"/>
              <a:t> </a:t>
            </a:r>
            <a:r>
              <a:rPr lang="pl-PL" sz="2800" dirty="0" err="1" smtClean="0"/>
              <a:t>only</a:t>
            </a:r>
            <a:r>
              <a:rPr lang="pl-PL" sz="2800" dirty="0" smtClean="0"/>
              <a:t> </a:t>
            </a:r>
            <a:r>
              <a:rPr lang="pl-PL" sz="2800" dirty="0" err="1" smtClean="0"/>
              <a:t>if</a:t>
            </a:r>
            <a:r>
              <a:rPr lang="pl-PL" sz="2800" dirty="0" smtClean="0"/>
              <a:t> </a:t>
            </a:r>
            <a:r>
              <a:rPr lang="pl-PL" sz="2800" dirty="0" err="1" smtClean="0"/>
              <a:t>the</a:t>
            </a:r>
            <a:r>
              <a:rPr lang="pl-PL" sz="2800" dirty="0" smtClean="0"/>
              <a:t> form </a:t>
            </a:r>
            <a:r>
              <a:rPr lang="pl-PL" sz="2800" dirty="0" err="1" smtClean="0"/>
              <a:t>is</a:t>
            </a:r>
            <a:r>
              <a:rPr lang="pl-PL" sz="2800" dirty="0" smtClean="0"/>
              <a:t> </a:t>
            </a:r>
            <a:r>
              <a:rPr lang="pl-PL" sz="2800" dirty="0" err="1" smtClean="0"/>
              <a:t>observed</a:t>
            </a:r>
            <a:r>
              <a:rPr lang="pl-PL" sz="2800" dirty="0" smtClean="0"/>
              <a:t>.</a:t>
            </a:r>
          </a:p>
          <a:p>
            <a:pPr>
              <a:buNone/>
            </a:pPr>
            <a:endParaRPr lang="pl-PL" sz="2800" dirty="0" smtClean="0"/>
          </a:p>
          <a:p>
            <a:pPr>
              <a:buNone/>
            </a:pPr>
            <a:r>
              <a:rPr lang="pl-PL" sz="2800" dirty="0" err="1" smtClean="0"/>
              <a:t>However</a:t>
            </a:r>
            <a:r>
              <a:rPr lang="pl-PL" sz="2800" dirty="0" smtClean="0"/>
              <a:t>, </a:t>
            </a:r>
            <a:r>
              <a:rPr lang="pl-PL" sz="2800" dirty="0" err="1" smtClean="0"/>
              <a:t>if</a:t>
            </a:r>
            <a:r>
              <a:rPr lang="pl-PL" sz="2800" dirty="0" smtClean="0"/>
              <a:t> </a:t>
            </a:r>
            <a:r>
              <a:rPr lang="pl-PL" sz="2800" dirty="0" err="1" smtClean="0"/>
              <a:t>the</a:t>
            </a:r>
            <a:r>
              <a:rPr lang="pl-PL" sz="2800" dirty="0" smtClean="0"/>
              <a:t> </a:t>
            </a:r>
            <a:r>
              <a:rPr lang="pl-PL" sz="2800" dirty="0" err="1" smtClean="0"/>
              <a:t>parties</a:t>
            </a:r>
            <a:r>
              <a:rPr lang="pl-PL" sz="2800" dirty="0" smtClean="0"/>
              <a:t> </a:t>
            </a:r>
            <a:r>
              <a:rPr lang="pl-PL" sz="2800" dirty="0" err="1" smtClean="0"/>
              <a:t>stipulated</a:t>
            </a:r>
            <a:r>
              <a:rPr lang="pl-PL" sz="2800" dirty="0" smtClean="0"/>
              <a:t> form </a:t>
            </a:r>
            <a:r>
              <a:rPr lang="pl-PL" sz="2800" dirty="0" err="1" smtClean="0"/>
              <a:t>in</a:t>
            </a:r>
            <a:r>
              <a:rPr lang="pl-PL" sz="2800" dirty="0" smtClean="0"/>
              <a:t> </a:t>
            </a:r>
            <a:r>
              <a:rPr lang="pl-PL" sz="2800" dirty="0" err="1" smtClean="0"/>
              <a:t>writing</a:t>
            </a:r>
            <a:r>
              <a:rPr lang="pl-PL" sz="2800" dirty="0" smtClean="0"/>
              <a:t> </a:t>
            </a:r>
            <a:r>
              <a:rPr lang="pl-PL" sz="2800" dirty="0" err="1" smtClean="0"/>
              <a:t>without</a:t>
            </a:r>
            <a:r>
              <a:rPr lang="pl-PL" sz="2800" dirty="0" smtClean="0"/>
              <a:t> </a:t>
            </a:r>
            <a:r>
              <a:rPr lang="pl-PL" sz="2800" dirty="0" err="1" smtClean="0"/>
              <a:t>specifying</a:t>
            </a:r>
            <a:r>
              <a:rPr lang="pl-PL" sz="2800" dirty="0" smtClean="0"/>
              <a:t> </a:t>
            </a:r>
            <a:r>
              <a:rPr lang="pl-PL" sz="2800" dirty="0" err="1" smtClean="0"/>
              <a:t>the</a:t>
            </a:r>
            <a:r>
              <a:rPr lang="pl-PL" sz="2800" dirty="0" smtClean="0"/>
              <a:t> </a:t>
            </a:r>
            <a:r>
              <a:rPr lang="pl-PL" sz="2800" dirty="0" err="1" smtClean="0"/>
              <a:t>consequences</a:t>
            </a:r>
            <a:r>
              <a:rPr lang="pl-PL" sz="2800" dirty="0" smtClean="0"/>
              <a:t>  </a:t>
            </a:r>
            <a:r>
              <a:rPr lang="pl-PL" sz="2800" dirty="0" err="1" smtClean="0"/>
              <a:t>if</a:t>
            </a:r>
            <a:r>
              <a:rPr lang="pl-PL" sz="2800" dirty="0" smtClean="0"/>
              <a:t> </a:t>
            </a:r>
            <a:r>
              <a:rPr lang="pl-PL" sz="2800" dirty="0" err="1" smtClean="0"/>
              <a:t>the</a:t>
            </a:r>
            <a:r>
              <a:rPr lang="pl-PL" sz="2800" dirty="0" smtClean="0"/>
              <a:t> form </a:t>
            </a:r>
            <a:r>
              <a:rPr lang="pl-PL" sz="2800" dirty="0" err="1" smtClean="0"/>
              <a:t>is</a:t>
            </a:r>
            <a:r>
              <a:rPr lang="pl-PL" sz="2800" dirty="0" smtClean="0"/>
              <a:t> not </a:t>
            </a:r>
            <a:r>
              <a:rPr lang="pl-PL" sz="2800" dirty="0" err="1" smtClean="0"/>
              <a:t>observed</a:t>
            </a:r>
            <a:r>
              <a:rPr lang="pl-PL" sz="2800" dirty="0" smtClean="0"/>
              <a:t>, </a:t>
            </a:r>
            <a:r>
              <a:rPr lang="pl-PL" sz="2800" dirty="0" err="1" smtClean="0"/>
              <a:t>it</a:t>
            </a:r>
            <a:r>
              <a:rPr lang="pl-PL" sz="2800" dirty="0" smtClean="0"/>
              <a:t> </a:t>
            </a:r>
            <a:r>
              <a:rPr lang="pl-PL" sz="2800" dirty="0" err="1" smtClean="0"/>
              <a:t>is</a:t>
            </a:r>
            <a:r>
              <a:rPr lang="pl-PL" sz="2800" dirty="0" smtClean="0"/>
              <a:t> </a:t>
            </a:r>
            <a:r>
              <a:rPr lang="pl-PL" sz="2800" dirty="0" err="1" smtClean="0"/>
              <a:t>assumed</a:t>
            </a:r>
            <a:r>
              <a:rPr lang="pl-PL" sz="2800" dirty="0" smtClean="0"/>
              <a:t> </a:t>
            </a:r>
            <a:r>
              <a:rPr lang="pl-PL" sz="2800" dirty="0" err="1" smtClean="0"/>
              <a:t>the</a:t>
            </a:r>
            <a:r>
              <a:rPr lang="pl-PL" sz="2800" dirty="0" smtClean="0"/>
              <a:t> </a:t>
            </a:r>
            <a:r>
              <a:rPr lang="pl-PL" sz="2800" dirty="0" err="1" smtClean="0"/>
              <a:t>the</a:t>
            </a:r>
            <a:r>
              <a:rPr lang="pl-PL" sz="2800" dirty="0" smtClean="0"/>
              <a:t> form </a:t>
            </a:r>
            <a:r>
              <a:rPr lang="pl-PL" sz="2800" dirty="0" err="1" smtClean="0"/>
              <a:t>is</a:t>
            </a:r>
            <a:r>
              <a:rPr lang="pl-PL" sz="2800" dirty="0" smtClean="0"/>
              <a:t> </a:t>
            </a:r>
            <a:r>
              <a:rPr lang="pl-PL" sz="2800" dirty="0" err="1" smtClean="0"/>
              <a:t>recquired</a:t>
            </a:r>
            <a:r>
              <a:rPr lang="pl-PL" sz="2800" dirty="0" smtClean="0"/>
              <a:t> </a:t>
            </a:r>
            <a:r>
              <a:rPr lang="pl-PL" sz="2800" dirty="0" err="1" smtClean="0"/>
              <a:t>only</a:t>
            </a:r>
            <a:r>
              <a:rPr lang="pl-PL" sz="2800" dirty="0" smtClean="0"/>
              <a:t> for </a:t>
            </a:r>
            <a:r>
              <a:rPr lang="pl-PL" sz="2800" dirty="0" err="1" smtClean="0"/>
              <a:t>evidence</a:t>
            </a:r>
            <a:r>
              <a:rPr lang="pl-PL" sz="2800" dirty="0" smtClean="0"/>
              <a:t> </a:t>
            </a:r>
            <a:r>
              <a:rPr lang="pl-PL" sz="2800" dirty="0" err="1" smtClean="0"/>
              <a:t>purposes</a:t>
            </a:r>
            <a:r>
              <a:rPr lang="pl-PL" sz="2800" dirty="0" smtClean="0"/>
              <a:t>.</a:t>
            </a:r>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27</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Change</a:t>
            </a:r>
            <a:r>
              <a:rPr lang="pl-PL" dirty="0" smtClean="0"/>
              <a:t> of </a:t>
            </a:r>
            <a:r>
              <a:rPr lang="pl-PL" dirty="0" err="1" smtClean="0"/>
              <a:t>contract</a:t>
            </a:r>
            <a:r>
              <a:rPr lang="pl-PL" dirty="0" smtClean="0"/>
              <a:t> – </a:t>
            </a:r>
            <a:r>
              <a:rPr lang="pl-PL" dirty="0" err="1" smtClean="0"/>
              <a:t>amendments</a:t>
            </a:r>
            <a:r>
              <a:rPr lang="pl-PL" dirty="0" smtClean="0"/>
              <a:t> </a:t>
            </a:r>
            <a:br>
              <a:rPr lang="pl-PL" dirty="0" smtClean="0"/>
            </a:br>
            <a:r>
              <a:rPr lang="pl-PL" dirty="0" err="1" smtClean="0"/>
              <a:t>Formalities</a:t>
            </a:r>
            <a:endParaRPr lang="pl-PL" dirty="0"/>
          </a:p>
        </p:txBody>
      </p:sp>
      <p:sp>
        <p:nvSpPr>
          <p:cNvPr id="3" name="Symbol zastępczy zawartości 2"/>
          <p:cNvSpPr>
            <a:spLocks noGrp="1"/>
          </p:cNvSpPr>
          <p:nvPr>
            <p:ph idx="1"/>
          </p:nvPr>
        </p:nvSpPr>
        <p:spPr>
          <a:xfrm>
            <a:off x="1410027" y="1566000"/>
            <a:ext cx="9862318" cy="5291999"/>
          </a:xfrm>
        </p:spPr>
        <p:txBody>
          <a:bodyPr>
            <a:normAutofit/>
          </a:bodyPr>
          <a:lstStyle/>
          <a:p>
            <a:r>
              <a:rPr lang="pl-PL" sz="2800" dirty="0" smtClean="0"/>
              <a:t>Art. 77 C.C.</a:t>
            </a:r>
          </a:p>
          <a:p>
            <a:pPr>
              <a:buNone/>
            </a:pPr>
            <a:r>
              <a:rPr lang="pl-PL" dirty="0" smtClean="0"/>
              <a:t> </a:t>
            </a:r>
            <a:r>
              <a:rPr lang="pl-PL" sz="2800" dirty="0" smtClean="0"/>
              <a:t>§ 1  </a:t>
            </a:r>
            <a:r>
              <a:rPr lang="pl-PL" sz="2800" dirty="0" err="1" smtClean="0"/>
              <a:t>Contract</a:t>
            </a:r>
            <a:r>
              <a:rPr lang="pl-PL" sz="2800" dirty="0" smtClean="0"/>
              <a:t> </a:t>
            </a:r>
            <a:r>
              <a:rPr lang="pl-PL" sz="2800" dirty="0" err="1" smtClean="0"/>
              <a:t>may</a:t>
            </a:r>
            <a:r>
              <a:rPr lang="pl-PL" sz="2800" dirty="0" smtClean="0"/>
              <a:t> be </a:t>
            </a:r>
            <a:r>
              <a:rPr lang="pl-PL" sz="2800" dirty="0" err="1" smtClean="0"/>
              <a:t>supplemented</a:t>
            </a:r>
            <a:r>
              <a:rPr lang="pl-PL" sz="2800" dirty="0" smtClean="0"/>
              <a:t> </a:t>
            </a:r>
            <a:r>
              <a:rPr lang="pl-PL" sz="2800" dirty="0" err="1" smtClean="0"/>
              <a:t>or</a:t>
            </a:r>
            <a:r>
              <a:rPr lang="pl-PL" sz="2800" dirty="0" smtClean="0"/>
              <a:t> </a:t>
            </a:r>
            <a:r>
              <a:rPr lang="pl-PL" sz="2800" dirty="0" err="1" smtClean="0"/>
              <a:t>amended</a:t>
            </a:r>
            <a:r>
              <a:rPr lang="pl-PL" sz="2800" dirty="0" smtClean="0"/>
              <a:t> </a:t>
            </a:r>
            <a:r>
              <a:rPr lang="pl-PL" sz="2800" dirty="0" err="1" smtClean="0"/>
              <a:t>only</a:t>
            </a:r>
            <a:r>
              <a:rPr lang="pl-PL" sz="2800" dirty="0" smtClean="0"/>
              <a:t> </a:t>
            </a:r>
            <a:r>
              <a:rPr lang="pl-PL" sz="2800" dirty="0" err="1" smtClean="0"/>
              <a:t>in</a:t>
            </a:r>
            <a:r>
              <a:rPr lang="pl-PL" sz="2800" dirty="0" smtClean="0"/>
              <a:t> </a:t>
            </a:r>
            <a:r>
              <a:rPr lang="pl-PL" sz="2800" dirty="0" err="1" smtClean="0"/>
              <a:t>the</a:t>
            </a:r>
            <a:r>
              <a:rPr lang="pl-PL" sz="2800" dirty="0" smtClean="0"/>
              <a:t> form </a:t>
            </a:r>
            <a:r>
              <a:rPr lang="pl-PL" sz="2800" dirty="0" err="1" smtClean="0"/>
              <a:t>stipulated</a:t>
            </a:r>
            <a:r>
              <a:rPr lang="pl-PL" sz="2800" dirty="0" smtClean="0"/>
              <a:t> by </a:t>
            </a:r>
            <a:r>
              <a:rPr lang="pl-PL" sz="2800" dirty="0" err="1" smtClean="0"/>
              <a:t>the</a:t>
            </a:r>
            <a:r>
              <a:rPr lang="pl-PL" sz="2800" dirty="0" smtClean="0"/>
              <a:t> law </a:t>
            </a:r>
            <a:r>
              <a:rPr lang="pl-PL" sz="2800" dirty="0" err="1" smtClean="0"/>
              <a:t>or</a:t>
            </a:r>
            <a:r>
              <a:rPr lang="pl-PL" sz="2800" dirty="0" smtClean="0"/>
              <a:t> </a:t>
            </a:r>
            <a:r>
              <a:rPr lang="pl-PL" sz="2800" dirty="0" err="1" smtClean="0"/>
              <a:t>agreed</a:t>
            </a:r>
            <a:r>
              <a:rPr lang="pl-PL" sz="2800" dirty="0" smtClean="0"/>
              <a:t> by </a:t>
            </a:r>
            <a:r>
              <a:rPr lang="pl-PL" sz="2800" dirty="0" err="1" smtClean="0"/>
              <a:t>the</a:t>
            </a:r>
            <a:r>
              <a:rPr lang="pl-PL" sz="2800" dirty="0" smtClean="0"/>
              <a:t> </a:t>
            </a:r>
            <a:r>
              <a:rPr lang="pl-PL" sz="2800" dirty="0" err="1" smtClean="0"/>
              <a:t>parties</a:t>
            </a:r>
            <a:r>
              <a:rPr lang="pl-PL" sz="2800" dirty="0" smtClean="0"/>
              <a:t> for </a:t>
            </a:r>
            <a:r>
              <a:rPr lang="pl-PL" sz="2800" dirty="0" err="1" smtClean="0"/>
              <a:t>its</a:t>
            </a:r>
            <a:r>
              <a:rPr lang="pl-PL" sz="2800" dirty="0" smtClean="0"/>
              <a:t> </a:t>
            </a:r>
            <a:r>
              <a:rPr lang="pl-PL" sz="2800" dirty="0" err="1" smtClean="0"/>
              <a:t>creation</a:t>
            </a:r>
            <a:r>
              <a:rPr lang="pl-PL" sz="2800" dirty="0" smtClean="0"/>
              <a:t>.</a:t>
            </a:r>
          </a:p>
          <a:p>
            <a:pPr>
              <a:buNone/>
            </a:pPr>
            <a:r>
              <a:rPr lang="pl-PL" sz="2800" dirty="0" smtClean="0"/>
              <a:t>§ 2 </a:t>
            </a:r>
            <a:r>
              <a:rPr lang="pl-PL" sz="2800" dirty="0" err="1" smtClean="0"/>
              <a:t>If</a:t>
            </a:r>
            <a:r>
              <a:rPr lang="pl-PL" sz="2800" dirty="0" smtClean="0"/>
              <a:t> </a:t>
            </a:r>
            <a:r>
              <a:rPr lang="pl-PL" sz="2800" dirty="0" err="1" smtClean="0"/>
              <a:t>the</a:t>
            </a:r>
            <a:r>
              <a:rPr lang="pl-PL" sz="2800" dirty="0" smtClean="0"/>
              <a:t> </a:t>
            </a:r>
            <a:r>
              <a:rPr lang="pl-PL" sz="2800" dirty="0" err="1" smtClean="0"/>
              <a:t>contract</a:t>
            </a:r>
            <a:r>
              <a:rPr lang="pl-PL" sz="2800" dirty="0" smtClean="0"/>
              <a:t> was </a:t>
            </a:r>
            <a:r>
              <a:rPr lang="pl-PL" sz="2800" dirty="0" err="1" smtClean="0"/>
              <a:t>made</a:t>
            </a:r>
            <a:r>
              <a:rPr lang="pl-PL" sz="2800" dirty="0" smtClean="0"/>
              <a:t> </a:t>
            </a:r>
            <a:r>
              <a:rPr lang="pl-PL" sz="2800" dirty="0" err="1" smtClean="0"/>
              <a:t>in</a:t>
            </a:r>
            <a:r>
              <a:rPr lang="pl-PL" sz="2800" dirty="0" smtClean="0"/>
              <a:t> </a:t>
            </a:r>
            <a:r>
              <a:rPr lang="pl-PL" sz="2800" dirty="0" err="1" smtClean="0"/>
              <a:t>writing</a:t>
            </a:r>
            <a:r>
              <a:rPr lang="pl-PL" sz="2800" dirty="0" smtClean="0"/>
              <a:t>, </a:t>
            </a:r>
            <a:r>
              <a:rPr lang="pl-PL" sz="2800" dirty="0" err="1" smtClean="0"/>
              <a:t>its</a:t>
            </a:r>
            <a:r>
              <a:rPr lang="pl-PL" sz="2800" dirty="0" smtClean="0"/>
              <a:t> </a:t>
            </a:r>
            <a:r>
              <a:rPr lang="pl-PL" sz="2800" dirty="0" err="1" smtClean="0"/>
              <a:t>termination</a:t>
            </a:r>
            <a:r>
              <a:rPr lang="pl-PL" sz="2800" dirty="0" smtClean="0"/>
              <a:t> </a:t>
            </a:r>
            <a:r>
              <a:rPr lang="pl-PL" sz="2800" dirty="0" err="1" smtClean="0"/>
              <a:t>with</a:t>
            </a:r>
            <a:r>
              <a:rPr lang="pl-PL" sz="2800" dirty="0" smtClean="0"/>
              <a:t> </a:t>
            </a:r>
            <a:r>
              <a:rPr lang="pl-PL" sz="2800" dirty="0" err="1" smtClean="0"/>
              <a:t>the</a:t>
            </a:r>
            <a:r>
              <a:rPr lang="pl-PL" sz="2800" dirty="0" smtClean="0"/>
              <a:t> </a:t>
            </a:r>
            <a:r>
              <a:rPr lang="pl-PL" sz="2800" dirty="0" err="1" smtClean="0"/>
              <a:t>consent</a:t>
            </a:r>
            <a:r>
              <a:rPr lang="pl-PL" sz="2800" dirty="0" smtClean="0"/>
              <a:t> of </a:t>
            </a:r>
            <a:r>
              <a:rPr lang="pl-PL" sz="2800" dirty="0" err="1" smtClean="0"/>
              <a:t>both</a:t>
            </a:r>
            <a:r>
              <a:rPr lang="pl-PL" sz="2800" dirty="0" smtClean="0"/>
              <a:t> </a:t>
            </a:r>
            <a:r>
              <a:rPr lang="pl-PL" sz="2800" dirty="0" err="1" smtClean="0"/>
              <a:t>parties</a:t>
            </a:r>
            <a:r>
              <a:rPr lang="pl-PL" sz="2800" dirty="0" smtClean="0"/>
              <a:t> and </a:t>
            </a:r>
            <a:r>
              <a:rPr lang="pl-PL" sz="2800" dirty="0" err="1" smtClean="0"/>
              <a:t>also</a:t>
            </a:r>
            <a:r>
              <a:rPr lang="pl-PL" sz="2800" dirty="0" smtClean="0"/>
              <a:t> </a:t>
            </a:r>
            <a:r>
              <a:rPr lang="pl-PL" sz="2800" dirty="0" err="1" smtClean="0"/>
              <a:t>its</a:t>
            </a:r>
            <a:r>
              <a:rPr lang="pl-PL" sz="2800" dirty="0" smtClean="0"/>
              <a:t> </a:t>
            </a:r>
            <a:r>
              <a:rPr lang="pl-PL" sz="2800" dirty="0" err="1" smtClean="0"/>
              <a:t>rescission</a:t>
            </a:r>
            <a:r>
              <a:rPr lang="pl-PL" sz="2800" dirty="0" smtClean="0"/>
              <a:t> </a:t>
            </a:r>
            <a:r>
              <a:rPr lang="pl-PL" sz="2800" dirty="0" err="1" smtClean="0"/>
              <a:t>or</a:t>
            </a:r>
            <a:r>
              <a:rPr lang="pl-PL" sz="2800" dirty="0" smtClean="0"/>
              <a:t> </a:t>
            </a:r>
            <a:r>
              <a:rPr lang="pl-PL" sz="2800" dirty="0" err="1" smtClean="0"/>
              <a:t>termination</a:t>
            </a:r>
            <a:r>
              <a:rPr lang="pl-PL" sz="2800" dirty="0" smtClean="0"/>
              <a:t> by one party </a:t>
            </a:r>
            <a:r>
              <a:rPr lang="pl-PL" sz="2800" dirty="0" err="1" smtClean="0"/>
              <a:t>should</a:t>
            </a:r>
            <a:r>
              <a:rPr lang="pl-PL" sz="2800" dirty="0" smtClean="0"/>
              <a:t> be </a:t>
            </a:r>
            <a:r>
              <a:rPr lang="pl-PL" sz="2800" dirty="0" err="1" smtClean="0"/>
              <a:t>stated</a:t>
            </a:r>
            <a:r>
              <a:rPr lang="pl-PL" sz="2800" dirty="0" smtClean="0"/>
              <a:t> </a:t>
            </a:r>
            <a:r>
              <a:rPr lang="pl-PL" sz="2800" dirty="0" err="1" smtClean="0"/>
              <a:t>in</a:t>
            </a:r>
            <a:r>
              <a:rPr lang="pl-PL" sz="2800" dirty="0" smtClean="0"/>
              <a:t> </a:t>
            </a:r>
            <a:r>
              <a:rPr lang="pl-PL" sz="2800" dirty="0" err="1" smtClean="0"/>
              <a:t>writing</a:t>
            </a:r>
            <a:r>
              <a:rPr lang="pl-PL" sz="2800" dirty="0" smtClean="0"/>
              <a:t> (ad </a:t>
            </a:r>
            <a:r>
              <a:rPr lang="pl-PL" sz="2800" dirty="0" err="1" smtClean="0"/>
              <a:t>probationem</a:t>
            </a:r>
            <a:r>
              <a:rPr lang="pl-PL" sz="2800" dirty="0" smtClean="0"/>
              <a:t>)</a:t>
            </a:r>
          </a:p>
          <a:p>
            <a:pPr>
              <a:buNone/>
            </a:pPr>
            <a:r>
              <a:rPr lang="pl-PL" sz="2800" dirty="0" smtClean="0"/>
              <a:t>§ 3 </a:t>
            </a:r>
            <a:r>
              <a:rPr lang="pl-PL" sz="2800" dirty="0" err="1" smtClean="0"/>
              <a:t>If</a:t>
            </a:r>
            <a:r>
              <a:rPr lang="pl-PL" sz="2800" dirty="0" smtClean="0"/>
              <a:t> a </a:t>
            </a:r>
            <a:r>
              <a:rPr lang="pl-PL" sz="2800" dirty="0" err="1" smtClean="0"/>
              <a:t>contract</a:t>
            </a:r>
            <a:r>
              <a:rPr lang="pl-PL" sz="2800" dirty="0" smtClean="0"/>
              <a:t> </a:t>
            </a:r>
            <a:r>
              <a:rPr lang="pl-PL" sz="2800" dirty="0" err="1" smtClean="0"/>
              <a:t>is</a:t>
            </a:r>
            <a:r>
              <a:rPr lang="pl-PL" sz="2800" dirty="0" smtClean="0"/>
              <a:t> </a:t>
            </a:r>
            <a:r>
              <a:rPr lang="pl-PL" sz="2800" dirty="0" err="1" smtClean="0"/>
              <a:t>made</a:t>
            </a:r>
            <a:r>
              <a:rPr lang="pl-PL" sz="2800" dirty="0" smtClean="0"/>
              <a:t> </a:t>
            </a:r>
            <a:r>
              <a:rPr lang="pl-PL" sz="2800" dirty="0" err="1" smtClean="0"/>
              <a:t>in</a:t>
            </a:r>
            <a:r>
              <a:rPr lang="pl-PL" sz="2800" dirty="0" smtClean="0"/>
              <a:t> </a:t>
            </a:r>
            <a:r>
              <a:rPr lang="pl-PL" sz="2800" dirty="0" err="1" smtClean="0"/>
              <a:t>another</a:t>
            </a:r>
            <a:r>
              <a:rPr lang="pl-PL" sz="2800" dirty="0" smtClean="0"/>
              <a:t> form </a:t>
            </a:r>
            <a:r>
              <a:rPr lang="pl-PL" sz="2800" dirty="0" err="1" smtClean="0"/>
              <a:t>qualified</a:t>
            </a:r>
            <a:r>
              <a:rPr lang="pl-PL" sz="2800" dirty="0" smtClean="0"/>
              <a:t>, </a:t>
            </a:r>
            <a:r>
              <a:rPr lang="pl-PL" sz="2800" dirty="0" err="1" smtClean="0"/>
              <a:t>termination</a:t>
            </a:r>
            <a:r>
              <a:rPr lang="pl-PL" sz="2800" dirty="0" smtClean="0"/>
              <a:t> </a:t>
            </a:r>
            <a:r>
              <a:rPr lang="pl-PL" sz="2800" dirty="0" err="1" smtClean="0"/>
              <a:t>with</a:t>
            </a:r>
            <a:r>
              <a:rPr lang="pl-PL" sz="2800" dirty="0" smtClean="0"/>
              <a:t> </a:t>
            </a:r>
            <a:r>
              <a:rPr lang="pl-PL" sz="2800" dirty="0" err="1" smtClean="0"/>
              <a:t>the</a:t>
            </a:r>
            <a:r>
              <a:rPr lang="pl-PL" sz="2800" dirty="0" smtClean="0"/>
              <a:t> </a:t>
            </a:r>
            <a:r>
              <a:rPr lang="pl-PL" sz="2800" dirty="0" err="1" smtClean="0"/>
              <a:t>consent</a:t>
            </a:r>
            <a:r>
              <a:rPr lang="pl-PL" sz="2800" dirty="0" smtClean="0"/>
              <a:t> of </a:t>
            </a:r>
            <a:r>
              <a:rPr lang="pl-PL" sz="2800" dirty="0" err="1" smtClean="0"/>
              <a:t>both</a:t>
            </a:r>
            <a:r>
              <a:rPr lang="pl-PL" sz="2800" dirty="0" smtClean="0"/>
              <a:t> </a:t>
            </a:r>
            <a:r>
              <a:rPr lang="pl-PL" sz="2800" dirty="0" err="1" smtClean="0"/>
              <a:t>parties</a:t>
            </a:r>
            <a:r>
              <a:rPr lang="pl-PL" sz="2800" dirty="0" smtClean="0"/>
              <a:t> </a:t>
            </a:r>
            <a:r>
              <a:rPr lang="pl-PL" sz="2800" dirty="0" err="1" smtClean="0"/>
              <a:t>must</a:t>
            </a:r>
            <a:r>
              <a:rPr lang="pl-PL" sz="2800" dirty="0" smtClean="0"/>
              <a:t> be </a:t>
            </a:r>
            <a:r>
              <a:rPr lang="pl-PL" sz="2800" dirty="0" err="1" smtClean="0"/>
              <a:t>made</a:t>
            </a:r>
            <a:r>
              <a:rPr lang="pl-PL" sz="2800" dirty="0" smtClean="0"/>
              <a:t> </a:t>
            </a:r>
            <a:r>
              <a:rPr lang="pl-PL" sz="2800" dirty="0" err="1" smtClean="0"/>
              <a:t>in</a:t>
            </a:r>
            <a:r>
              <a:rPr lang="pl-PL" sz="2800" dirty="0" smtClean="0"/>
              <a:t> </a:t>
            </a:r>
            <a:r>
              <a:rPr lang="pl-PL" sz="2800" dirty="0" err="1" smtClean="0"/>
              <a:t>the</a:t>
            </a:r>
            <a:r>
              <a:rPr lang="pl-PL" sz="2800" dirty="0" smtClean="0"/>
              <a:t> same form (ad </a:t>
            </a:r>
            <a:r>
              <a:rPr lang="pl-PL" sz="2800" dirty="0" err="1" smtClean="0"/>
              <a:t>solemnitatem</a:t>
            </a:r>
            <a:r>
              <a:rPr lang="pl-PL" sz="2800" dirty="0" smtClean="0"/>
              <a:t>), </a:t>
            </a:r>
            <a:r>
              <a:rPr lang="pl-PL" sz="2800" dirty="0" err="1" smtClean="0"/>
              <a:t>however</a:t>
            </a:r>
            <a:r>
              <a:rPr lang="pl-PL" sz="2800" dirty="0" smtClean="0"/>
              <a:t> </a:t>
            </a:r>
            <a:r>
              <a:rPr lang="pl-PL" sz="2800" dirty="0" err="1" smtClean="0"/>
              <a:t>rescission</a:t>
            </a:r>
            <a:r>
              <a:rPr lang="pl-PL" sz="2800" dirty="0" smtClean="0"/>
              <a:t> </a:t>
            </a:r>
            <a:r>
              <a:rPr lang="pl-PL" sz="2800" dirty="0" err="1" smtClean="0"/>
              <a:t>or</a:t>
            </a:r>
            <a:r>
              <a:rPr lang="pl-PL" sz="2800" dirty="0" smtClean="0"/>
              <a:t> </a:t>
            </a:r>
            <a:r>
              <a:rPr lang="pl-PL" sz="2800" dirty="0" err="1" smtClean="0"/>
              <a:t>termination</a:t>
            </a:r>
            <a:r>
              <a:rPr lang="pl-PL" sz="2800" dirty="0" smtClean="0"/>
              <a:t> by one party </a:t>
            </a:r>
            <a:r>
              <a:rPr lang="pl-PL" sz="2800" dirty="0" err="1" smtClean="0"/>
              <a:t>onlly</a:t>
            </a:r>
            <a:r>
              <a:rPr lang="pl-PL" sz="2800" dirty="0" smtClean="0"/>
              <a:t> </a:t>
            </a:r>
            <a:r>
              <a:rPr lang="pl-PL" sz="2800" dirty="0" err="1" smtClean="0"/>
              <a:t>should</a:t>
            </a:r>
            <a:r>
              <a:rPr lang="pl-PL" sz="2800" dirty="0" smtClean="0"/>
              <a:t> be </a:t>
            </a:r>
            <a:r>
              <a:rPr lang="pl-PL" sz="2800" dirty="0" err="1" smtClean="0"/>
              <a:t>stated</a:t>
            </a:r>
            <a:r>
              <a:rPr lang="pl-PL" sz="2800" dirty="0" smtClean="0"/>
              <a:t> </a:t>
            </a:r>
            <a:r>
              <a:rPr lang="pl-PL" sz="2800" dirty="0" err="1" smtClean="0"/>
              <a:t>in</a:t>
            </a:r>
            <a:r>
              <a:rPr lang="pl-PL" sz="2800" dirty="0" smtClean="0"/>
              <a:t> </a:t>
            </a:r>
            <a:r>
              <a:rPr lang="pl-PL" sz="2800" dirty="0" err="1" smtClean="0"/>
              <a:t>writing</a:t>
            </a:r>
            <a:r>
              <a:rPr lang="pl-PL" sz="2800" dirty="0" smtClean="0"/>
              <a:t> (ad </a:t>
            </a:r>
            <a:r>
              <a:rPr lang="pl-PL" sz="2800" dirty="0" err="1" smtClean="0"/>
              <a:t>probationem</a:t>
            </a:r>
            <a:r>
              <a:rPr lang="pl-PL" sz="2800" dirty="0" smtClean="0"/>
              <a:t>)</a:t>
            </a:r>
            <a:endParaRPr lang="pl-PL" sz="2800"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28</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Preliminary agreement</a:t>
            </a:r>
            <a:endParaRPr lang="pl-PL" dirty="0"/>
          </a:p>
        </p:txBody>
      </p:sp>
      <p:sp>
        <p:nvSpPr>
          <p:cNvPr id="3" name="Symbol zastępczy tekstu 2"/>
          <p:cNvSpPr>
            <a:spLocks noGrp="1"/>
          </p:cNvSpPr>
          <p:nvPr>
            <p:ph type="body" idx="1"/>
          </p:nvPr>
        </p:nvSpPr>
        <p:spPr/>
        <p:txBody>
          <a:bodyPr/>
          <a:lstStyle/>
          <a:p>
            <a:r>
              <a:rPr lang="en-US" dirty="0" smtClean="0"/>
              <a:t>Art. 389  and art. 390 C.C.</a:t>
            </a:r>
            <a:endParaRPr lang="pl-PL" dirty="0"/>
          </a:p>
        </p:txBody>
      </p:sp>
    </p:spTree>
    <p:extLst>
      <p:ext uri="{BB962C8B-B14F-4D97-AF65-F5344CB8AC3E}">
        <p14:creationId xmlns:p14="http://schemas.microsoft.com/office/powerpoint/2010/main" xmlns="" val="3752628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61900" y="-237260"/>
            <a:ext cx="9371949" cy="1183566"/>
          </a:xfrm>
        </p:spPr>
        <p:txBody>
          <a:bodyPr/>
          <a:lstStyle/>
          <a:p>
            <a:r>
              <a:rPr lang="pl-PL" b="1" dirty="0" err="1" smtClean="0"/>
              <a:t>offer</a:t>
            </a:r>
            <a:r>
              <a:rPr lang="pl-PL" b="1" dirty="0" smtClean="0"/>
              <a:t>, </a:t>
            </a:r>
            <a:r>
              <a:rPr lang="pl-PL" b="1" dirty="0" err="1" smtClean="0"/>
              <a:t>counter-offer</a:t>
            </a:r>
            <a:r>
              <a:rPr lang="pl-PL" b="1" dirty="0" smtClean="0"/>
              <a:t>, </a:t>
            </a:r>
            <a:r>
              <a:rPr lang="pl-PL" b="1" dirty="0" err="1" smtClean="0"/>
              <a:t>rejection</a:t>
            </a:r>
            <a:r>
              <a:rPr lang="pl-PL" b="1" dirty="0" smtClean="0"/>
              <a:t>, </a:t>
            </a:r>
            <a:r>
              <a:rPr lang="pl-PL" b="1" dirty="0" err="1" smtClean="0"/>
              <a:t>acceptance</a:t>
            </a:r>
            <a:r>
              <a:rPr lang="pl-PL" b="1" dirty="0" smtClean="0"/>
              <a:t> </a:t>
            </a:r>
            <a:endParaRPr lang="pl-PL" b="1" dirty="0"/>
          </a:p>
        </p:txBody>
      </p:sp>
      <p:sp>
        <p:nvSpPr>
          <p:cNvPr id="3" name="Symbol zastępczy zawartości 2"/>
          <p:cNvSpPr>
            <a:spLocks noGrp="1"/>
          </p:cNvSpPr>
          <p:nvPr>
            <p:ph idx="1"/>
          </p:nvPr>
        </p:nvSpPr>
        <p:spPr/>
        <p:txBody>
          <a:bodyPr>
            <a:normAutofit/>
          </a:bodyPr>
          <a:lstStyle/>
          <a:p>
            <a:r>
              <a:rPr lang="en-US" sz="3600" b="1" dirty="0" smtClean="0"/>
              <a:t>Art. 68 and 68 </a:t>
            </a:r>
            <a:r>
              <a:rPr lang="en-US" sz="3600" b="1" baseline="30000" dirty="0" smtClean="0"/>
              <a:t>1</a:t>
            </a:r>
            <a:r>
              <a:rPr lang="en-US" sz="3600" b="1" dirty="0" smtClean="0"/>
              <a:t> CC - an offer </a:t>
            </a:r>
            <a:r>
              <a:rPr lang="en-US" sz="3600" dirty="0" smtClean="0"/>
              <a:t>accepted with a stipulation of changes or supplements to its content is deemed a new offer. But between entrepreneurs when the changes do not materially change the content of the offer they are accepted if the other party immediately objects the changes made or if the offer states that it may be accepted without changes only</a:t>
            </a:r>
            <a:endParaRPr lang="pl-PL" sz="3600"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3</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smtClean="0"/>
              <a:t>Preliminary agreement</a:t>
            </a:r>
            <a:endParaRPr lang="pl-PL" b="1" dirty="0"/>
          </a:p>
        </p:txBody>
      </p:sp>
      <p:sp>
        <p:nvSpPr>
          <p:cNvPr id="4" name="Symbol zastępczy zawartości 3"/>
          <p:cNvSpPr>
            <a:spLocks noGrp="1"/>
          </p:cNvSpPr>
          <p:nvPr>
            <p:ph sz="half" idx="2"/>
          </p:nvPr>
        </p:nvSpPr>
        <p:spPr>
          <a:xfrm>
            <a:off x="1026696" y="1556084"/>
            <a:ext cx="10507578" cy="5005137"/>
          </a:xfrm>
        </p:spPr>
        <p:txBody>
          <a:bodyPr>
            <a:normAutofit/>
          </a:bodyPr>
          <a:lstStyle/>
          <a:p>
            <a:r>
              <a:rPr lang="en-US" sz="2800" b="1" cap="small" dirty="0" smtClean="0"/>
              <a:t>Specified – definitive contract</a:t>
            </a:r>
          </a:p>
          <a:p>
            <a:r>
              <a:rPr lang="en-US" sz="2800" b="1" cap="small" dirty="0" smtClean="0"/>
              <a:t>Preliminary contract – obligation to enter definitive contract</a:t>
            </a:r>
          </a:p>
          <a:p>
            <a:pPr>
              <a:buNone/>
            </a:pPr>
            <a:r>
              <a:rPr lang="en-US" sz="2800" dirty="0" smtClean="0"/>
              <a:t>   essential provisions of the future contract</a:t>
            </a:r>
          </a:p>
          <a:p>
            <a:pPr>
              <a:buNone/>
            </a:pPr>
            <a:r>
              <a:rPr lang="en-US" sz="2800" dirty="0" smtClean="0"/>
              <a:t>   may contain a date, when the definitive contract is to be concluded, but if the date is not specified, each party, which can demand conclusion of the future contract, may set a proper date by announcement presented to the other party.</a:t>
            </a:r>
            <a:endParaRPr lang="pl-PL" sz="2800" dirty="0" smtClean="0"/>
          </a:p>
          <a:p>
            <a:pPr>
              <a:buNone/>
            </a:pPr>
            <a:endParaRPr lang="pl-PL" sz="2800" b="1" cap="small" dirty="0"/>
          </a:p>
        </p:txBody>
      </p:sp>
      <p:sp>
        <p:nvSpPr>
          <p:cNvPr id="7" name="Symbol zastępczy daty 6"/>
          <p:cNvSpPr>
            <a:spLocks noGrp="1"/>
          </p:cNvSpPr>
          <p:nvPr>
            <p:ph type="dt" sz="half" idx="10"/>
          </p:nvPr>
        </p:nvSpPr>
        <p:spPr/>
        <p:txBody>
          <a:bodyPr/>
          <a:lstStyle/>
          <a:p>
            <a:pPr algn="r" defTabSz="914400">
              <a:buNone/>
            </a:pPr>
            <a:r>
              <a:rPr lang="pl-PL" sz="800" b="0" i="0" dirty="0" smtClean="0">
                <a:solidFill>
                  <a:srgbClr val="8BAA00">
                    <a:lumMod val="75000"/>
                  </a:srgbClr>
                </a:solidFill>
                <a:latin typeface="Corbel"/>
              </a:rPr>
              <a:t>2012-07-22</a:t>
            </a:r>
            <a:endParaRPr lang="pl-PL" dirty="0"/>
          </a:p>
        </p:txBody>
      </p:sp>
      <p:sp>
        <p:nvSpPr>
          <p:cNvPr id="8" name="Symbol zastępczy stopki 7"/>
          <p:cNvSpPr>
            <a:spLocks noGrp="1"/>
          </p:cNvSpPr>
          <p:nvPr>
            <p:ph type="ftr" sz="quarter" idx="11"/>
          </p:nvPr>
        </p:nvSpPr>
        <p:spPr/>
        <p:txBody>
          <a:bodyPr/>
          <a:lstStyle/>
          <a:p>
            <a:pPr algn="l" defTabSz="914400">
              <a:buNone/>
            </a:pPr>
            <a:r>
              <a:rPr lang="pl-PL" sz="800" b="0" i="0" dirty="0" smtClean="0">
                <a:solidFill>
                  <a:srgbClr val="8BAA00">
                    <a:lumMod val="75000"/>
                  </a:srgbClr>
                </a:solidFill>
                <a:latin typeface="Corbel"/>
              </a:rPr>
              <a:t>Miejsce na tekst stopki</a:t>
            </a:r>
            <a:endParaRPr lang="pl-PL" dirty="0"/>
          </a:p>
        </p:txBody>
      </p:sp>
      <p:sp>
        <p:nvSpPr>
          <p:cNvPr id="9" name="Symbol zastępczy numeru slajdu 8"/>
          <p:cNvSpPr>
            <a:spLocks noGrp="1"/>
          </p:cNvSpPr>
          <p:nvPr>
            <p:ph type="sldNum" sz="quarter" idx="12"/>
          </p:nvPr>
        </p:nvSpPr>
        <p:spPr/>
        <p:txBody>
          <a:bodyPr/>
          <a:lstStyle/>
          <a:p>
            <a:pPr algn="r" defTabSz="914400">
              <a:buNone/>
            </a:pPr>
            <a:fld id="{9CD8D479-8942-46E8-A226-A4E01F7A105C}" type="slidenum">
              <a:rPr lang="pl-PL" sz="800" b="0" i="0" smtClean="0">
                <a:solidFill>
                  <a:srgbClr val="8BAA00">
                    <a:lumMod val="75000"/>
                  </a:srgbClr>
                </a:solidFill>
                <a:latin typeface="Corbel"/>
              </a:rPr>
              <a:pPr algn="r" defTabSz="914400">
                <a:buNone/>
              </a:pPr>
              <a:t>30</a:t>
            </a:fld>
            <a:endParaRPr lang="pl-PL" dirty="0"/>
          </a:p>
        </p:txBody>
      </p:sp>
    </p:spTree>
    <p:extLst>
      <p:ext uri="{BB962C8B-B14F-4D97-AF65-F5344CB8AC3E}">
        <p14:creationId xmlns:p14="http://schemas.microsoft.com/office/powerpoint/2010/main" xmlns="" val="883541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0026" y="276087"/>
            <a:ext cx="10445090" cy="5691576"/>
          </a:xfrm>
        </p:spPr>
        <p:txBody>
          <a:bodyPr>
            <a:normAutofit fontScale="90000"/>
          </a:bodyPr>
          <a:lstStyle/>
          <a:p>
            <a:pPr>
              <a:lnSpc>
                <a:spcPct val="150000"/>
              </a:lnSpc>
            </a:pPr>
            <a:r>
              <a:rPr lang="en-US" sz="3100" b="1" cap="small" dirty="0" smtClean="0">
                <a:solidFill>
                  <a:schemeClr val="tx1"/>
                </a:solidFill>
                <a:latin typeface="+mn-lt"/>
                <a:ea typeface="+mn-ea"/>
                <a:cs typeface="+mn-cs"/>
              </a:rPr>
              <a:t>Consequences  of not fulfilling  the promise to enter definitive </a:t>
            </a:r>
            <a:r>
              <a:rPr lang="en-US" sz="3100" b="1" cap="small" dirty="0" err="1" smtClean="0">
                <a:solidFill>
                  <a:schemeClr val="tx1"/>
                </a:solidFill>
                <a:latin typeface="+mn-lt"/>
                <a:ea typeface="+mn-ea"/>
                <a:cs typeface="+mn-cs"/>
              </a:rPr>
              <a:t>contrct</a:t>
            </a:r>
            <a:r>
              <a:rPr lang="en-US" sz="3100" b="1" cap="small" dirty="0" smtClean="0">
                <a:solidFill>
                  <a:schemeClr val="tx1"/>
                </a:solidFill>
                <a:latin typeface="+mn-lt"/>
                <a:ea typeface="+mn-ea"/>
                <a:cs typeface="+mn-cs"/>
              </a:rPr>
              <a:t/>
            </a:r>
            <a:br>
              <a:rPr lang="en-US" sz="3100" b="1" cap="small" dirty="0" smtClean="0">
                <a:solidFill>
                  <a:schemeClr val="tx1"/>
                </a:solidFill>
                <a:latin typeface="+mn-lt"/>
                <a:ea typeface="+mn-ea"/>
                <a:cs typeface="+mn-cs"/>
              </a:rPr>
            </a:br>
            <a:r>
              <a:rPr lang="en-US" sz="3100" b="1" cap="small" dirty="0" smtClean="0">
                <a:solidFill>
                  <a:schemeClr val="tx1"/>
                </a:solidFill>
                <a:latin typeface="+mn-lt"/>
                <a:ea typeface="+mn-ea"/>
                <a:cs typeface="+mn-cs"/>
              </a:rPr>
              <a:t/>
            </a:r>
            <a:br>
              <a:rPr lang="en-US" sz="3100" b="1" cap="small" dirty="0" smtClean="0">
                <a:solidFill>
                  <a:schemeClr val="tx1"/>
                </a:solidFill>
                <a:latin typeface="+mn-lt"/>
                <a:ea typeface="+mn-ea"/>
                <a:cs typeface="+mn-cs"/>
              </a:rPr>
            </a:br>
            <a:r>
              <a:rPr lang="en-US" sz="3100" b="1" cap="small" dirty="0" smtClean="0">
                <a:solidFill>
                  <a:schemeClr val="tx1"/>
                </a:solidFill>
                <a:latin typeface="+mn-lt"/>
                <a:ea typeface="+mn-ea"/>
                <a:cs typeface="+mn-cs"/>
              </a:rPr>
              <a:t> If the definitive contract is not concluded within the date set in preliminary agreement, the other party may:</a:t>
            </a:r>
            <a:br>
              <a:rPr lang="en-US" sz="3100" b="1" cap="small" dirty="0" smtClean="0">
                <a:solidFill>
                  <a:schemeClr val="tx1"/>
                </a:solidFill>
                <a:latin typeface="+mn-lt"/>
                <a:ea typeface="+mn-ea"/>
                <a:cs typeface="+mn-cs"/>
              </a:rPr>
            </a:br>
            <a:r>
              <a:rPr lang="en-US" sz="3100" b="1" cap="small" dirty="0" smtClean="0">
                <a:solidFill>
                  <a:schemeClr val="tx1"/>
                </a:solidFill>
                <a:latin typeface="+mn-lt"/>
                <a:ea typeface="+mn-ea"/>
                <a:cs typeface="+mn-cs"/>
              </a:rPr>
              <a:t>1) seek damages or </a:t>
            </a:r>
            <a:br>
              <a:rPr lang="en-US" sz="3100" b="1" cap="small" dirty="0" smtClean="0">
                <a:solidFill>
                  <a:schemeClr val="tx1"/>
                </a:solidFill>
                <a:latin typeface="+mn-lt"/>
                <a:ea typeface="+mn-ea"/>
                <a:cs typeface="+mn-cs"/>
              </a:rPr>
            </a:br>
            <a:r>
              <a:rPr lang="en-US" sz="3100" b="1" cap="small" dirty="0" smtClean="0">
                <a:solidFill>
                  <a:schemeClr val="tx1"/>
                </a:solidFill>
                <a:latin typeface="+mn-lt"/>
                <a:ea typeface="+mn-ea"/>
                <a:cs typeface="+mn-cs"/>
              </a:rPr>
              <a:t>2) in some circumstances  - demand from a court issuance of a judgment that substitutes for the definitive contract  (64 C.C.)</a:t>
            </a:r>
            <a:r>
              <a:rPr lang="en-US" sz="2800" b="1" cap="small" dirty="0" smtClean="0">
                <a:solidFill>
                  <a:schemeClr val="tx1"/>
                </a:solidFill>
                <a:latin typeface="+mn-lt"/>
                <a:ea typeface="+mn-ea"/>
                <a:cs typeface="+mn-cs"/>
              </a:rPr>
              <a:t/>
            </a:r>
            <a:br>
              <a:rPr lang="en-US" sz="2800" b="1" cap="small" dirty="0" smtClean="0">
                <a:solidFill>
                  <a:schemeClr val="tx1"/>
                </a:solidFill>
                <a:latin typeface="+mn-lt"/>
                <a:ea typeface="+mn-ea"/>
                <a:cs typeface="+mn-cs"/>
              </a:rPr>
            </a:br>
            <a:endParaRPr lang="pl-PL" sz="2800" b="1" cap="small" dirty="0">
              <a:solidFill>
                <a:schemeClr val="tx1"/>
              </a:solidFill>
              <a:latin typeface="+mn-lt"/>
              <a:ea typeface="+mn-ea"/>
              <a:cs typeface="+mn-cs"/>
            </a:endParaRPr>
          </a:p>
        </p:txBody>
      </p:sp>
      <p:sp>
        <p:nvSpPr>
          <p:cNvPr id="3" name="Symbol zastępczy daty 2"/>
          <p:cNvSpPr>
            <a:spLocks noGrp="1"/>
          </p:cNvSpPr>
          <p:nvPr>
            <p:ph type="dt" sz="half" idx="10"/>
          </p:nvPr>
        </p:nvSpPr>
        <p:spPr/>
        <p:txBody>
          <a:bodyPr/>
          <a:lstStyle/>
          <a:p>
            <a:pPr algn="r" defTabSz="914400">
              <a:buNone/>
            </a:pPr>
            <a:r>
              <a:rPr lang="pl-PL" sz="800" b="0" i="0" dirty="0" smtClean="0">
                <a:solidFill>
                  <a:srgbClr val="8BAA00">
                    <a:lumMod val="75000"/>
                  </a:srgbClr>
                </a:solidFill>
                <a:latin typeface="Corbel"/>
              </a:rPr>
              <a:t>2012-07-22</a:t>
            </a:r>
            <a:endParaRPr lang="pl-PL" dirty="0"/>
          </a:p>
        </p:txBody>
      </p:sp>
      <p:sp>
        <p:nvSpPr>
          <p:cNvPr id="4" name="Symbol zastępczy stopki 3"/>
          <p:cNvSpPr>
            <a:spLocks noGrp="1"/>
          </p:cNvSpPr>
          <p:nvPr>
            <p:ph type="ftr" sz="quarter" idx="11"/>
          </p:nvPr>
        </p:nvSpPr>
        <p:spPr/>
        <p:txBody>
          <a:bodyPr/>
          <a:lstStyle/>
          <a:p>
            <a:pPr algn="l" defTabSz="914400">
              <a:buNone/>
            </a:pPr>
            <a:r>
              <a:rPr lang="pl-PL" sz="800" b="0" i="0" dirty="0" smtClean="0">
                <a:solidFill>
                  <a:srgbClr val="8BAA00">
                    <a:lumMod val="75000"/>
                  </a:srgbClr>
                </a:solidFill>
                <a:latin typeface="Corbel"/>
              </a:rPr>
              <a:t>Miejsce na tekst stopki</a:t>
            </a:r>
            <a:endParaRPr lang="pl-PL" dirty="0"/>
          </a:p>
        </p:txBody>
      </p:sp>
      <p:sp>
        <p:nvSpPr>
          <p:cNvPr id="5" name="Symbol zastępczy numeru slajdu 4"/>
          <p:cNvSpPr>
            <a:spLocks noGrp="1"/>
          </p:cNvSpPr>
          <p:nvPr>
            <p:ph type="sldNum" sz="quarter" idx="12"/>
          </p:nvPr>
        </p:nvSpPr>
        <p:spPr/>
        <p:txBody>
          <a:bodyPr/>
          <a:lstStyle/>
          <a:p>
            <a:pPr algn="r" defTabSz="914400">
              <a:buNone/>
            </a:pPr>
            <a:fld id="{9CD8D479-8942-46E8-A226-A4E01F7A105C}" type="slidenum">
              <a:rPr lang="pl-PL" sz="800" b="0" i="0" smtClean="0">
                <a:solidFill>
                  <a:srgbClr val="8BAA00">
                    <a:lumMod val="75000"/>
                  </a:srgbClr>
                </a:solidFill>
                <a:latin typeface="Corbel"/>
              </a:rPr>
              <a:pPr algn="r" defTabSz="914400">
                <a:buNone/>
              </a:pPr>
              <a:t>31</a:t>
            </a:fld>
            <a:endParaRPr lang="pl-PL" dirty="0"/>
          </a:p>
        </p:txBody>
      </p:sp>
    </p:spTree>
    <p:extLst>
      <p:ext uri="{BB962C8B-B14F-4D97-AF65-F5344CB8AC3E}">
        <p14:creationId xmlns:p14="http://schemas.microsoft.com/office/powerpoint/2010/main" xmlns="" val="521847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6063" y="276087"/>
            <a:ext cx="11069053" cy="5691576"/>
          </a:xfrm>
        </p:spPr>
        <p:txBody>
          <a:bodyPr>
            <a:normAutofit/>
          </a:bodyPr>
          <a:lstStyle/>
          <a:p>
            <a:r>
              <a:rPr lang="en-US" sz="2800" b="1" dirty="0" smtClean="0"/>
              <a:t>1)</a:t>
            </a:r>
            <a:r>
              <a:rPr lang="en-US" sz="2800" dirty="0" smtClean="0"/>
              <a:t> The damages are calculated by comparing the creditor’s assets that would have existed in case of not undertaking any actions in order to conclude the future contract and condition of creditor’s assets, which was caused by the fact that the creditor concluded the preliminary agreement and hoped for conclusion of the specified contract.</a:t>
            </a:r>
            <a:br>
              <a:rPr lang="en-US" sz="2800" dirty="0" smtClean="0"/>
            </a:br>
            <a:r>
              <a:rPr lang="pl-PL" sz="2800" dirty="0" smtClean="0"/>
              <a:t/>
            </a:r>
            <a:br>
              <a:rPr lang="pl-PL" sz="2800" dirty="0" smtClean="0"/>
            </a:br>
            <a:r>
              <a:rPr lang="en-US" sz="2800" b="1" dirty="0" smtClean="0"/>
              <a:t>2)</a:t>
            </a:r>
            <a:r>
              <a:rPr lang="en-US" sz="2800" dirty="0" smtClean="0"/>
              <a:t> Demand a judicial decision that fills in for the definitive contract. </a:t>
            </a:r>
            <a:br>
              <a:rPr lang="en-US" sz="2800" dirty="0" smtClean="0"/>
            </a:br>
            <a:r>
              <a:rPr lang="en-US" sz="2800" dirty="0" smtClean="0"/>
              <a:t>If </a:t>
            </a:r>
            <a:r>
              <a:rPr lang="en-US" sz="2800" b="1" dirty="0" smtClean="0"/>
              <a:t>the validity of the definitive contract </a:t>
            </a:r>
            <a:r>
              <a:rPr lang="en-US" sz="2800" dirty="0" smtClean="0"/>
              <a:t>depends on meeting special form of the contract, the said claim may only  be raised if the preliminary agreement has met the special form. </a:t>
            </a:r>
            <a:r>
              <a:rPr lang="pl-PL" sz="2800" dirty="0" smtClean="0"/>
              <a:t/>
            </a:r>
            <a:br>
              <a:rPr lang="pl-PL" sz="2800" dirty="0" smtClean="0"/>
            </a:br>
            <a:endParaRPr lang="pl-PL" sz="2800" b="1" cap="small" dirty="0">
              <a:solidFill>
                <a:schemeClr val="tx1"/>
              </a:solidFill>
              <a:latin typeface="+mn-lt"/>
              <a:ea typeface="+mn-ea"/>
              <a:cs typeface="+mn-cs"/>
            </a:endParaRPr>
          </a:p>
        </p:txBody>
      </p:sp>
      <p:sp>
        <p:nvSpPr>
          <p:cNvPr id="3" name="Symbol zastępczy daty 2"/>
          <p:cNvSpPr>
            <a:spLocks noGrp="1"/>
          </p:cNvSpPr>
          <p:nvPr>
            <p:ph type="dt" sz="half" idx="10"/>
          </p:nvPr>
        </p:nvSpPr>
        <p:spPr/>
        <p:txBody>
          <a:bodyPr/>
          <a:lstStyle/>
          <a:p>
            <a:pPr algn="r" defTabSz="914400">
              <a:buNone/>
            </a:pPr>
            <a:r>
              <a:rPr lang="pl-PL" sz="800" b="0" i="0" dirty="0" smtClean="0">
                <a:solidFill>
                  <a:srgbClr val="8BAA00">
                    <a:lumMod val="75000"/>
                  </a:srgbClr>
                </a:solidFill>
                <a:latin typeface="Corbel"/>
              </a:rPr>
              <a:t>2012-07-22</a:t>
            </a:r>
            <a:endParaRPr lang="pl-PL" dirty="0"/>
          </a:p>
        </p:txBody>
      </p:sp>
      <p:sp>
        <p:nvSpPr>
          <p:cNvPr id="4" name="Symbol zastępczy stopki 3"/>
          <p:cNvSpPr>
            <a:spLocks noGrp="1"/>
          </p:cNvSpPr>
          <p:nvPr>
            <p:ph type="ftr" sz="quarter" idx="11"/>
          </p:nvPr>
        </p:nvSpPr>
        <p:spPr/>
        <p:txBody>
          <a:bodyPr/>
          <a:lstStyle/>
          <a:p>
            <a:pPr algn="l" defTabSz="914400">
              <a:buNone/>
            </a:pPr>
            <a:r>
              <a:rPr lang="pl-PL" sz="800" b="0" i="0" dirty="0" smtClean="0">
                <a:solidFill>
                  <a:srgbClr val="8BAA00">
                    <a:lumMod val="75000"/>
                  </a:srgbClr>
                </a:solidFill>
                <a:latin typeface="Corbel"/>
              </a:rPr>
              <a:t>Miejsce na tekst stopki</a:t>
            </a:r>
            <a:endParaRPr lang="pl-PL" dirty="0"/>
          </a:p>
        </p:txBody>
      </p:sp>
      <p:sp>
        <p:nvSpPr>
          <p:cNvPr id="5" name="Symbol zastępczy numeru slajdu 4"/>
          <p:cNvSpPr>
            <a:spLocks noGrp="1"/>
          </p:cNvSpPr>
          <p:nvPr>
            <p:ph type="sldNum" sz="quarter" idx="12"/>
          </p:nvPr>
        </p:nvSpPr>
        <p:spPr/>
        <p:txBody>
          <a:bodyPr/>
          <a:lstStyle/>
          <a:p>
            <a:pPr algn="r" defTabSz="914400">
              <a:buNone/>
            </a:pPr>
            <a:fld id="{9CD8D479-8942-46E8-A226-A4E01F7A105C}" type="slidenum">
              <a:rPr lang="pl-PL" sz="800" b="0" i="0" smtClean="0">
                <a:solidFill>
                  <a:srgbClr val="8BAA00">
                    <a:lumMod val="75000"/>
                  </a:srgbClr>
                </a:solidFill>
                <a:latin typeface="Corbel"/>
              </a:rPr>
              <a:pPr algn="r" defTabSz="914400">
                <a:buNone/>
              </a:pPr>
              <a:t>32</a:t>
            </a:fld>
            <a:endParaRPr lang="pl-PL" dirty="0"/>
          </a:p>
        </p:txBody>
      </p:sp>
    </p:spTree>
    <p:extLst>
      <p:ext uri="{BB962C8B-B14F-4D97-AF65-F5344CB8AC3E}">
        <p14:creationId xmlns:p14="http://schemas.microsoft.com/office/powerpoint/2010/main" xmlns="" val="521847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0026" y="276086"/>
            <a:ext cx="10236542" cy="5771787"/>
          </a:xfrm>
        </p:spPr>
        <p:txBody>
          <a:bodyPr>
            <a:normAutofit/>
          </a:bodyPr>
          <a:lstStyle/>
          <a:p>
            <a:r>
              <a:rPr lang="en-US" sz="3600" dirty="0" smtClean="0"/>
              <a:t>Claims that arise on the grounds of the preliminary agreement are barred by </a:t>
            </a:r>
            <a:r>
              <a:rPr lang="en-US" sz="3600" b="1" dirty="0" smtClean="0"/>
              <a:t>limitation of one year </a:t>
            </a:r>
            <a:r>
              <a:rPr lang="en-US" sz="3600" dirty="0" smtClean="0"/>
              <a:t>from the date on which the definitive contract was to be concluded. However, if the creditor demands to issue judgment that substitutes for the definitive contract, the limitation period for damages claims commences on the day in which the decision concerning dismissal of claim becomes valid.</a:t>
            </a:r>
            <a:r>
              <a:rPr lang="pl-PL" sz="3600" dirty="0" smtClean="0"/>
              <a:t/>
            </a:r>
            <a:br>
              <a:rPr lang="pl-PL" sz="3600" dirty="0" smtClean="0"/>
            </a:br>
            <a:endParaRPr lang="pl-PL" dirty="0"/>
          </a:p>
        </p:txBody>
      </p:sp>
      <p:sp>
        <p:nvSpPr>
          <p:cNvPr id="3" name="Symbol zastępczy daty 2"/>
          <p:cNvSpPr>
            <a:spLocks noGrp="1"/>
          </p:cNvSpPr>
          <p:nvPr>
            <p:ph type="dt" sz="half" idx="10"/>
          </p:nvPr>
        </p:nvSpPr>
        <p:spPr/>
        <p:txBody>
          <a:bodyPr/>
          <a:lstStyle/>
          <a:p>
            <a:r>
              <a:rPr lang="pl-PL" smtClean="0"/>
              <a:t>2012-07-22</a:t>
            </a:r>
            <a:endParaRPr lang="pl-PL" dirty="0"/>
          </a:p>
        </p:txBody>
      </p:sp>
      <p:sp>
        <p:nvSpPr>
          <p:cNvPr id="4" name="Symbol zastępczy stopki 3"/>
          <p:cNvSpPr>
            <a:spLocks noGrp="1"/>
          </p:cNvSpPr>
          <p:nvPr>
            <p:ph type="ftr" sz="quarter" idx="11"/>
          </p:nvPr>
        </p:nvSpPr>
        <p:spPr/>
        <p:txBody>
          <a:bodyPr/>
          <a:lstStyle/>
          <a:p>
            <a:r>
              <a:rPr lang="pl-PL" smtClean="0"/>
              <a:t>Miejsce na tekst stopki</a:t>
            </a:r>
            <a:endParaRPr lang="pl-PL" dirty="0"/>
          </a:p>
        </p:txBody>
      </p:sp>
      <p:sp>
        <p:nvSpPr>
          <p:cNvPr id="5" name="Symbol zastępczy numeru slajdu 4"/>
          <p:cNvSpPr>
            <a:spLocks noGrp="1"/>
          </p:cNvSpPr>
          <p:nvPr>
            <p:ph type="sldNum" sz="quarter" idx="12"/>
          </p:nvPr>
        </p:nvSpPr>
        <p:spPr/>
        <p:txBody>
          <a:bodyPr/>
          <a:lstStyle/>
          <a:p>
            <a:fld id="{9CD8D479-8942-46E8-A226-A4E01F7A105C}" type="slidenum">
              <a:rPr lang="pl-PL" smtClean="0"/>
              <a:pPr/>
              <a:t>33</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0026" y="276087"/>
            <a:ext cx="9371949" cy="526018"/>
          </a:xfrm>
        </p:spPr>
        <p:txBody>
          <a:bodyPr>
            <a:normAutofit fontScale="90000"/>
          </a:bodyPr>
          <a:lstStyle/>
          <a:p>
            <a:r>
              <a:rPr lang="pl-PL" dirty="0" err="1" smtClean="0"/>
              <a:t>Case</a:t>
            </a:r>
            <a:r>
              <a:rPr lang="pl-PL" dirty="0" smtClean="0"/>
              <a:t> 1 (a)</a:t>
            </a:r>
            <a:endParaRPr lang="pl-PL" dirty="0"/>
          </a:p>
        </p:txBody>
      </p:sp>
      <p:sp>
        <p:nvSpPr>
          <p:cNvPr id="3" name="Symbol zastępczy zawartości 2"/>
          <p:cNvSpPr>
            <a:spLocks noGrp="1"/>
          </p:cNvSpPr>
          <p:nvPr>
            <p:ph idx="1"/>
          </p:nvPr>
        </p:nvSpPr>
        <p:spPr>
          <a:xfrm>
            <a:off x="994611" y="882316"/>
            <a:ext cx="9787364" cy="5304367"/>
          </a:xfrm>
        </p:spPr>
        <p:txBody>
          <a:bodyPr>
            <a:noAutofit/>
          </a:bodyPr>
          <a:lstStyle/>
          <a:p>
            <a:r>
              <a:rPr lang="en-US" sz="3200" dirty="0" smtClean="0"/>
              <a:t>The defendant gave the plaintiff an option to buy </a:t>
            </a:r>
            <a:r>
              <a:rPr lang="pl-PL" sz="3200" dirty="0" smtClean="0"/>
              <a:t>his car</a:t>
            </a:r>
            <a:r>
              <a:rPr lang="en-US" sz="3200" dirty="0" smtClean="0"/>
              <a:t> which could be exercised "by notice in writing". The plaintiffs posted a letter exercising this option but the letter was lost in the post and the plaintiffs claimed </a:t>
            </a:r>
            <a:r>
              <a:rPr lang="en-US" sz="3200" b="1" dirty="0" smtClean="0"/>
              <a:t>specific performance</a:t>
            </a:r>
            <a:r>
              <a:rPr lang="en-US" sz="3200" dirty="0" smtClean="0"/>
              <a:t>.</a:t>
            </a:r>
            <a:br>
              <a:rPr lang="en-US" sz="3200" dirty="0" smtClean="0"/>
            </a:br>
            <a:endParaRPr lang="en-US" sz="3200" dirty="0" smtClean="0"/>
          </a:p>
          <a:p>
            <a:r>
              <a:rPr lang="pl-PL" sz="3200" dirty="0" err="1" smtClean="0"/>
              <a:t>Had</a:t>
            </a:r>
            <a:r>
              <a:rPr lang="pl-PL" sz="3200" dirty="0" smtClean="0"/>
              <a:t> </a:t>
            </a:r>
            <a:r>
              <a:rPr lang="en-US" sz="3200" dirty="0" smtClean="0"/>
              <a:t>the option been validly exercised</a:t>
            </a:r>
            <a:r>
              <a:rPr lang="pl-PL" sz="3200" dirty="0" smtClean="0"/>
              <a:t> ?</a:t>
            </a:r>
          </a:p>
          <a:p>
            <a:endParaRPr lang="pl-PL" sz="3200" dirty="0" smtClean="0"/>
          </a:p>
          <a:p>
            <a:r>
              <a:rPr lang="pl-PL" sz="3200" dirty="0" err="1" smtClean="0"/>
              <a:t>Had</a:t>
            </a:r>
            <a:r>
              <a:rPr lang="pl-PL" sz="3200" dirty="0" smtClean="0"/>
              <a:t> </a:t>
            </a:r>
            <a:r>
              <a:rPr lang="pl-PL" sz="3200" dirty="0" err="1" smtClean="0"/>
              <a:t>the</a:t>
            </a:r>
            <a:r>
              <a:rPr lang="pl-PL" sz="3200" dirty="0" smtClean="0"/>
              <a:t> </a:t>
            </a:r>
            <a:r>
              <a:rPr lang="pl-PL" sz="3200" dirty="0" err="1" smtClean="0"/>
              <a:t>situation</a:t>
            </a:r>
            <a:r>
              <a:rPr lang="pl-PL" sz="3200" dirty="0" smtClean="0"/>
              <a:t> </a:t>
            </a:r>
            <a:r>
              <a:rPr lang="pl-PL" sz="3200" dirty="0" err="1" smtClean="0"/>
              <a:t>been</a:t>
            </a:r>
            <a:r>
              <a:rPr lang="pl-PL" sz="3200" dirty="0" smtClean="0"/>
              <a:t> </a:t>
            </a:r>
            <a:r>
              <a:rPr lang="pl-PL" sz="3200" dirty="0" err="1" smtClean="0"/>
              <a:t>different</a:t>
            </a:r>
            <a:r>
              <a:rPr lang="pl-PL" sz="3200" dirty="0" smtClean="0"/>
              <a:t> </a:t>
            </a:r>
            <a:r>
              <a:rPr lang="pl-PL" sz="3200" dirty="0" err="1" smtClean="0"/>
              <a:t>if</a:t>
            </a:r>
            <a:r>
              <a:rPr lang="pl-PL" sz="3200" dirty="0" smtClean="0"/>
              <a:t> </a:t>
            </a:r>
            <a:r>
              <a:rPr lang="pl-PL" sz="3200" dirty="0" err="1" smtClean="0"/>
              <a:t>the</a:t>
            </a:r>
            <a:r>
              <a:rPr lang="pl-PL" sz="3200" dirty="0" smtClean="0"/>
              <a:t> </a:t>
            </a:r>
            <a:r>
              <a:rPr lang="pl-PL" sz="3200" dirty="0" err="1" smtClean="0"/>
              <a:t>offer</a:t>
            </a:r>
            <a:r>
              <a:rPr lang="pl-PL" sz="3200" dirty="0" smtClean="0"/>
              <a:t> was </a:t>
            </a:r>
            <a:r>
              <a:rPr lang="pl-PL" sz="3200" dirty="0" err="1" smtClean="0"/>
              <a:t>delivered</a:t>
            </a:r>
            <a:r>
              <a:rPr lang="pl-PL" sz="3200" dirty="0" smtClean="0"/>
              <a:t> via email and </a:t>
            </a:r>
            <a:r>
              <a:rPr lang="pl-PL" sz="3200" dirty="0" err="1" smtClean="0"/>
              <a:t>the</a:t>
            </a:r>
            <a:r>
              <a:rPr lang="pl-PL" sz="3200" dirty="0" smtClean="0"/>
              <a:t> </a:t>
            </a:r>
            <a:r>
              <a:rPr lang="pl-PL" sz="3200" dirty="0" err="1" smtClean="0"/>
              <a:t>answer</a:t>
            </a:r>
            <a:r>
              <a:rPr lang="pl-PL" sz="3200" dirty="0" smtClean="0"/>
              <a:t> was </a:t>
            </a:r>
            <a:r>
              <a:rPr lang="pl-PL" sz="3200" dirty="0" err="1" smtClean="0"/>
              <a:t>sent</a:t>
            </a:r>
            <a:r>
              <a:rPr lang="pl-PL" sz="3200" dirty="0" smtClean="0"/>
              <a:t> </a:t>
            </a:r>
            <a:r>
              <a:rPr lang="pl-PL" sz="3200" dirty="0" err="1" smtClean="0"/>
              <a:t>immediately</a:t>
            </a:r>
            <a:r>
              <a:rPr lang="pl-PL" sz="3200" dirty="0" smtClean="0"/>
              <a:t> but was </a:t>
            </a:r>
            <a:r>
              <a:rPr lang="pl-PL" sz="3200" dirty="0" err="1" smtClean="0"/>
              <a:t>never</a:t>
            </a:r>
            <a:r>
              <a:rPr lang="pl-PL" sz="3200" dirty="0" smtClean="0"/>
              <a:t> </a:t>
            </a:r>
            <a:r>
              <a:rPr lang="pl-PL" sz="3200" dirty="0" err="1" smtClean="0"/>
              <a:t>opened</a:t>
            </a:r>
            <a:r>
              <a:rPr lang="pl-PL" sz="3200" dirty="0" smtClean="0"/>
              <a:t> nor </a:t>
            </a:r>
            <a:r>
              <a:rPr lang="pl-PL" sz="3200" dirty="0" err="1" smtClean="0"/>
              <a:t>read</a:t>
            </a:r>
            <a:r>
              <a:rPr lang="pl-PL" sz="3200" dirty="0" smtClean="0"/>
              <a:t> by </a:t>
            </a:r>
            <a:r>
              <a:rPr lang="pl-PL" sz="3200" dirty="0" err="1" smtClean="0"/>
              <a:t>the</a:t>
            </a:r>
            <a:r>
              <a:rPr lang="pl-PL" sz="3200" dirty="0" smtClean="0"/>
              <a:t> </a:t>
            </a:r>
            <a:r>
              <a:rPr lang="pl-PL" sz="3200" dirty="0" err="1" smtClean="0"/>
              <a:t>defendant</a:t>
            </a:r>
            <a:r>
              <a:rPr lang="pl-PL" sz="3200" dirty="0" smtClean="0"/>
              <a:t> ?</a:t>
            </a:r>
            <a:endParaRPr lang="pl-PL" sz="3200"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4</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Art. 61 C.C.</a:t>
            </a:r>
            <a:endParaRPr lang="pl-PL" b="1" dirty="0"/>
          </a:p>
        </p:txBody>
      </p:sp>
      <p:sp>
        <p:nvSpPr>
          <p:cNvPr id="3" name="Symbol zastępczy zawartości 2"/>
          <p:cNvSpPr>
            <a:spLocks noGrp="1"/>
          </p:cNvSpPr>
          <p:nvPr>
            <p:ph idx="1"/>
          </p:nvPr>
        </p:nvSpPr>
        <p:spPr/>
        <p:txBody>
          <a:bodyPr>
            <a:noAutofit/>
          </a:bodyPr>
          <a:lstStyle/>
          <a:p>
            <a:r>
              <a:rPr lang="pl-PL" sz="3600" dirty="0" smtClean="0"/>
              <a:t>A </a:t>
            </a:r>
            <a:r>
              <a:rPr lang="pl-PL" sz="3600" dirty="0" err="1" smtClean="0"/>
              <a:t>declaration</a:t>
            </a:r>
            <a:r>
              <a:rPr lang="pl-PL" sz="3600" dirty="0" smtClean="0"/>
              <a:t> of </a:t>
            </a:r>
            <a:r>
              <a:rPr lang="pl-PL" sz="3600" dirty="0" err="1" smtClean="0"/>
              <a:t>intent</a:t>
            </a:r>
            <a:r>
              <a:rPr lang="pl-PL" sz="3600" dirty="0" smtClean="0"/>
              <a:t> </a:t>
            </a:r>
            <a:r>
              <a:rPr lang="pl-PL" sz="3600" dirty="0" err="1" smtClean="0"/>
              <a:t>which</a:t>
            </a:r>
            <a:r>
              <a:rPr lang="pl-PL" sz="3600" dirty="0" smtClean="0"/>
              <a:t> </a:t>
            </a:r>
            <a:r>
              <a:rPr lang="pl-PL" sz="3600" dirty="0" err="1" smtClean="0"/>
              <a:t>is</a:t>
            </a:r>
            <a:r>
              <a:rPr lang="pl-PL" sz="3600" dirty="0" smtClean="0"/>
              <a:t> to be </a:t>
            </a:r>
            <a:r>
              <a:rPr lang="pl-PL" sz="3600" dirty="0" err="1" smtClean="0"/>
              <a:t>made</a:t>
            </a:r>
            <a:r>
              <a:rPr lang="pl-PL" sz="3600" dirty="0" smtClean="0"/>
              <a:t> to </a:t>
            </a:r>
            <a:r>
              <a:rPr lang="pl-PL" sz="3600" dirty="0" err="1" smtClean="0"/>
              <a:t>another</a:t>
            </a:r>
            <a:r>
              <a:rPr lang="pl-PL" sz="3600" dirty="0" smtClean="0"/>
              <a:t> person </a:t>
            </a:r>
            <a:r>
              <a:rPr lang="pl-PL" sz="3600" dirty="0" err="1" smtClean="0"/>
              <a:t>is</a:t>
            </a:r>
            <a:r>
              <a:rPr lang="pl-PL" sz="3600" dirty="0" smtClean="0"/>
              <a:t> </a:t>
            </a:r>
            <a:r>
              <a:rPr lang="pl-PL" sz="3600" dirty="0" err="1" smtClean="0"/>
              <a:t>deemed</a:t>
            </a:r>
            <a:r>
              <a:rPr lang="pl-PL" sz="3600" dirty="0" smtClean="0"/>
              <a:t> </a:t>
            </a:r>
            <a:r>
              <a:rPr lang="pl-PL" sz="3600" dirty="0" err="1" smtClean="0"/>
              <a:t>made</a:t>
            </a:r>
            <a:r>
              <a:rPr lang="pl-PL" sz="3600" dirty="0" smtClean="0"/>
              <a:t> </a:t>
            </a:r>
            <a:r>
              <a:rPr lang="pl-PL" sz="3600" dirty="0" err="1" smtClean="0"/>
              <a:t>at</a:t>
            </a:r>
            <a:r>
              <a:rPr lang="pl-PL" sz="3600" dirty="0" smtClean="0"/>
              <a:t> </a:t>
            </a:r>
            <a:r>
              <a:rPr lang="pl-PL" sz="3600" dirty="0" err="1" smtClean="0"/>
              <a:t>the</a:t>
            </a:r>
            <a:r>
              <a:rPr lang="pl-PL" sz="3600" dirty="0" smtClean="0"/>
              <a:t> time </a:t>
            </a:r>
            <a:r>
              <a:rPr lang="pl-PL" sz="3600" dirty="0" err="1" smtClean="0"/>
              <a:t>it</a:t>
            </a:r>
            <a:r>
              <a:rPr lang="pl-PL" sz="3600" dirty="0" smtClean="0"/>
              <a:t> </a:t>
            </a:r>
            <a:r>
              <a:rPr lang="pl-PL" sz="3600" dirty="0" err="1" smtClean="0"/>
              <a:t>reaches</a:t>
            </a:r>
            <a:r>
              <a:rPr lang="pl-PL" sz="3600" dirty="0" smtClean="0"/>
              <a:t> </a:t>
            </a:r>
            <a:r>
              <a:rPr lang="pl-PL" sz="3600" dirty="0" err="1" smtClean="0"/>
              <a:t>that</a:t>
            </a:r>
            <a:r>
              <a:rPr lang="pl-PL" sz="3600" dirty="0" smtClean="0"/>
              <a:t> person </a:t>
            </a:r>
            <a:r>
              <a:rPr lang="pl-PL" sz="3600" dirty="0" err="1" smtClean="0"/>
              <a:t>in</a:t>
            </a:r>
            <a:r>
              <a:rPr lang="pl-PL" sz="3600" dirty="0" smtClean="0"/>
              <a:t> </a:t>
            </a:r>
            <a:r>
              <a:rPr lang="pl-PL" sz="3600" dirty="0" err="1" smtClean="0"/>
              <a:t>such</a:t>
            </a:r>
            <a:r>
              <a:rPr lang="pl-PL" sz="3600" dirty="0" smtClean="0"/>
              <a:t> a </a:t>
            </a:r>
            <a:r>
              <a:rPr lang="pl-PL" sz="3600" dirty="0" err="1" smtClean="0"/>
              <a:t>manner</a:t>
            </a:r>
            <a:r>
              <a:rPr lang="pl-PL" sz="3600" dirty="0" smtClean="0"/>
              <a:t> </a:t>
            </a:r>
            <a:r>
              <a:rPr lang="pl-PL" sz="3600" dirty="0" err="1" smtClean="0"/>
              <a:t>that</a:t>
            </a:r>
            <a:r>
              <a:rPr lang="pl-PL" sz="3600" dirty="0" smtClean="0"/>
              <a:t> </a:t>
            </a:r>
            <a:r>
              <a:rPr lang="pl-PL" sz="3600" dirty="0" err="1" smtClean="0"/>
              <a:t>he</a:t>
            </a:r>
            <a:r>
              <a:rPr lang="pl-PL" sz="3600" dirty="0" smtClean="0"/>
              <a:t> </a:t>
            </a:r>
            <a:r>
              <a:rPr lang="pl-PL" sz="3600" dirty="0" err="1" smtClean="0"/>
              <a:t>could</a:t>
            </a:r>
            <a:r>
              <a:rPr lang="pl-PL" sz="3600" dirty="0" smtClean="0"/>
              <a:t> </a:t>
            </a:r>
            <a:r>
              <a:rPr lang="pl-PL" sz="3600" dirty="0" err="1" smtClean="0"/>
              <a:t>have</a:t>
            </a:r>
            <a:r>
              <a:rPr lang="pl-PL" sz="3600" dirty="0" smtClean="0"/>
              <a:t> </a:t>
            </a:r>
            <a:r>
              <a:rPr lang="pl-PL" sz="3600" dirty="0" err="1" smtClean="0"/>
              <a:t>read</a:t>
            </a:r>
            <a:r>
              <a:rPr lang="pl-PL" sz="3600" dirty="0" smtClean="0"/>
              <a:t> </a:t>
            </a:r>
            <a:r>
              <a:rPr lang="pl-PL" sz="3600" dirty="0" err="1" smtClean="0"/>
              <a:t>its</a:t>
            </a:r>
            <a:r>
              <a:rPr lang="pl-PL" sz="3600" dirty="0" smtClean="0"/>
              <a:t> </a:t>
            </a:r>
            <a:r>
              <a:rPr lang="pl-PL" sz="3600" dirty="0" err="1" smtClean="0"/>
              <a:t>content</a:t>
            </a:r>
            <a:r>
              <a:rPr lang="pl-PL" sz="3600" dirty="0" smtClean="0"/>
              <a:t>.</a:t>
            </a:r>
          </a:p>
          <a:p>
            <a:r>
              <a:rPr lang="pl-PL" sz="3600" dirty="0" smtClean="0"/>
              <a:t>A </a:t>
            </a:r>
            <a:r>
              <a:rPr lang="pl-PL" sz="3600" dirty="0" err="1" smtClean="0"/>
              <a:t>declaration</a:t>
            </a:r>
            <a:r>
              <a:rPr lang="pl-PL" sz="3600" dirty="0" smtClean="0"/>
              <a:t> of </a:t>
            </a:r>
            <a:r>
              <a:rPr lang="pl-PL" sz="3600" dirty="0" err="1" smtClean="0"/>
              <a:t>intent</a:t>
            </a:r>
            <a:r>
              <a:rPr lang="pl-PL" sz="3600" dirty="0" smtClean="0"/>
              <a:t> </a:t>
            </a:r>
            <a:r>
              <a:rPr lang="pl-PL" sz="3600" dirty="0" err="1" smtClean="0"/>
              <a:t>expressed</a:t>
            </a:r>
            <a:r>
              <a:rPr lang="pl-PL" sz="3600" dirty="0" smtClean="0"/>
              <a:t> </a:t>
            </a:r>
            <a:r>
              <a:rPr lang="pl-PL" sz="3600" dirty="0" err="1" smtClean="0"/>
              <a:t>in</a:t>
            </a:r>
            <a:r>
              <a:rPr lang="pl-PL" sz="3600" dirty="0" smtClean="0"/>
              <a:t> electronic form </a:t>
            </a:r>
            <a:r>
              <a:rPr lang="pl-PL" sz="3600" dirty="0" err="1" smtClean="0"/>
              <a:t>is</a:t>
            </a:r>
            <a:r>
              <a:rPr lang="pl-PL" sz="3600" dirty="0" smtClean="0"/>
              <a:t> </a:t>
            </a:r>
            <a:r>
              <a:rPr lang="pl-PL" sz="3600" dirty="0" err="1" smtClean="0"/>
              <a:t>deemed</a:t>
            </a:r>
            <a:r>
              <a:rPr lang="pl-PL" sz="3600" dirty="0" smtClean="0"/>
              <a:t> </a:t>
            </a:r>
            <a:r>
              <a:rPr lang="pl-PL" sz="3600" dirty="0" err="1" smtClean="0"/>
              <a:t>made</a:t>
            </a:r>
            <a:r>
              <a:rPr lang="pl-PL" sz="3600" dirty="0" smtClean="0"/>
              <a:t> to </a:t>
            </a:r>
            <a:r>
              <a:rPr lang="pl-PL" sz="3600" dirty="0" err="1" smtClean="0"/>
              <a:t>another</a:t>
            </a:r>
            <a:r>
              <a:rPr lang="pl-PL" sz="3600" dirty="0" smtClean="0"/>
              <a:t> person </a:t>
            </a:r>
            <a:r>
              <a:rPr lang="pl-PL" sz="3600" dirty="0" err="1" smtClean="0"/>
              <a:t>at</a:t>
            </a:r>
            <a:r>
              <a:rPr lang="pl-PL" sz="3600" dirty="0" smtClean="0"/>
              <a:t> </a:t>
            </a:r>
            <a:r>
              <a:rPr lang="pl-PL" sz="3600" dirty="0" err="1" smtClean="0"/>
              <a:t>the</a:t>
            </a:r>
            <a:r>
              <a:rPr lang="pl-PL" sz="3600" dirty="0" smtClean="0"/>
              <a:t> time </a:t>
            </a:r>
            <a:r>
              <a:rPr lang="pl-PL" sz="3600" dirty="0" err="1" smtClean="0"/>
              <a:t>it</a:t>
            </a:r>
            <a:r>
              <a:rPr lang="pl-PL" sz="3600" dirty="0" smtClean="0"/>
              <a:t> </a:t>
            </a:r>
            <a:r>
              <a:rPr lang="pl-PL" sz="3600" dirty="0" err="1" smtClean="0"/>
              <a:t>is</a:t>
            </a:r>
            <a:r>
              <a:rPr lang="pl-PL" sz="3600" dirty="0" smtClean="0"/>
              <a:t> </a:t>
            </a:r>
            <a:r>
              <a:rPr lang="pl-PL" sz="3600" dirty="0" err="1" smtClean="0"/>
              <a:t>introduced</a:t>
            </a:r>
            <a:r>
              <a:rPr lang="pl-PL" sz="3600" dirty="0" smtClean="0"/>
              <a:t> to </a:t>
            </a:r>
            <a:r>
              <a:rPr lang="pl-PL" sz="3600" dirty="0" err="1" smtClean="0"/>
              <a:t>the</a:t>
            </a:r>
            <a:r>
              <a:rPr lang="pl-PL" sz="3600" dirty="0" smtClean="0"/>
              <a:t> </a:t>
            </a:r>
            <a:r>
              <a:rPr lang="pl-PL" sz="3600" dirty="0" err="1" smtClean="0"/>
              <a:t>means</a:t>
            </a:r>
            <a:r>
              <a:rPr lang="pl-PL" sz="3600" dirty="0" smtClean="0"/>
              <a:t> of electronic </a:t>
            </a:r>
            <a:r>
              <a:rPr lang="pl-PL" sz="3600" dirty="0" err="1" smtClean="0"/>
              <a:t>communication</a:t>
            </a:r>
            <a:r>
              <a:rPr lang="pl-PL" sz="3600" dirty="0" smtClean="0"/>
              <a:t> </a:t>
            </a:r>
            <a:r>
              <a:rPr lang="pl-PL" sz="3600" dirty="0" err="1" smtClean="0"/>
              <a:t>in</a:t>
            </a:r>
            <a:r>
              <a:rPr lang="pl-PL" sz="3600" dirty="0" smtClean="0"/>
              <a:t> </a:t>
            </a:r>
            <a:r>
              <a:rPr lang="pl-PL" sz="3600" dirty="0" err="1" smtClean="0"/>
              <a:t>such</a:t>
            </a:r>
            <a:r>
              <a:rPr lang="pl-PL" sz="3600" dirty="0" smtClean="0"/>
              <a:t> </a:t>
            </a:r>
            <a:r>
              <a:rPr lang="pl-PL" sz="3600" dirty="0" err="1" smtClean="0"/>
              <a:t>manner</a:t>
            </a:r>
            <a:r>
              <a:rPr lang="pl-PL" sz="3600" dirty="0" smtClean="0"/>
              <a:t> </a:t>
            </a:r>
            <a:r>
              <a:rPr lang="pl-PL" sz="3600" dirty="0" err="1" smtClean="0"/>
              <a:t>that</a:t>
            </a:r>
            <a:r>
              <a:rPr lang="pl-PL" sz="3600" dirty="0" smtClean="0"/>
              <a:t> </a:t>
            </a:r>
            <a:r>
              <a:rPr lang="pl-PL" sz="3600" dirty="0" err="1" smtClean="0"/>
              <a:t>the</a:t>
            </a:r>
            <a:r>
              <a:rPr lang="pl-PL" sz="3600" dirty="0" smtClean="0"/>
              <a:t> person </a:t>
            </a:r>
            <a:r>
              <a:rPr lang="pl-PL" sz="3600" dirty="0" err="1" smtClean="0"/>
              <a:t>could</a:t>
            </a:r>
            <a:r>
              <a:rPr lang="pl-PL" sz="3600" dirty="0" smtClean="0"/>
              <a:t> </a:t>
            </a:r>
            <a:r>
              <a:rPr lang="pl-PL" sz="3600" dirty="0" err="1" smtClean="0"/>
              <a:t>have</a:t>
            </a:r>
            <a:r>
              <a:rPr lang="pl-PL" sz="3600" dirty="0" smtClean="0"/>
              <a:t> </a:t>
            </a:r>
            <a:r>
              <a:rPr lang="pl-PL" sz="3600" dirty="0" err="1" smtClean="0"/>
              <a:t>read</a:t>
            </a:r>
            <a:r>
              <a:rPr lang="pl-PL" sz="3600" dirty="0" smtClean="0"/>
              <a:t> </a:t>
            </a:r>
            <a:r>
              <a:rPr lang="pl-PL" sz="3600" dirty="0" err="1" smtClean="0"/>
              <a:t>its</a:t>
            </a:r>
            <a:r>
              <a:rPr lang="pl-PL" sz="3600" dirty="0" smtClean="0"/>
              <a:t> </a:t>
            </a:r>
            <a:r>
              <a:rPr lang="pl-PL" sz="3600" dirty="0" err="1" smtClean="0"/>
              <a:t>content</a:t>
            </a:r>
            <a:r>
              <a:rPr lang="pl-PL" sz="3600" dirty="0" smtClean="0"/>
              <a:t>.</a:t>
            </a:r>
            <a:endParaRPr lang="pl-PL" sz="3600"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5</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0026" y="276087"/>
            <a:ext cx="9371949" cy="654355"/>
          </a:xfrm>
        </p:spPr>
        <p:txBody>
          <a:bodyPr/>
          <a:lstStyle/>
          <a:p>
            <a:r>
              <a:rPr lang="pl-PL" dirty="0" err="1" smtClean="0"/>
              <a:t>Case</a:t>
            </a:r>
            <a:endParaRPr lang="pl-PL" dirty="0"/>
          </a:p>
        </p:txBody>
      </p:sp>
      <p:sp>
        <p:nvSpPr>
          <p:cNvPr id="3" name="Symbol zastępczy zawartości 2"/>
          <p:cNvSpPr>
            <a:spLocks noGrp="1"/>
          </p:cNvSpPr>
          <p:nvPr>
            <p:ph idx="1"/>
          </p:nvPr>
        </p:nvSpPr>
        <p:spPr>
          <a:xfrm>
            <a:off x="577516" y="1074821"/>
            <a:ext cx="10204459" cy="5111862"/>
          </a:xfrm>
        </p:spPr>
        <p:txBody>
          <a:bodyPr>
            <a:normAutofit fontScale="92500"/>
          </a:bodyPr>
          <a:lstStyle/>
          <a:p>
            <a:r>
              <a:rPr lang="en-US" altLang="zh-CN" sz="3200" b="1" dirty="0" smtClean="0"/>
              <a:t>A sends a </a:t>
            </a:r>
            <a:r>
              <a:rPr lang="pl-PL" altLang="zh-CN" sz="3200" b="1" dirty="0" err="1" smtClean="0"/>
              <a:t>written</a:t>
            </a:r>
            <a:r>
              <a:rPr lang="pl-PL" altLang="zh-CN" sz="3200" b="1" dirty="0" smtClean="0"/>
              <a:t> </a:t>
            </a:r>
            <a:r>
              <a:rPr lang="en-US" altLang="zh-CN" sz="3200" b="1" dirty="0" smtClean="0"/>
              <a:t>letter dated </a:t>
            </a:r>
            <a:r>
              <a:rPr lang="pl-PL" altLang="zh-CN" sz="3200" b="1" dirty="0" err="1" smtClean="0"/>
              <a:t>April</a:t>
            </a:r>
            <a:r>
              <a:rPr lang="en-US" altLang="zh-CN" sz="3200" b="1" dirty="0" smtClean="0"/>
              <a:t> 5</a:t>
            </a:r>
            <a:r>
              <a:rPr lang="pl-PL" altLang="zh-CN" sz="3200" b="1" dirty="0" err="1" smtClean="0"/>
              <a:t>th</a:t>
            </a:r>
            <a:r>
              <a:rPr lang="en-US" altLang="zh-CN" sz="3200" b="1" dirty="0" smtClean="0"/>
              <a:t> to B</a:t>
            </a:r>
            <a:r>
              <a:rPr lang="pl-PL" altLang="zh-CN" sz="3200" b="1" dirty="0" smtClean="0"/>
              <a:t> by post,</a:t>
            </a:r>
            <a:r>
              <a:rPr lang="en-US" altLang="zh-CN" sz="3200" b="1" dirty="0" smtClean="0"/>
              <a:t> offering to sell </a:t>
            </a:r>
            <a:r>
              <a:rPr lang="pl-PL" altLang="zh-CN" sz="3200" b="1" dirty="0" smtClean="0"/>
              <a:t>his five </a:t>
            </a:r>
            <a:r>
              <a:rPr lang="pl-PL" altLang="zh-CN" sz="3200" b="1" dirty="0" err="1" smtClean="0"/>
              <a:t>newborn</a:t>
            </a:r>
            <a:r>
              <a:rPr lang="en-US" altLang="zh-CN" sz="3200" b="1" dirty="0" smtClean="0"/>
              <a:t> </a:t>
            </a:r>
            <a:r>
              <a:rPr lang="pl-PL" altLang="zh-CN" sz="3200" b="1" dirty="0" err="1" smtClean="0"/>
              <a:t>pedigree</a:t>
            </a:r>
            <a:r>
              <a:rPr lang="pl-PL" altLang="zh-CN" sz="3200" b="1" dirty="0" smtClean="0"/>
              <a:t> </a:t>
            </a:r>
            <a:r>
              <a:rPr lang="pl-PL" altLang="zh-CN" sz="3200" b="1" dirty="0" err="1" smtClean="0"/>
              <a:t>dogs</a:t>
            </a:r>
            <a:r>
              <a:rPr lang="pl-PL" altLang="zh-CN" sz="3200" b="1" dirty="0" smtClean="0"/>
              <a:t> </a:t>
            </a:r>
            <a:r>
              <a:rPr lang="en-US" altLang="zh-CN" sz="3200" b="1" dirty="0" smtClean="0"/>
              <a:t>for </a:t>
            </a:r>
            <a:r>
              <a:rPr lang="pl-PL" altLang="zh-CN" sz="3200" b="1" dirty="0" smtClean="0"/>
              <a:t>1</a:t>
            </a:r>
            <a:r>
              <a:rPr lang="en-US" altLang="zh-CN" sz="3200" b="1" dirty="0" smtClean="0"/>
              <a:t>000</a:t>
            </a:r>
            <a:r>
              <a:rPr lang="pl-PL" altLang="zh-CN" sz="3200" b="1" dirty="0" smtClean="0"/>
              <a:t> </a:t>
            </a:r>
            <a:r>
              <a:rPr lang="pl-PL" altLang="zh-CN" sz="3200" b="1" dirty="0" err="1" smtClean="0"/>
              <a:t>euros</a:t>
            </a:r>
            <a:r>
              <a:rPr lang="pl-PL" altLang="zh-CN" sz="3200" b="1" dirty="0" smtClean="0"/>
              <a:t> per capita</a:t>
            </a:r>
            <a:r>
              <a:rPr lang="en-US" altLang="zh-CN" sz="3200" b="1" dirty="0" smtClean="0"/>
              <a:t>, saying the offer is open until </a:t>
            </a:r>
            <a:r>
              <a:rPr lang="pl-PL" altLang="zh-CN" sz="3200" b="1" dirty="0" err="1" smtClean="0"/>
              <a:t>April</a:t>
            </a:r>
            <a:r>
              <a:rPr lang="pl-PL" altLang="zh-CN" sz="3200" b="1" dirty="0" smtClean="0"/>
              <a:t> </a:t>
            </a:r>
            <a:r>
              <a:rPr lang="en-US" altLang="zh-CN" sz="3200" b="1" dirty="0" smtClean="0"/>
              <a:t> 9</a:t>
            </a:r>
            <a:r>
              <a:rPr lang="pl-PL" altLang="zh-CN" sz="3200" b="1" dirty="0" err="1" smtClean="0"/>
              <a:t>th</a:t>
            </a:r>
            <a:r>
              <a:rPr lang="en-US" altLang="zh-CN" sz="3200" b="1" dirty="0" smtClean="0"/>
              <a:t> and </a:t>
            </a:r>
            <a:r>
              <a:rPr lang="pl-PL" altLang="zh-CN" sz="3200" b="1" dirty="0" err="1" smtClean="0"/>
              <a:t>he</a:t>
            </a:r>
            <a:r>
              <a:rPr lang="en-US" altLang="zh-CN" sz="3200" b="1" dirty="0" smtClean="0"/>
              <a:t> must have heard from B by then. </a:t>
            </a:r>
            <a:endParaRPr lang="pl-PL" altLang="zh-CN" sz="3200" b="1" dirty="0" smtClean="0"/>
          </a:p>
          <a:p>
            <a:r>
              <a:rPr lang="en-US" altLang="zh-CN" sz="3200" b="1" dirty="0" smtClean="0"/>
              <a:t>B receives it on </a:t>
            </a:r>
            <a:r>
              <a:rPr lang="pl-PL" altLang="zh-CN" sz="3200" b="1" dirty="0" err="1" smtClean="0"/>
              <a:t>April</a:t>
            </a:r>
            <a:r>
              <a:rPr lang="en-US" altLang="zh-CN" sz="3200" b="1" dirty="0" smtClean="0"/>
              <a:t> 6</a:t>
            </a:r>
            <a:r>
              <a:rPr lang="pl-PL" altLang="zh-CN" sz="3200" b="1" dirty="0" err="1" smtClean="0"/>
              <a:t>th</a:t>
            </a:r>
            <a:r>
              <a:rPr lang="en-US" altLang="zh-CN" sz="3200" b="1" dirty="0" smtClean="0"/>
              <a:t> and immediately prepares </a:t>
            </a:r>
            <a:r>
              <a:rPr lang="pl-PL" altLang="zh-CN" sz="3200" b="1" dirty="0" smtClean="0"/>
              <a:t>email</a:t>
            </a:r>
            <a:r>
              <a:rPr lang="en-US" altLang="zh-CN" sz="3200" b="1" dirty="0" smtClean="0"/>
              <a:t> of acceptance</a:t>
            </a:r>
            <a:r>
              <a:rPr lang="pl-PL" altLang="zh-CN" sz="3200" b="1" dirty="0" smtClean="0"/>
              <a:t> – </a:t>
            </a:r>
            <a:r>
              <a:rPr lang="pl-PL" altLang="zh-CN" sz="3200" b="1" dirty="0" err="1" smtClean="0"/>
              <a:t>he</a:t>
            </a:r>
            <a:r>
              <a:rPr lang="pl-PL" altLang="zh-CN" sz="3200" b="1" dirty="0" smtClean="0"/>
              <a:t> </a:t>
            </a:r>
            <a:r>
              <a:rPr lang="pl-PL" altLang="zh-CN" sz="3200" b="1" dirty="0" err="1" smtClean="0"/>
              <a:t>wanted</a:t>
            </a:r>
            <a:r>
              <a:rPr lang="pl-PL" altLang="zh-CN" sz="3200" b="1" dirty="0" smtClean="0"/>
              <a:t> to buy </a:t>
            </a:r>
            <a:r>
              <a:rPr lang="pl-PL" altLang="zh-CN" sz="3200" b="1" dirty="0" err="1" smtClean="0"/>
              <a:t>only</a:t>
            </a:r>
            <a:r>
              <a:rPr lang="pl-PL" altLang="zh-CN" sz="3200" b="1" dirty="0" smtClean="0"/>
              <a:t> </a:t>
            </a:r>
            <a:r>
              <a:rPr lang="pl-PL" altLang="zh-CN" sz="3200" b="1" dirty="0" err="1" smtClean="0"/>
              <a:t>female</a:t>
            </a:r>
            <a:r>
              <a:rPr lang="pl-PL" altLang="zh-CN" sz="3200" b="1" dirty="0" smtClean="0"/>
              <a:t> </a:t>
            </a:r>
            <a:r>
              <a:rPr lang="pl-PL" altLang="zh-CN" sz="3200" b="1" dirty="0" err="1" smtClean="0"/>
              <a:t>dogs</a:t>
            </a:r>
            <a:r>
              <a:rPr lang="pl-PL" altLang="zh-CN" sz="3200" b="1" dirty="0" smtClean="0"/>
              <a:t> </a:t>
            </a:r>
            <a:r>
              <a:rPr lang="en-US" altLang="zh-CN" sz="3200" b="1" dirty="0" smtClean="0"/>
              <a:t>. Before B </a:t>
            </a:r>
            <a:r>
              <a:rPr lang="pl-PL" altLang="zh-CN" sz="3200" b="1" dirty="0" err="1" smtClean="0"/>
              <a:t>sends</a:t>
            </a:r>
            <a:r>
              <a:rPr lang="en-US" altLang="zh-CN" sz="3200" b="1" dirty="0" smtClean="0"/>
              <a:t> his acceptance in the morning of </a:t>
            </a:r>
            <a:r>
              <a:rPr lang="pl-PL" altLang="zh-CN" sz="3200" b="1" dirty="0" err="1" smtClean="0"/>
              <a:t>Aptil</a:t>
            </a:r>
            <a:r>
              <a:rPr lang="en-US" altLang="zh-CN" sz="3200" b="1" dirty="0" smtClean="0"/>
              <a:t> 7</a:t>
            </a:r>
            <a:r>
              <a:rPr lang="pl-PL" altLang="zh-CN" sz="3200" b="1" dirty="0" err="1" smtClean="0"/>
              <a:t>th</a:t>
            </a:r>
            <a:r>
              <a:rPr lang="pl-PL" altLang="zh-CN" sz="3200" b="1" dirty="0" smtClean="0"/>
              <a:t> </a:t>
            </a:r>
            <a:r>
              <a:rPr lang="en-US" altLang="zh-CN" sz="3200" b="1" dirty="0" smtClean="0"/>
              <a:t>, A changes its mind and calls B saying </a:t>
            </a:r>
            <a:r>
              <a:rPr lang="pl-PL" altLang="zh-CN" sz="3200" b="1" dirty="0" err="1" smtClean="0"/>
              <a:t>he</a:t>
            </a:r>
            <a:r>
              <a:rPr lang="en-US" altLang="zh-CN" sz="3200" b="1" dirty="0" smtClean="0"/>
              <a:t> cancels the offer.</a:t>
            </a:r>
            <a:endParaRPr lang="pl-PL" altLang="zh-CN" sz="3200" b="1" dirty="0" smtClean="0"/>
          </a:p>
          <a:p>
            <a:endParaRPr lang="pl-PL" altLang="zh-CN" sz="3200" b="1" dirty="0" smtClean="0"/>
          </a:p>
          <a:p>
            <a:r>
              <a:rPr lang="pl-PL" altLang="zh-CN" sz="3200" b="1" dirty="0" smtClean="0"/>
              <a:t>Has </a:t>
            </a:r>
            <a:r>
              <a:rPr lang="pl-PL" altLang="zh-CN" sz="3200" b="1" dirty="0" err="1" smtClean="0"/>
              <a:t>the</a:t>
            </a:r>
            <a:r>
              <a:rPr lang="pl-PL" altLang="zh-CN" sz="3200" b="1" dirty="0" smtClean="0"/>
              <a:t> </a:t>
            </a:r>
            <a:r>
              <a:rPr lang="pl-PL" altLang="zh-CN" sz="3200" b="1" dirty="0" err="1" smtClean="0"/>
              <a:t>offer</a:t>
            </a:r>
            <a:r>
              <a:rPr lang="pl-PL" altLang="zh-CN" sz="3200" b="1" dirty="0" smtClean="0"/>
              <a:t> </a:t>
            </a:r>
            <a:r>
              <a:rPr lang="pl-PL" altLang="zh-CN" sz="3200" b="1" dirty="0" err="1" smtClean="0"/>
              <a:t>been</a:t>
            </a:r>
            <a:r>
              <a:rPr lang="pl-PL" altLang="zh-CN" sz="3200" b="1" dirty="0" smtClean="0"/>
              <a:t> </a:t>
            </a:r>
            <a:r>
              <a:rPr lang="pl-PL" altLang="zh-CN" sz="3200" b="1" dirty="0" err="1" smtClean="0"/>
              <a:t>accepted</a:t>
            </a:r>
            <a:r>
              <a:rPr lang="pl-PL" altLang="zh-CN" sz="3200" b="1" dirty="0" smtClean="0"/>
              <a:t>, </a:t>
            </a:r>
            <a:r>
              <a:rPr lang="pl-PL" altLang="zh-CN" sz="3200" b="1" dirty="0" err="1" smtClean="0"/>
              <a:t>rejected</a:t>
            </a:r>
            <a:r>
              <a:rPr lang="pl-PL" altLang="zh-CN" sz="3200" b="1" dirty="0" smtClean="0"/>
              <a:t>, </a:t>
            </a:r>
            <a:r>
              <a:rPr lang="pl-PL" altLang="zh-CN" sz="3200" b="1" dirty="0" err="1" smtClean="0"/>
              <a:t>revoked</a:t>
            </a:r>
            <a:r>
              <a:rPr lang="pl-PL" altLang="zh-CN" sz="3200" b="1" dirty="0" smtClean="0"/>
              <a:t> </a:t>
            </a:r>
            <a:r>
              <a:rPr lang="pl-PL" altLang="zh-CN" sz="3200" b="1" dirty="0" err="1" smtClean="0"/>
              <a:t>or</a:t>
            </a:r>
            <a:r>
              <a:rPr lang="pl-PL" altLang="zh-CN" sz="3200" b="1" dirty="0" smtClean="0"/>
              <a:t> </a:t>
            </a:r>
            <a:r>
              <a:rPr lang="pl-PL" altLang="zh-CN" sz="3200" b="1" dirty="0" err="1" smtClean="0"/>
              <a:t>changed</a:t>
            </a:r>
            <a:r>
              <a:rPr lang="pl-PL" altLang="zh-CN" sz="3200" b="1" dirty="0" smtClean="0"/>
              <a:t> ?</a:t>
            </a:r>
            <a:endParaRPr lang="en-US" altLang="zh-CN" sz="3200" b="1" dirty="0" smtClean="0"/>
          </a:p>
          <a:p>
            <a:endParaRPr lang="pl-PL"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6</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11053011" cy="6858000"/>
          </a:xfrm>
        </p:spPr>
        <p:txBody>
          <a:bodyPr>
            <a:normAutofit/>
          </a:bodyPr>
          <a:lstStyle/>
          <a:p>
            <a:r>
              <a:rPr lang="pl-PL" altLang="zh-CN" sz="3200" b="1" dirty="0" smtClean="0"/>
              <a:t>Jan</a:t>
            </a:r>
            <a:r>
              <a:rPr lang="en-US" altLang="zh-CN" sz="3200" b="1" dirty="0" smtClean="0"/>
              <a:t> owed </a:t>
            </a:r>
            <a:r>
              <a:rPr lang="pl-PL" altLang="zh-CN" sz="3200" b="1" dirty="0" smtClean="0"/>
              <a:t>to bank</a:t>
            </a:r>
            <a:r>
              <a:rPr lang="en-US" altLang="zh-CN" sz="3200" b="1" dirty="0" smtClean="0"/>
              <a:t> </a:t>
            </a:r>
            <a:r>
              <a:rPr lang="pl-PL" altLang="zh-CN" sz="3200" b="1" dirty="0" smtClean="0"/>
              <a:t>1</a:t>
            </a:r>
            <a:r>
              <a:rPr lang="en-US" altLang="zh-CN" sz="3200" b="1" dirty="0" smtClean="0"/>
              <a:t>00</a:t>
            </a:r>
            <a:r>
              <a:rPr lang="pl-PL" altLang="zh-CN" sz="3200" b="1" dirty="0" smtClean="0"/>
              <a:t>0 PLN</a:t>
            </a:r>
            <a:r>
              <a:rPr lang="en-US" altLang="zh-CN" sz="3200" b="1" dirty="0" smtClean="0"/>
              <a:t> falling due on March</a:t>
            </a:r>
            <a:r>
              <a:rPr lang="pl-PL" altLang="zh-CN" sz="3200" b="1" dirty="0" smtClean="0"/>
              <a:t> </a:t>
            </a:r>
            <a:r>
              <a:rPr lang="pl-PL" altLang="zh-CN" sz="3200" b="1" dirty="0" err="1" smtClean="0"/>
              <a:t>the</a:t>
            </a:r>
            <a:r>
              <a:rPr lang="en-US" altLang="zh-CN" sz="3200" b="1" dirty="0" smtClean="0"/>
              <a:t> 1</a:t>
            </a:r>
            <a:r>
              <a:rPr lang="pl-PL" altLang="zh-CN" sz="3200" b="1" dirty="0" err="1" smtClean="0"/>
              <a:t>st</a:t>
            </a:r>
            <a:r>
              <a:rPr lang="en-US" altLang="zh-CN" sz="3200" b="1" dirty="0" smtClean="0"/>
              <a:t>. </a:t>
            </a:r>
            <a:r>
              <a:rPr lang="pl-PL" altLang="zh-CN" sz="3200" b="1" dirty="0" smtClean="0"/>
              <a:t>Adam</a:t>
            </a:r>
            <a:r>
              <a:rPr lang="en-US" altLang="zh-CN" sz="3200" b="1" dirty="0" smtClean="0"/>
              <a:t> needed money </a:t>
            </a:r>
            <a:r>
              <a:rPr lang="pl-PL" altLang="zh-CN" sz="3200" b="1" dirty="0" err="1" smtClean="0"/>
              <a:t>in</a:t>
            </a:r>
            <a:r>
              <a:rPr lang="pl-PL" altLang="zh-CN" sz="3200" b="1" dirty="0" smtClean="0"/>
              <a:t> January</a:t>
            </a:r>
            <a:r>
              <a:rPr lang="en-US" altLang="zh-CN" sz="3200" b="1" dirty="0" smtClean="0"/>
              <a:t>. He would not care if </a:t>
            </a:r>
            <a:r>
              <a:rPr lang="pl-PL" altLang="zh-CN" sz="3200" b="1" dirty="0" smtClean="0"/>
              <a:t>Jan </a:t>
            </a:r>
            <a:r>
              <a:rPr lang="en-US" altLang="zh-CN" sz="3200" b="1" dirty="0" smtClean="0"/>
              <a:t>could not repay the same amount. </a:t>
            </a:r>
            <a:r>
              <a:rPr lang="pl-PL" altLang="zh-CN" sz="3200" b="1" dirty="0" smtClean="0"/>
              <a:t>Adam </a:t>
            </a:r>
            <a:r>
              <a:rPr lang="pl-PL" altLang="zh-CN" sz="3200" b="1" dirty="0" err="1" smtClean="0"/>
              <a:t>offered</a:t>
            </a:r>
            <a:r>
              <a:rPr lang="en-US" altLang="zh-CN" sz="3200" b="1" dirty="0" smtClean="0"/>
              <a:t> reduction of the debt</a:t>
            </a:r>
            <a:r>
              <a:rPr lang="pl-PL" altLang="zh-CN" sz="3200" b="1" dirty="0" smtClean="0"/>
              <a:t>, </a:t>
            </a:r>
            <a:r>
              <a:rPr lang="pl-PL" altLang="zh-CN" sz="3200" b="1" dirty="0" err="1" smtClean="0"/>
              <a:t>that</a:t>
            </a:r>
            <a:r>
              <a:rPr lang="en-US" altLang="zh-CN" sz="3200" b="1" dirty="0" smtClean="0"/>
              <a:t> can only be enforceable under the following manners:</a:t>
            </a:r>
            <a:endParaRPr lang="zh-CN" altLang="en-US" sz="3200" b="1" dirty="0" smtClean="0"/>
          </a:p>
          <a:p>
            <a:pPr>
              <a:buNone/>
            </a:pPr>
            <a:r>
              <a:rPr lang="zh-CN" altLang="en-US" sz="3200" b="1" dirty="0" smtClean="0">
                <a:solidFill>
                  <a:srgbClr val="FF0000"/>
                </a:solidFill>
                <a:latin typeface="宋体" pitchFamily="2" charset="-122"/>
              </a:rPr>
              <a:t>★ </a:t>
            </a:r>
            <a:r>
              <a:rPr lang="pl-PL" altLang="zh-CN" sz="3200" dirty="0" smtClean="0"/>
              <a:t>Adam</a:t>
            </a:r>
            <a:r>
              <a:rPr lang="en-US" altLang="zh-CN" sz="3200" dirty="0" smtClean="0"/>
              <a:t> agreed to reduce it to 800</a:t>
            </a:r>
            <a:r>
              <a:rPr lang="pl-PL" altLang="zh-CN" sz="3200" dirty="0" smtClean="0"/>
              <a:t> PLN</a:t>
            </a:r>
            <a:r>
              <a:rPr lang="en-US" altLang="zh-CN" sz="3200" dirty="0" smtClean="0"/>
              <a:t>, in return </a:t>
            </a:r>
            <a:r>
              <a:rPr lang="pl-PL" altLang="zh-CN" sz="3200" dirty="0" smtClean="0"/>
              <a:t>Jan</a:t>
            </a:r>
            <a:r>
              <a:rPr lang="en-US" altLang="zh-CN" sz="3200" dirty="0" smtClean="0"/>
              <a:t> would repay him before March1.</a:t>
            </a:r>
            <a:endParaRPr lang="pl-PL" altLang="zh-CN" sz="3200" dirty="0" smtClean="0"/>
          </a:p>
          <a:p>
            <a:pPr marL="210312" lvl="2" indent="-210312">
              <a:spcBef>
                <a:spcPts val="1100"/>
              </a:spcBef>
              <a:buNone/>
            </a:pPr>
            <a:r>
              <a:rPr lang="zh-CN" altLang="en-US" sz="3200" b="1" dirty="0" smtClean="0">
                <a:solidFill>
                  <a:srgbClr val="FF0000"/>
                </a:solidFill>
                <a:latin typeface="宋体" pitchFamily="2" charset="-122"/>
              </a:rPr>
              <a:t>★</a:t>
            </a:r>
            <a:r>
              <a:rPr lang="en-US" altLang="zh-CN" sz="3200" dirty="0" smtClean="0"/>
              <a:t> </a:t>
            </a:r>
            <a:r>
              <a:rPr lang="pl-PL" altLang="zh-CN" sz="3200" dirty="0" smtClean="0"/>
              <a:t>Adam </a:t>
            </a:r>
            <a:r>
              <a:rPr lang="en-US" altLang="zh-CN" sz="3200" dirty="0" smtClean="0"/>
              <a:t>agreed to abandon the debt, in return </a:t>
            </a:r>
            <a:r>
              <a:rPr lang="pl-PL" altLang="zh-CN" sz="3200" dirty="0" smtClean="0"/>
              <a:t>Jan</a:t>
            </a:r>
            <a:r>
              <a:rPr lang="en-US" altLang="zh-CN" sz="3200" dirty="0" smtClean="0"/>
              <a:t> gave him something of value, e.g., a</a:t>
            </a:r>
            <a:endParaRPr lang="zh-CN" altLang="en-US" sz="3200" dirty="0" smtClean="0"/>
          </a:p>
          <a:p>
            <a:pPr marL="210312" lvl="2" indent="-210312">
              <a:spcBef>
                <a:spcPts val="1100"/>
              </a:spcBef>
              <a:buNone/>
            </a:pPr>
            <a:r>
              <a:rPr lang="zh-CN" altLang="en-US" sz="3200" b="1" dirty="0" smtClean="0">
                <a:solidFill>
                  <a:srgbClr val="FF0000"/>
                </a:solidFill>
                <a:latin typeface="宋体" pitchFamily="2" charset="-122"/>
              </a:rPr>
              <a:t>★</a:t>
            </a:r>
            <a:r>
              <a:rPr lang="en-US" altLang="zh-CN" sz="3200" dirty="0" smtClean="0"/>
              <a:t> </a:t>
            </a:r>
            <a:r>
              <a:rPr lang="pl-PL" altLang="zh-CN" sz="3200" dirty="0" smtClean="0"/>
              <a:t>Jan</a:t>
            </a:r>
            <a:r>
              <a:rPr lang="en-US" altLang="zh-CN" sz="3200" dirty="0" smtClean="0"/>
              <a:t>’s friend, C agreed to pay </a:t>
            </a:r>
            <a:r>
              <a:rPr lang="pl-PL" altLang="zh-CN" sz="3200" dirty="0" smtClean="0"/>
              <a:t>to Adam</a:t>
            </a:r>
            <a:r>
              <a:rPr lang="en-US" altLang="zh-CN" sz="3200" dirty="0" smtClean="0"/>
              <a:t> 800</a:t>
            </a:r>
            <a:r>
              <a:rPr lang="pl-PL" altLang="zh-CN" sz="3200" dirty="0" smtClean="0"/>
              <a:t> PLN</a:t>
            </a:r>
            <a:r>
              <a:rPr lang="en-US" altLang="zh-CN" sz="3200" dirty="0" smtClean="0"/>
              <a:t>, in return </a:t>
            </a:r>
            <a:r>
              <a:rPr lang="pl-PL" altLang="zh-CN" sz="3200" dirty="0" smtClean="0"/>
              <a:t>Adam</a:t>
            </a:r>
            <a:r>
              <a:rPr lang="en-US" altLang="zh-CN" sz="3200" dirty="0" smtClean="0"/>
              <a:t> would refrain from suing </a:t>
            </a:r>
            <a:r>
              <a:rPr lang="pl-PL" altLang="zh-CN" sz="3200" dirty="0" smtClean="0"/>
              <a:t>Jan</a:t>
            </a:r>
            <a:r>
              <a:rPr lang="en-US" altLang="zh-CN" sz="3200" dirty="0" smtClean="0"/>
              <a:t>.</a:t>
            </a:r>
            <a:endParaRPr lang="zh-CN" altLang="en-US" sz="3200" dirty="0" smtClean="0"/>
          </a:p>
          <a:p>
            <a:pPr marL="210312" lvl="2" indent="-210312">
              <a:spcBef>
                <a:spcPts val="1100"/>
              </a:spcBef>
              <a:buNone/>
            </a:pPr>
            <a:r>
              <a:rPr lang="zh-CN" altLang="en-US" sz="3200" b="1" dirty="0" smtClean="0">
                <a:solidFill>
                  <a:srgbClr val="FF0000"/>
                </a:solidFill>
                <a:latin typeface="宋体" pitchFamily="2" charset="-122"/>
              </a:rPr>
              <a:t>★</a:t>
            </a:r>
            <a:r>
              <a:rPr lang="en-US" altLang="zh-CN" sz="3200" dirty="0" smtClean="0"/>
              <a:t> </a:t>
            </a:r>
            <a:r>
              <a:rPr lang="pl-PL" altLang="zh-CN" sz="3200" dirty="0" smtClean="0"/>
              <a:t>Jan</a:t>
            </a:r>
            <a:r>
              <a:rPr lang="en-US" altLang="zh-CN" sz="3200" dirty="0" smtClean="0"/>
              <a:t> and </a:t>
            </a:r>
            <a:r>
              <a:rPr lang="pl-PL" altLang="zh-CN" sz="3200" dirty="0" smtClean="0"/>
              <a:t>Adam </a:t>
            </a:r>
            <a:r>
              <a:rPr lang="en-US" altLang="zh-CN" sz="3200" dirty="0" smtClean="0"/>
              <a:t>made the debt reduction agreement in writing</a:t>
            </a:r>
            <a:endParaRPr lang="pl-PL" sz="3200"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smtClean="0"/>
              <a:t>Miejsce na tekst stopki</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7</a:t>
            </a:fld>
            <a:endParaRPr lang="pl-PL"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drela.WPAE\Downloads\MC900444988.JPG"/>
          <p:cNvPicPr>
            <a:picLocks noChangeAspect="1" noChangeArrowheads="1"/>
          </p:cNvPicPr>
          <p:nvPr/>
        </p:nvPicPr>
        <p:blipFill>
          <a:blip r:embed="rId2" cstate="print">
            <a:lum bright="50000" contrast="-55000"/>
          </a:blip>
          <a:srcRect/>
          <a:stretch>
            <a:fillRect/>
          </a:stretch>
        </p:blipFill>
        <p:spPr bwMode="auto">
          <a:xfrm>
            <a:off x="8325853" y="0"/>
            <a:ext cx="3866148" cy="2662989"/>
          </a:xfrm>
          <a:prstGeom prst="rect">
            <a:avLst/>
          </a:prstGeom>
          <a:noFill/>
        </p:spPr>
      </p:pic>
      <p:sp>
        <p:nvSpPr>
          <p:cNvPr id="2" name="Tytuł 1"/>
          <p:cNvSpPr>
            <a:spLocks noGrp="1"/>
          </p:cNvSpPr>
          <p:nvPr>
            <p:ph type="title"/>
          </p:nvPr>
        </p:nvSpPr>
        <p:spPr/>
        <p:txBody>
          <a:bodyPr/>
          <a:lstStyle/>
          <a:p>
            <a:r>
              <a:rPr lang="en-US" b="1" dirty="0" smtClean="0"/>
              <a:t>Defects in declaration of Intent</a:t>
            </a:r>
            <a:endParaRPr lang="pl-PL" b="1"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dirty="0" smtClean="0"/>
              <a:t>Monika Drela</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8</a:t>
            </a:fld>
            <a:endParaRPr lang="pl-PL" dirty="0"/>
          </a:p>
        </p:txBody>
      </p:sp>
      <p:sp>
        <p:nvSpPr>
          <p:cNvPr id="8" name="Symbol zastępczy zawartości 7"/>
          <p:cNvSpPr>
            <a:spLocks noGrp="1"/>
          </p:cNvSpPr>
          <p:nvPr>
            <p:ph idx="1"/>
          </p:nvPr>
        </p:nvSpPr>
        <p:spPr/>
        <p:txBody>
          <a:bodyPr>
            <a:normAutofit/>
          </a:bodyPr>
          <a:lstStyle/>
          <a:p>
            <a:r>
              <a:rPr lang="en-US" sz="2800" b="1" dirty="0" smtClean="0">
                <a:solidFill>
                  <a:schemeClr val="accent1">
                    <a:lumMod val="50000"/>
                  </a:schemeClr>
                </a:solidFill>
                <a:latin typeface="Corbel"/>
              </a:rPr>
              <a:t>Lack of consciousness or freedom – art. 82</a:t>
            </a:r>
            <a:endParaRPr lang="pl-PL" sz="2800" b="1" dirty="0" smtClean="0">
              <a:solidFill>
                <a:schemeClr val="accent1">
                  <a:lumMod val="50000"/>
                </a:schemeClr>
              </a:solidFill>
              <a:latin typeface="Corbel"/>
            </a:endParaRPr>
          </a:p>
          <a:p>
            <a:r>
              <a:rPr lang="en-US" sz="2800" b="1" dirty="0" smtClean="0">
                <a:solidFill>
                  <a:schemeClr val="accent1">
                    <a:lumMod val="50000"/>
                  </a:schemeClr>
                </a:solidFill>
                <a:latin typeface="Corbel"/>
              </a:rPr>
              <a:t>Ostensible nature – art. 83</a:t>
            </a:r>
          </a:p>
          <a:p>
            <a:r>
              <a:rPr lang="en-US" sz="2800" b="1" dirty="0" smtClean="0">
                <a:solidFill>
                  <a:schemeClr val="accent1">
                    <a:lumMod val="50000"/>
                  </a:schemeClr>
                </a:solidFill>
                <a:latin typeface="Corbel"/>
              </a:rPr>
              <a:t>Error , mistake – art. 84</a:t>
            </a:r>
          </a:p>
          <a:p>
            <a:r>
              <a:rPr lang="en-US" sz="2800" b="1" dirty="0" smtClean="0">
                <a:solidFill>
                  <a:schemeClr val="accent1">
                    <a:lumMod val="50000"/>
                  </a:schemeClr>
                </a:solidFill>
                <a:latin typeface="Corbel"/>
              </a:rPr>
              <a:t>Deceit with intention – art. 86</a:t>
            </a:r>
          </a:p>
          <a:p>
            <a:r>
              <a:rPr lang="en-US" sz="2800" b="1" dirty="0" smtClean="0">
                <a:solidFill>
                  <a:schemeClr val="accent1">
                    <a:lumMod val="50000"/>
                  </a:schemeClr>
                </a:solidFill>
                <a:latin typeface="Corbel"/>
              </a:rPr>
              <a:t>Threat – art. 87</a:t>
            </a:r>
          </a:p>
          <a:p>
            <a:pPr>
              <a:buNone/>
            </a:pPr>
            <a:endParaRPr lang="en-US" sz="2800" b="1" dirty="0" smtClean="0">
              <a:solidFill>
                <a:schemeClr val="accent1">
                  <a:lumMod val="50000"/>
                </a:schemeClr>
              </a:solidFill>
              <a:latin typeface="Corbel"/>
            </a:endParaRPr>
          </a:p>
          <a:p>
            <a:pPr>
              <a:buNone/>
            </a:pPr>
            <a:r>
              <a:rPr lang="en-US" sz="2800" b="1" dirty="0" smtClean="0">
                <a:solidFill>
                  <a:schemeClr val="accent1">
                    <a:lumMod val="50000"/>
                  </a:schemeClr>
                </a:solidFill>
                <a:latin typeface="Corbel"/>
              </a:rPr>
              <a:t>Error, deceit &amp; threat – party entitled to declare avoidance in writing within 1 year after discovery of error or deceit or ceasing threat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drela.WPAE\Downloads\MC900444988.JPG"/>
          <p:cNvPicPr>
            <a:picLocks noChangeAspect="1" noChangeArrowheads="1"/>
          </p:cNvPicPr>
          <p:nvPr/>
        </p:nvPicPr>
        <p:blipFill>
          <a:blip r:embed="rId2" cstate="print">
            <a:lum bright="50000" contrast="-55000"/>
          </a:blip>
          <a:srcRect/>
          <a:stretch>
            <a:fillRect/>
          </a:stretch>
        </p:blipFill>
        <p:spPr bwMode="auto">
          <a:xfrm>
            <a:off x="8325853" y="0"/>
            <a:ext cx="3866148" cy="2662989"/>
          </a:xfrm>
          <a:prstGeom prst="rect">
            <a:avLst/>
          </a:prstGeom>
          <a:noFill/>
        </p:spPr>
      </p:pic>
      <p:sp>
        <p:nvSpPr>
          <p:cNvPr id="2" name="Tytuł 1"/>
          <p:cNvSpPr>
            <a:spLocks noGrp="1"/>
          </p:cNvSpPr>
          <p:nvPr>
            <p:ph type="title"/>
          </p:nvPr>
        </p:nvSpPr>
        <p:spPr/>
        <p:txBody>
          <a:bodyPr/>
          <a:lstStyle/>
          <a:p>
            <a:r>
              <a:rPr lang="pl-PL" b="1" dirty="0" err="1" smtClean="0"/>
              <a:t>Classification</a:t>
            </a:r>
            <a:r>
              <a:rPr lang="pl-PL" b="1" dirty="0" smtClean="0"/>
              <a:t> of </a:t>
            </a:r>
            <a:r>
              <a:rPr lang="pl-PL" b="1" dirty="0" err="1" smtClean="0"/>
              <a:t>contracts</a:t>
            </a:r>
            <a:endParaRPr lang="pl-PL" b="1" dirty="0"/>
          </a:p>
        </p:txBody>
      </p:sp>
      <p:sp>
        <p:nvSpPr>
          <p:cNvPr id="4" name="Symbol zastępczy daty 3"/>
          <p:cNvSpPr>
            <a:spLocks noGrp="1"/>
          </p:cNvSpPr>
          <p:nvPr>
            <p:ph type="dt" sz="half" idx="10"/>
          </p:nvPr>
        </p:nvSpPr>
        <p:spPr/>
        <p:txBody>
          <a:bodyPr/>
          <a:lstStyle/>
          <a:p>
            <a:r>
              <a:rPr lang="pl-PL" smtClean="0"/>
              <a:t>2012-07-22</a:t>
            </a:r>
            <a:endParaRPr lang="pl-PL" dirty="0"/>
          </a:p>
        </p:txBody>
      </p:sp>
      <p:sp>
        <p:nvSpPr>
          <p:cNvPr id="5" name="Symbol zastępczy stopki 4"/>
          <p:cNvSpPr>
            <a:spLocks noGrp="1"/>
          </p:cNvSpPr>
          <p:nvPr>
            <p:ph type="ftr" sz="quarter" idx="11"/>
          </p:nvPr>
        </p:nvSpPr>
        <p:spPr/>
        <p:txBody>
          <a:bodyPr/>
          <a:lstStyle/>
          <a:p>
            <a:r>
              <a:rPr lang="pl-PL" dirty="0" smtClean="0"/>
              <a:t>Monika Drela</a:t>
            </a:r>
            <a:endParaRPr lang="pl-PL" dirty="0"/>
          </a:p>
        </p:txBody>
      </p:sp>
      <p:sp>
        <p:nvSpPr>
          <p:cNvPr id="6" name="Symbol zastępczy numeru slajdu 5"/>
          <p:cNvSpPr>
            <a:spLocks noGrp="1"/>
          </p:cNvSpPr>
          <p:nvPr>
            <p:ph type="sldNum" sz="quarter" idx="12"/>
          </p:nvPr>
        </p:nvSpPr>
        <p:spPr/>
        <p:txBody>
          <a:bodyPr/>
          <a:lstStyle/>
          <a:p>
            <a:fld id="{9CD8D479-8942-46E8-A226-A4E01F7A105C}" type="slidenum">
              <a:rPr lang="pl-PL" smtClean="0"/>
              <a:pPr/>
              <a:t>9</a:t>
            </a:fld>
            <a:endParaRPr lang="pl-PL" dirty="0"/>
          </a:p>
        </p:txBody>
      </p:sp>
      <p:sp>
        <p:nvSpPr>
          <p:cNvPr id="8" name="Symbol zastępczy zawartości 7"/>
          <p:cNvSpPr>
            <a:spLocks noGrp="1"/>
          </p:cNvSpPr>
          <p:nvPr>
            <p:ph idx="1"/>
          </p:nvPr>
        </p:nvSpPr>
        <p:spPr/>
        <p:txBody>
          <a:bodyPr>
            <a:normAutofit lnSpcReduction="10000"/>
          </a:bodyPr>
          <a:lstStyle/>
          <a:p>
            <a:r>
              <a:rPr lang="pl-PL" sz="2800" b="1" dirty="0" err="1" smtClean="0">
                <a:solidFill>
                  <a:schemeClr val="accent1">
                    <a:lumMod val="50000"/>
                  </a:schemeClr>
                </a:solidFill>
                <a:latin typeface="Corbel"/>
              </a:rPr>
              <a:t>Valid</a:t>
            </a:r>
            <a:r>
              <a:rPr lang="pl-PL" sz="2800" b="1" dirty="0" smtClean="0">
                <a:solidFill>
                  <a:schemeClr val="accent1">
                    <a:lumMod val="50000"/>
                  </a:schemeClr>
                </a:solidFill>
                <a:latin typeface="Corbel"/>
              </a:rPr>
              <a:t>  – </a:t>
            </a:r>
            <a:r>
              <a:rPr lang="pl-PL" sz="2800" b="1" dirty="0" err="1" smtClean="0">
                <a:solidFill>
                  <a:schemeClr val="accent1">
                    <a:lumMod val="50000"/>
                  </a:schemeClr>
                </a:solidFill>
                <a:latin typeface="Corbel"/>
              </a:rPr>
              <a:t>enforceable</a:t>
            </a:r>
            <a:r>
              <a:rPr lang="pl-PL" sz="2800" b="1" dirty="0" smtClean="0">
                <a:solidFill>
                  <a:schemeClr val="accent1">
                    <a:lumMod val="50000"/>
                  </a:schemeClr>
                </a:solidFill>
                <a:latin typeface="Corbel"/>
              </a:rPr>
              <a:t> by law</a:t>
            </a:r>
          </a:p>
          <a:p>
            <a:r>
              <a:rPr lang="pl-PL" sz="2800" b="1" dirty="0" err="1" smtClean="0">
                <a:solidFill>
                  <a:schemeClr val="accent1">
                    <a:lumMod val="50000"/>
                  </a:schemeClr>
                </a:solidFill>
              </a:rPr>
              <a:t>Void</a:t>
            </a:r>
            <a:r>
              <a:rPr lang="en-US" sz="2800" b="1" dirty="0" smtClean="0">
                <a:solidFill>
                  <a:schemeClr val="accent1">
                    <a:lumMod val="50000"/>
                  </a:schemeClr>
                </a:solidFill>
              </a:rPr>
              <a:t> – contract that ceases to be</a:t>
            </a:r>
            <a:r>
              <a:rPr lang="pl-PL" sz="2800" b="1" dirty="0" smtClean="0">
                <a:solidFill>
                  <a:schemeClr val="accent1">
                    <a:lumMod val="50000"/>
                  </a:schemeClr>
                </a:solidFill>
              </a:rPr>
              <a:t> </a:t>
            </a:r>
            <a:r>
              <a:rPr lang="pl-PL" sz="2800" b="1" dirty="0" err="1" smtClean="0">
                <a:solidFill>
                  <a:schemeClr val="accent1">
                    <a:lumMod val="50000"/>
                  </a:schemeClr>
                </a:solidFill>
              </a:rPr>
              <a:t>enforceable</a:t>
            </a:r>
            <a:endParaRPr lang="en-US" sz="2800" b="1" dirty="0" smtClean="0">
              <a:solidFill>
                <a:schemeClr val="accent1">
                  <a:lumMod val="50000"/>
                </a:schemeClr>
              </a:solidFill>
              <a:latin typeface="Corbel"/>
            </a:endParaRPr>
          </a:p>
          <a:p>
            <a:r>
              <a:rPr lang="pl-PL" sz="2800" b="1" dirty="0" err="1" smtClean="0">
                <a:solidFill>
                  <a:schemeClr val="accent1">
                    <a:lumMod val="50000"/>
                  </a:schemeClr>
                </a:solidFill>
                <a:latin typeface="Corbel"/>
              </a:rPr>
              <a:t>Illegal</a:t>
            </a:r>
            <a:r>
              <a:rPr lang="en-US" sz="2800" b="1" dirty="0" smtClean="0">
                <a:solidFill>
                  <a:schemeClr val="accent1">
                    <a:lumMod val="50000"/>
                  </a:schemeClr>
                </a:solidFill>
                <a:latin typeface="Corbel"/>
              </a:rPr>
              <a:t> – non existence, prohibited, </a:t>
            </a:r>
            <a:r>
              <a:rPr lang="en-US" sz="2800" b="1" dirty="0" err="1" smtClean="0">
                <a:solidFill>
                  <a:schemeClr val="accent1">
                    <a:lumMod val="50000"/>
                  </a:schemeClr>
                </a:solidFill>
                <a:latin typeface="Corbel"/>
              </a:rPr>
              <a:t>forbiden</a:t>
            </a:r>
            <a:r>
              <a:rPr lang="en-US" sz="2800" b="1" dirty="0" smtClean="0">
                <a:solidFill>
                  <a:schemeClr val="accent1">
                    <a:lumMod val="50000"/>
                  </a:schemeClr>
                </a:solidFill>
                <a:latin typeface="Corbel"/>
              </a:rPr>
              <a:t> by law</a:t>
            </a:r>
          </a:p>
          <a:p>
            <a:endParaRPr lang="en-US" sz="2800" b="1" dirty="0" smtClean="0">
              <a:solidFill>
                <a:schemeClr val="accent1">
                  <a:lumMod val="50000"/>
                </a:schemeClr>
              </a:solidFill>
              <a:latin typeface="Corbel"/>
            </a:endParaRPr>
          </a:p>
          <a:p>
            <a:r>
              <a:rPr lang="en-US" sz="2800" b="1" dirty="0" smtClean="0">
                <a:solidFill>
                  <a:schemeClr val="accent1">
                    <a:lumMod val="50000"/>
                  </a:schemeClr>
                </a:solidFill>
                <a:latin typeface="Corbel"/>
              </a:rPr>
              <a:t>Nominate, </a:t>
            </a:r>
            <a:r>
              <a:rPr lang="en-US" sz="2800" b="1" dirty="0" err="1" smtClean="0">
                <a:solidFill>
                  <a:schemeClr val="accent1">
                    <a:lumMod val="50000"/>
                  </a:schemeClr>
                </a:solidFill>
                <a:latin typeface="Corbel"/>
              </a:rPr>
              <a:t>innominate</a:t>
            </a:r>
            <a:r>
              <a:rPr lang="en-US" sz="2800" b="1" dirty="0" smtClean="0">
                <a:solidFill>
                  <a:schemeClr val="accent1">
                    <a:lumMod val="50000"/>
                  </a:schemeClr>
                </a:solidFill>
                <a:latin typeface="Corbel"/>
              </a:rPr>
              <a:t>, mixed contracts</a:t>
            </a:r>
          </a:p>
          <a:p>
            <a:endParaRPr lang="en-US" sz="2800" b="1" dirty="0" smtClean="0">
              <a:solidFill>
                <a:schemeClr val="accent1">
                  <a:lumMod val="50000"/>
                </a:schemeClr>
              </a:solidFill>
              <a:latin typeface="Corbel"/>
            </a:endParaRPr>
          </a:p>
          <a:p>
            <a:pPr>
              <a:buNone/>
            </a:pPr>
            <a:r>
              <a:rPr lang="en-US" sz="2800" dirty="0" smtClean="0"/>
              <a:t>Among </a:t>
            </a:r>
            <a:r>
              <a:rPr lang="en-US" sz="2800" dirty="0" err="1" smtClean="0"/>
              <a:t>innominate</a:t>
            </a:r>
            <a:r>
              <a:rPr lang="en-US" sz="2800" dirty="0" smtClean="0"/>
              <a:t> contracts there are contracts that comprise elements of different kinds of nominate contracts (mixed contracts) and other contracts that have nothing in common with ‘nominate contracts’.</a:t>
            </a:r>
            <a:endParaRPr lang="pl-PL" sz="2800" dirty="0" smtClean="0"/>
          </a:p>
          <a:p>
            <a:endParaRPr lang="pl-PL" sz="2800" b="1" dirty="0" smtClean="0">
              <a:solidFill>
                <a:schemeClr val="accent1">
                  <a:lumMod val="50000"/>
                </a:schemeClr>
              </a:solidFill>
              <a:latin typeface="Corbe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S10309888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TS103098889</Template>
  <TotalTime>0</TotalTime>
  <Words>2536</Words>
  <Application>Microsoft Office PowerPoint</Application>
  <PresentationFormat>Niestandardowy</PresentationFormat>
  <Paragraphs>235</Paragraphs>
  <Slides>33</Slides>
  <Notes>2</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TS103098889</vt:lpstr>
      <vt:lpstr>Contract Law in Poland  Monika Drela</vt:lpstr>
      <vt:lpstr>Essentials of valid contract</vt:lpstr>
      <vt:lpstr>offer, counter-offer, rejection, acceptance </vt:lpstr>
      <vt:lpstr>Case 1 (a)</vt:lpstr>
      <vt:lpstr>Art. 61 C.C.</vt:lpstr>
      <vt:lpstr>Case</vt:lpstr>
      <vt:lpstr>Slajd 7</vt:lpstr>
      <vt:lpstr>Defects in declaration of Intent</vt:lpstr>
      <vt:lpstr>Classification of contracts</vt:lpstr>
      <vt:lpstr>Classification of contracts</vt:lpstr>
      <vt:lpstr>Valid Contract</vt:lpstr>
      <vt:lpstr>Auction (bid = prices) and Tender (offer = price and other importent content)</vt:lpstr>
      <vt:lpstr>Procedure: announcements, offers (bids), chosing </vt:lpstr>
      <vt:lpstr>Auction                                           Tender</vt:lpstr>
      <vt:lpstr>Formalities Forms of contract</vt:lpstr>
      <vt:lpstr>Slajd 16</vt:lpstr>
      <vt:lpstr>Qualified written forms that require additional features apart from the signature on the document containing declarations of will:</vt:lpstr>
      <vt:lpstr>Notarial deed – AKT NOTARIALNY</vt:lpstr>
      <vt:lpstr>Art. 158 C.C.</vt:lpstr>
      <vt:lpstr>Art. 155 C.C.</vt:lpstr>
      <vt:lpstr>Transfer of ownership of immovables. – art. 157 C.C.</vt:lpstr>
      <vt:lpstr>Case</vt:lpstr>
      <vt:lpstr>Art. 73 § 1 and art.74 CC – written form ad probationem</vt:lpstr>
      <vt:lpstr>Art. 73 § 2 CC forms qualified, in general, are stipuleted ad solemnitetem </vt:lpstr>
      <vt:lpstr>Amandements,  termination rescission</vt:lpstr>
      <vt:lpstr>Pacta sunt servanda but……… not always.</vt:lpstr>
      <vt:lpstr>Art. 76 pactum de forma</vt:lpstr>
      <vt:lpstr>Change of contract – amendments  Formalities</vt:lpstr>
      <vt:lpstr>Preliminary agreement</vt:lpstr>
      <vt:lpstr>Preliminary agreement</vt:lpstr>
      <vt:lpstr>Consequences  of not fulfilling  the promise to enter definitive contrct   If the definitive contract is not concluded within the date set in preliminary agreement, the other party may: 1) seek damages or  2) in some circumstances  - demand from a court issuance of a judgment that substitutes for the definitive contract  (64 C.C.) </vt:lpstr>
      <vt:lpstr>1) The damages are calculated by comparing the creditor’s assets that would have existed in case of not undertaking any actions in order to conclude the future contract and condition of creditor’s assets, which was caused by the fact that the creditor concluded the preliminary agreement and hoped for conclusion of the specified contract.  2) Demand a judicial decision that fills in for the definitive contract.  If the validity of the definitive contract depends on meeting special form of the contract, the said claim may only  be raised if the preliminary agreement has met the special form.  </vt:lpstr>
      <vt:lpstr>Claims that arise on the grounds of the preliminary agreement are barred by limitation of one year from the date on which the definitive contract was to be concluded. However, if the creditor demands to issue judgment that substitutes for the definitive contract, the limitation period for damages claims commences on the day in which the decision concerning dismissal of claim becomes valid.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2013-11-06T12:53:57Z</dcterms:created>
  <dcterms:modified xsi:type="dcterms:W3CDTF">2015-02-05T12:52:50Z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