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82" r:id="rId5"/>
    <p:sldId id="266" r:id="rId6"/>
    <p:sldId id="281" r:id="rId7"/>
    <p:sldId id="283" r:id="rId8"/>
    <p:sldId id="284" r:id="rId9"/>
    <p:sldId id="267" r:id="rId10"/>
    <p:sldId id="280" r:id="rId11"/>
    <p:sldId id="264" r:id="rId12"/>
    <p:sldId id="265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57" r:id="rId26"/>
    <p:sldId id="259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D14FF-614C-400B-8286-BFBA8BF6A6C2}" type="datetimeFigureOut">
              <a:rPr lang="pl-PL" smtClean="0"/>
              <a:pPr/>
              <a:t>2020-02-29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742BA-BC8D-4560-B88F-3A7180DCEA9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ip.lex.p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Dziedziczenie </a:t>
            </a:r>
            <a:r>
              <a:rPr lang="pl-PL" smtClean="0"/>
              <a:t>- formalności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500"/>
              <a:t>Szczególne uprawnienia i uregulowania – dziedziczenie ustawowe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Art. 937 </a:t>
            </a:r>
            <a:r>
              <a:rPr lang="pl-PL" sz="2500" b="1"/>
              <a:t>uprawnienie dziadków spadkodawcy</a:t>
            </a:r>
            <a:r>
              <a:rPr lang="pl-PL" sz="2000" b="1"/>
              <a:t> -</a:t>
            </a:r>
            <a:r>
              <a:rPr lang="pl-PL" sz="2000"/>
              <a:t> jeżeli znajdują się oni w niedostatku i nie mogą otrzymać należnych im środków utrzymania od osób, na których ciąży względem nich ustawowy obowiązek alimentacyjny, mogą żądać od spadkobiercy nie obciążonego takim obowiązkiem środków utrzymania w stosunku do swoich potrzeb i do wartości jego udziału spadkowego. Spadkobierca może uczynić zadość temu roszczeniu także w ten sposób, że zapłaci dziadkom spadkodawcy sumę pieniężną odpowiadającą wartości jednej czwartej części swojego udziału spadkowego.</a:t>
            </a:r>
            <a:r>
              <a:rPr lang="pl-PL" sz="2400"/>
              <a:t> </a:t>
            </a:r>
          </a:p>
          <a:p>
            <a:pPr>
              <a:lnSpc>
                <a:spcPct val="90000"/>
              </a:lnSpc>
            </a:pPr>
            <a:r>
              <a:rPr lang="pl-PL" sz="2400"/>
              <a:t>Art. 938 – małżonek - przedmioty urządzenia domowego</a:t>
            </a:r>
          </a:p>
          <a:p>
            <a:pPr>
              <a:lnSpc>
                <a:spcPct val="90000"/>
              </a:lnSpc>
            </a:pPr>
            <a:r>
              <a:rPr lang="pl-PL" sz="2400"/>
              <a:t>Art. 940 – wyłączenie małżonka od dziedziczenia</a:t>
            </a:r>
          </a:p>
        </p:txBody>
      </p:sp>
    </p:spTree>
    <p:extLst>
      <p:ext uri="{BB962C8B-B14F-4D97-AF65-F5344CB8AC3E}">
        <p14:creationId xmlns:p14="http://schemas.microsoft.com/office/powerpoint/2010/main" val="4197517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Art. 9 ust. 3 ustawy o spółdzielniach mieszkaniowych</a:t>
            </a:r>
          </a:p>
          <a:p>
            <a:pPr>
              <a:buNone/>
            </a:pPr>
            <a:r>
              <a:rPr lang="pl-PL" dirty="0" smtClean="0"/>
              <a:t>   Spółdzielcze </a:t>
            </a:r>
            <a:r>
              <a:rPr lang="pl-PL" i="1" dirty="0" smtClean="0"/>
              <a:t>lokatorskie</a:t>
            </a:r>
            <a:r>
              <a:rPr lang="pl-PL" dirty="0" smtClean="0"/>
              <a:t> prawo do lokalu mieszkalnego jest niezbywalne, nie przechodzi na spadkobierców i nie podlega egzekucji.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620688"/>
            <a:ext cx="8147248" cy="5505475"/>
          </a:xfrm>
        </p:spPr>
        <p:txBody>
          <a:bodyPr/>
          <a:lstStyle/>
          <a:p>
            <a:r>
              <a:rPr lang="pl-PL" dirty="0" smtClean="0"/>
              <a:t>445 §  3 k.c. Roszczenie o zadośćuczynienie przechodzi na spadkobierców tylko wtedy, gdy zostało uznane na piśmie albo gdy powództwo zostało wytoczone za życia poszkodowanego.</a:t>
            </a:r>
          </a:p>
          <a:p>
            <a:r>
              <a:rPr lang="pl-PL" dirty="0" smtClean="0"/>
              <a:t>Art. 448 k.c. – zadośćuczynienie za naruszenie dobra osobistego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Powołanie do spadku</a:t>
            </a:r>
            <a:br>
              <a:rPr lang="pl-PL"/>
            </a:br>
            <a:r>
              <a:rPr lang="pl-PL" sz="3400"/>
              <a:t>art. 926 kc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/>
              <a:t>Par. 1</a:t>
            </a:r>
          </a:p>
          <a:p>
            <a:pPr>
              <a:lnSpc>
                <a:spcPct val="90000"/>
              </a:lnSpc>
            </a:pPr>
            <a:r>
              <a:rPr lang="pl-PL"/>
              <a:t>Ustawa </a:t>
            </a:r>
          </a:p>
          <a:p>
            <a:pPr>
              <a:lnSpc>
                <a:spcPct val="90000"/>
              </a:lnSpc>
            </a:pPr>
            <a:r>
              <a:rPr lang="pl-PL"/>
              <a:t>Testament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pl-PL"/>
          </a:p>
          <a:p>
            <a:pPr>
              <a:lnSpc>
                <a:spcPct val="90000"/>
              </a:lnSpc>
            </a:pPr>
            <a:r>
              <a:rPr lang="pl-PL"/>
              <a:t>Dziedziczenie ustawowe co do całości (par. 2)</a:t>
            </a:r>
          </a:p>
          <a:p>
            <a:pPr>
              <a:lnSpc>
                <a:spcPct val="90000"/>
              </a:lnSpc>
            </a:pPr>
            <a:r>
              <a:rPr lang="pl-PL"/>
              <a:t>Dziedziczenie ustawowe co do części (par. 3)</a:t>
            </a:r>
          </a:p>
          <a:p>
            <a:pPr>
              <a:lnSpc>
                <a:spcPct val="90000"/>
              </a:lnSpc>
            </a:pP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903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Zdolność dziedziczenia</a:t>
            </a:r>
            <a:br>
              <a:rPr lang="pl-PL"/>
            </a:br>
            <a:r>
              <a:rPr lang="pl-PL" sz="3400"/>
              <a:t>art. 927 kc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500"/>
              <a:t>nie może być spadkobiercą osoba fizyczna, która nie żyje w chwili otwarcia spadku, ani osoba prawna, która w tym czasie nie istnieje,</a:t>
            </a:r>
          </a:p>
          <a:p>
            <a:pPr>
              <a:lnSpc>
                <a:spcPct val="80000"/>
              </a:lnSpc>
            </a:pPr>
            <a:endParaRPr lang="pl-PL" sz="2500"/>
          </a:p>
          <a:p>
            <a:pPr>
              <a:lnSpc>
                <a:spcPct val="80000"/>
              </a:lnSpc>
            </a:pPr>
            <a:r>
              <a:rPr lang="pl-PL" sz="2500" b="1"/>
              <a:t>ALE </a:t>
            </a:r>
            <a:r>
              <a:rPr lang="pl-PL" sz="2500"/>
              <a:t>dziecko w chwili otwarcia spadku już poczęte może być spadkobiercą, jeżeli urodzi się żywe,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sz="2500"/>
              <a:t>  </a:t>
            </a:r>
          </a:p>
          <a:p>
            <a:pPr>
              <a:lnSpc>
                <a:spcPct val="80000"/>
              </a:lnSpc>
            </a:pPr>
            <a:r>
              <a:rPr lang="pl-PL" sz="2500" b="1"/>
              <a:t>Fundacja</a:t>
            </a:r>
            <a:r>
              <a:rPr lang="pl-PL" sz="2500"/>
              <a:t> ustanowiona w testamencie przez spadkodawcę może być spadkobiercą, jeżeli zostanie wpisana do rejestru w ciągu dwóch lat od ogłoszenia testamentu.</a:t>
            </a:r>
            <a:r>
              <a:rPr lang="pl-PL" sz="2800"/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1066108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/>
              <a:t>Niegodność dziedziczenia</a:t>
            </a:r>
            <a:br>
              <a:rPr lang="pl-PL"/>
            </a:br>
            <a:r>
              <a:rPr lang="pl-PL" sz="3000"/>
              <a:t>art. 928 kc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800"/>
              <a:t>Przyczyny (par. 1)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sz="2000"/>
              <a:t>1) dopuścił się </a:t>
            </a:r>
            <a:r>
              <a:rPr lang="pl-PL" sz="2000" b="1"/>
              <a:t>umyślnie ciężkiego przestępstwa</a:t>
            </a:r>
            <a:r>
              <a:rPr lang="pl-PL" sz="2000"/>
              <a:t> przeciwko spadkodawcy;  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sz="2000"/>
              <a:t>2) podstępem lub groźbą </a:t>
            </a:r>
            <a:r>
              <a:rPr lang="pl-PL" sz="2000" b="1"/>
              <a:t>nakłonił spadkodawcę</a:t>
            </a:r>
            <a:r>
              <a:rPr lang="pl-PL" sz="2000"/>
              <a:t> do sporządzenia lub odwołania testamentu albo w taki sam sposób przeszkodził mu w dokonaniu jednej z tych czynności;  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sz="2000"/>
              <a:t>3) </a:t>
            </a:r>
            <a:r>
              <a:rPr lang="pl-PL" sz="2000" b="1"/>
              <a:t>umyślnie ukrył lub zniszczył</a:t>
            </a:r>
            <a:r>
              <a:rPr lang="pl-PL" sz="2000"/>
              <a:t> testament spadkodawcy, podrobił lub przerobił jego testament albo świadomie skorzystał z testamentu przez inną osobę podrobionego lub przerobionego. </a:t>
            </a:r>
          </a:p>
          <a:p>
            <a:pPr>
              <a:lnSpc>
                <a:spcPct val="90000"/>
              </a:lnSpc>
            </a:pPr>
            <a:r>
              <a:rPr lang="pl-PL" sz="2800"/>
              <a:t>Skutki (par. 2)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l-PL" sz="2000"/>
              <a:t>	Spadkobierca niegodny zostaje wyłączony od dziedziczenia, tak jak by nie dożył otwarcia spadku. </a:t>
            </a:r>
          </a:p>
        </p:txBody>
      </p:sp>
    </p:spTree>
    <p:extLst>
      <p:ext uri="{BB962C8B-B14F-4D97-AF65-F5344CB8AC3E}">
        <p14:creationId xmlns:p14="http://schemas.microsoft.com/office/powerpoint/2010/main" val="1792126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Niegodność dziedziczenia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sz="2000"/>
          </a:p>
          <a:p>
            <a:r>
              <a:rPr lang="pl-PL" sz="2000" b="1"/>
              <a:t>Uznania spadkobiercy za niegodnego</a:t>
            </a:r>
            <a:r>
              <a:rPr lang="pl-PL" sz="2000"/>
              <a:t> może żądać każdy, kto ma w tym interes. Z żądaniem takim może wystąpić w ciągu roku od dnia, w którym dowiedział się o przyczynie niegodności, nie później jednak niż przed upływem lat trzech od otwarcia spadku.</a:t>
            </a:r>
            <a:r>
              <a:rPr lang="pl-PL"/>
              <a:t> </a:t>
            </a:r>
          </a:p>
          <a:p>
            <a:endParaRPr lang="pl-PL"/>
          </a:p>
          <a:p>
            <a:r>
              <a:rPr lang="pl-PL" sz="2000" b="1"/>
              <a:t>przebaczenie (930 kc)- </a:t>
            </a:r>
            <a:r>
              <a:rPr lang="pl-PL" sz="2000"/>
              <a:t>spadkobierca nie może być uznany za niegodnego, jeżeli spadkodawca mu przebaczył. Jeżeli w chwili przebaczenia spadkodawca nie miał zdolności do czynności prawnych, przebaczenie jest skuteczne, gdy nastąpiło z dostatecznym rozeznaniem</a:t>
            </a:r>
            <a:r>
              <a:rPr lang="pl-PL" sz="2400"/>
              <a:t>.  </a:t>
            </a:r>
          </a:p>
        </p:txBody>
      </p:sp>
    </p:spTree>
    <p:extLst>
      <p:ext uri="{BB962C8B-B14F-4D97-AF65-F5344CB8AC3E}">
        <p14:creationId xmlns:p14="http://schemas.microsoft.com/office/powerpoint/2010/main" val="2232037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/>
              <a:t>I grupa (931 kc)</a:t>
            </a:r>
          </a:p>
          <a:p>
            <a:r>
              <a:rPr lang="pl-PL"/>
              <a:t>II grupa (932 kc)</a:t>
            </a:r>
          </a:p>
          <a:p>
            <a:r>
              <a:rPr lang="pl-PL"/>
              <a:t>III grupa (932 par. 3 i 4 kc)</a:t>
            </a:r>
          </a:p>
          <a:p>
            <a:r>
              <a:rPr lang="pl-PL"/>
              <a:t>IV grupa (934 par. 1 kc)</a:t>
            </a:r>
          </a:p>
          <a:p>
            <a:r>
              <a:rPr lang="pl-PL"/>
              <a:t>V grupa (934 (1) kc)</a:t>
            </a:r>
          </a:p>
          <a:p>
            <a:r>
              <a:rPr lang="pl-PL"/>
              <a:t>VI grupa – gmina, SP</a:t>
            </a:r>
          </a:p>
        </p:txBody>
      </p:sp>
    </p:spTree>
    <p:extLst>
      <p:ext uri="{BB962C8B-B14F-4D97-AF65-F5344CB8AC3E}">
        <p14:creationId xmlns:p14="http://schemas.microsoft.com/office/powerpoint/2010/main" val="2169170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800"/>
              <a:t>I grupa (art. 931 kc)</a:t>
            </a:r>
          </a:p>
          <a:p>
            <a:pPr>
              <a:lnSpc>
                <a:spcPct val="90000"/>
              </a:lnSpc>
            </a:pPr>
            <a:endParaRPr lang="pl-PL" sz="2800"/>
          </a:p>
          <a:p>
            <a:pPr>
              <a:lnSpc>
                <a:spcPct val="90000"/>
              </a:lnSpc>
            </a:pPr>
            <a:r>
              <a:rPr lang="pl-PL" sz="2800"/>
              <a:t>dzieci spadkodawcy oraz jego małżonek;</a:t>
            </a:r>
          </a:p>
          <a:p>
            <a:pPr>
              <a:lnSpc>
                <a:spcPct val="90000"/>
              </a:lnSpc>
            </a:pPr>
            <a:r>
              <a:rPr lang="pl-PL" sz="2800"/>
              <a:t>dziedziczą oni w częściach równych; </a:t>
            </a:r>
          </a:p>
          <a:p>
            <a:pPr>
              <a:lnSpc>
                <a:spcPct val="90000"/>
              </a:lnSpc>
            </a:pPr>
            <a:r>
              <a:rPr lang="pl-PL" sz="2000"/>
              <a:t>Jednakże część przypadająca małżonkowi </a:t>
            </a:r>
            <a:r>
              <a:rPr lang="pl-PL" sz="2000" b="1"/>
              <a:t>nie może być mniejsza niż jedna czwarta całości spadku;</a:t>
            </a:r>
          </a:p>
          <a:p>
            <a:pPr>
              <a:lnSpc>
                <a:spcPct val="90000"/>
              </a:lnSpc>
            </a:pPr>
            <a:r>
              <a:rPr lang="pl-PL" sz="2000"/>
              <a:t>Jeżeli dziecko spadkodawcy nie dożyło otwarcia spadku, udział spadkowy, który by mu przypadał, przypada jego dzieciom w częściach równych. Przepis ten stosuje się odpowiednio do dalszych zstępnych.</a:t>
            </a:r>
            <a:r>
              <a:rPr lang="pl-PL" sz="2800"/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3864907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400"/>
              <a:t>II grupa (art. 932 par 1,2,6)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l-PL" sz="1400"/>
          </a:p>
          <a:p>
            <a:pPr>
              <a:lnSpc>
                <a:spcPct val="80000"/>
              </a:lnSpc>
            </a:pPr>
            <a:r>
              <a:rPr lang="pl-PL" sz="1800"/>
              <a:t>w braku zstępnych spadkodawcy powołani są do spadku z ustawy jego </a:t>
            </a:r>
            <a:r>
              <a:rPr lang="pl-PL" sz="1800" b="1"/>
              <a:t>małżonek i rodzice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l-PL" sz="1800" b="1"/>
          </a:p>
          <a:p>
            <a:pPr>
              <a:lnSpc>
                <a:spcPct val="80000"/>
              </a:lnSpc>
            </a:pPr>
            <a:r>
              <a:rPr lang="pl-PL" sz="1400"/>
              <a:t>udział spadkowy każdego z rodziców, które dziedziczy w zbiegu z małżonkiem spadkodawcy, wynosi jedną czwartą całości spadku. Jeżeli ojcostwo rodzica nie zostało ustalone, udział spadkowy matki spadkodawcy, dziedziczącej w zbiegu z jego małżonkiem, wynosi połowę spadku. 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l-PL" sz="1400"/>
          </a:p>
          <a:p>
            <a:pPr>
              <a:lnSpc>
                <a:spcPct val="80000"/>
              </a:lnSpc>
            </a:pPr>
            <a:r>
              <a:rPr lang="pl-PL" sz="1400"/>
              <a:t>jeżeli jedno z rodziców nie dożyło otwarcia spadku i brak jest rodzeństwa spadkodawcy lub ich zstępnych, udział spadkowy rodzica dziedziczącego w zbiegu z małżonkiem spadkodawcy wynosi połowę spadku. 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sz="1400" b="1"/>
              <a:t>ALE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sz="1400"/>
              <a:t> 	Udział spadkowy małżonka, który dziedziczy w zbiegu z rodzicami, rodzeństwem i zstępnymi rodzeństwa spadkodawcy, wynosi połowę spadku. § 2. W braku zstępnych spadkodawcy, jego rodziców, rodzeństwa i ich zstępnych, cały spadek przypada małżonkowi spadkodawcy. </a:t>
            </a:r>
          </a:p>
        </p:txBody>
      </p:sp>
    </p:spTree>
    <p:extLst>
      <p:ext uri="{BB962C8B-B14F-4D97-AF65-F5344CB8AC3E}">
        <p14:creationId xmlns:p14="http://schemas.microsoft.com/office/powerpoint/2010/main" val="370356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33795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mtClean="0"/>
              <a:t>W dniu </a:t>
            </a:r>
            <a:r>
              <a:rPr lang="pl-PL" b="1" smtClean="0"/>
              <a:t>28 czerwca 2009r</a:t>
            </a:r>
            <a:r>
              <a:rPr lang="pl-PL" smtClean="0"/>
              <a:t>. weszły w życie nowe zasady dziedziczenia ustawowego wprowadziła je ustawa z dnia 2 kwietnia 2009 roku o zmianie ustawy – Kodeks cywilny.</a:t>
            </a:r>
          </a:p>
          <a:p>
            <a:endParaRPr lang="pl-PL" smtClean="0"/>
          </a:p>
          <a:p>
            <a:r>
              <a:rPr lang="pl-PL" smtClean="0"/>
              <a:t>Aktualny stan prawny dotyczy spadków otwartych po tej dacie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Monika  Drela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1600"/>
              <a:t>III grupa (art. 932 par 3,4,5)</a:t>
            </a:r>
          </a:p>
          <a:p>
            <a:pPr>
              <a:lnSpc>
                <a:spcPct val="80000"/>
              </a:lnSpc>
            </a:pPr>
            <a:endParaRPr lang="pl-PL" sz="1600"/>
          </a:p>
          <a:p>
            <a:pPr>
              <a:lnSpc>
                <a:spcPct val="80000"/>
              </a:lnSpc>
            </a:pPr>
            <a:r>
              <a:rPr lang="pl-PL" sz="1600"/>
              <a:t>w braku zstępnych i małżonka spadkodawcy cały spadek przypada jego </a:t>
            </a:r>
            <a:r>
              <a:rPr lang="pl-PL" sz="1600" b="1"/>
              <a:t>rodzicom w częściach równych </a:t>
            </a:r>
          </a:p>
          <a:p>
            <a:pPr>
              <a:lnSpc>
                <a:spcPct val="80000"/>
              </a:lnSpc>
            </a:pPr>
            <a:endParaRPr lang="pl-PL" sz="1600" b="1"/>
          </a:p>
          <a:p>
            <a:pPr>
              <a:lnSpc>
                <a:spcPct val="80000"/>
              </a:lnSpc>
            </a:pPr>
            <a:r>
              <a:rPr lang="pl-PL" sz="1600"/>
              <a:t>jeżeli jedno z rodziców spadkodawcy nie dożyło otwarcia spadku, udział spadkowy, który by mu przypadał, przypada rodzeństwu spadkodawcy w częściach równych</a:t>
            </a:r>
          </a:p>
          <a:p>
            <a:pPr>
              <a:lnSpc>
                <a:spcPct val="80000"/>
              </a:lnSpc>
            </a:pPr>
            <a:endParaRPr lang="pl-PL" sz="1600"/>
          </a:p>
          <a:p>
            <a:pPr>
              <a:lnSpc>
                <a:spcPct val="80000"/>
              </a:lnSpc>
            </a:pPr>
            <a:r>
              <a:rPr lang="pl-PL" sz="1600"/>
              <a:t>jeżeli którekolwiek z rodzeństwa spadkodawcy nie dożyło otwarcia spadku pozostawiając zstępnych, udział spadkowy, który by mu przypadał, przypada jego zstępnym. Podział tego udziału następuje według zasad, które dotyczą podziału między dalszych zstępnych spadkodawcy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sz="1600" b="1"/>
              <a:t>ALE</a:t>
            </a:r>
          </a:p>
          <a:p>
            <a:pPr>
              <a:lnSpc>
                <a:spcPct val="80000"/>
              </a:lnSpc>
            </a:pPr>
            <a:r>
              <a:rPr lang="pl-PL" sz="1600"/>
              <a:t> Udział spadkowy małżonka, który dziedziczy w zbiegu z rodzicami, rodzeństwem i zstępnymi rodzeństwa spadkodawcy, wynosi połowę spadku. § 2. W braku zstępnych spadkodawcy, jego rodziców, rodzeństwa i ich zstępnych, cały spadek przypada małżonkowi spadkodawcy. </a:t>
            </a:r>
          </a:p>
        </p:txBody>
      </p:sp>
    </p:spTree>
    <p:extLst>
      <p:ext uri="{BB962C8B-B14F-4D97-AF65-F5344CB8AC3E}">
        <p14:creationId xmlns:p14="http://schemas.microsoft.com/office/powerpoint/2010/main" val="390763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400"/>
              <a:t>IV grupa (art. 934 kc)</a:t>
            </a:r>
          </a:p>
          <a:p>
            <a:pPr>
              <a:lnSpc>
                <a:spcPct val="80000"/>
              </a:lnSpc>
            </a:pPr>
            <a:r>
              <a:rPr lang="pl-PL" sz="2400"/>
              <a:t>w braku zstępnych, małżonka, rodziców, rodzeństwa i zstępnych rodzeństwa spadkodawcy </a:t>
            </a:r>
            <a:r>
              <a:rPr lang="pl-PL" sz="2400" b="1"/>
              <a:t>cały spadek przypada dziadkom spadkodawcy</a:t>
            </a:r>
            <a:r>
              <a:rPr lang="pl-PL" sz="2400"/>
              <a:t>; dziedziczą oni w częściach równych</a:t>
            </a:r>
          </a:p>
          <a:p>
            <a:pPr>
              <a:lnSpc>
                <a:spcPct val="80000"/>
              </a:lnSpc>
            </a:pPr>
            <a:r>
              <a:rPr lang="pl-PL" sz="2400"/>
              <a:t>jeżeli któreś z dziadków spadkodawcy nie dożyło otwarcia spadku, udział spadkowy, który by mu przypadał, przypada jego zstępnym. Podział tego udziału następuje według zasad, które dotyczą podziału spadku między zstępnych spadkodawcy</a:t>
            </a:r>
          </a:p>
          <a:p>
            <a:pPr>
              <a:lnSpc>
                <a:spcPct val="80000"/>
              </a:lnSpc>
            </a:pPr>
            <a:r>
              <a:rPr lang="pl-PL" sz="2400"/>
              <a:t>w braku zstępnych tego z dziadków, który nie dożył otwarcia spadku, udział spadkowy, który by mu przypadał, przypada pozostałym dziadkom w częściach równych. </a:t>
            </a:r>
          </a:p>
        </p:txBody>
      </p:sp>
    </p:spTree>
    <p:extLst>
      <p:ext uri="{BB962C8B-B14F-4D97-AF65-F5344CB8AC3E}">
        <p14:creationId xmlns:p14="http://schemas.microsoft.com/office/powerpoint/2010/main" val="850961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/>
              <a:t>V grupa (art. 934 (1) kc)</a:t>
            </a:r>
          </a:p>
          <a:p>
            <a:r>
              <a:rPr lang="pl-PL"/>
              <a:t>w braku małżonka spadkodawcy i krewnych, powołanych do dziedziczenia z ustawy, spadek przypada w częściach równych </a:t>
            </a:r>
            <a:r>
              <a:rPr lang="pl-PL" b="1"/>
              <a:t>tym dzieciom małżonka spadkodawcy</a:t>
            </a:r>
            <a:r>
              <a:rPr lang="pl-PL"/>
              <a:t>, których żadne z rodziców nie dożyło chwili otwarcia spadku</a:t>
            </a:r>
          </a:p>
        </p:txBody>
      </p:sp>
    </p:spTree>
    <p:extLst>
      <p:ext uri="{BB962C8B-B14F-4D97-AF65-F5344CB8AC3E}">
        <p14:creationId xmlns:p14="http://schemas.microsoft.com/office/powerpoint/2010/main" val="548059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sz="2400"/>
              <a:t>VI grupa (art. 935 kc)</a:t>
            </a:r>
          </a:p>
          <a:p>
            <a:pPr>
              <a:lnSpc>
                <a:spcPct val="90000"/>
              </a:lnSpc>
            </a:pPr>
            <a:r>
              <a:rPr lang="pl-PL" sz="2400"/>
              <a:t>w braku małżonka spadkodawcy, jego krewnych i dzieci małżonka spadkodawcy, powołanych do dziedziczenia z ustawy, </a:t>
            </a:r>
            <a:r>
              <a:rPr lang="pl-PL" sz="2400" b="1" u="sng"/>
              <a:t>spadek przypada gminie ostatniego miejsca zamieszkania spadkodawcy</a:t>
            </a:r>
            <a:r>
              <a:rPr lang="pl-PL" sz="2400"/>
              <a:t> jako spadkobiercy ustawowemu. </a:t>
            </a:r>
          </a:p>
          <a:p>
            <a:pPr>
              <a:lnSpc>
                <a:spcPct val="90000"/>
              </a:lnSpc>
            </a:pPr>
            <a:r>
              <a:rPr lang="pl-PL" sz="2400"/>
              <a:t>jeżeli ostatniego miejsca zamieszkania spadkodawcy w Rzeczypospolitej Polskiej nie da się ustalić albo ostatnie miejsce zamieszkania spadkodawcy znajdowało się za granicą, spadek przypada Skarbowi Państwa jako spadkobiercy ustawowemu. </a:t>
            </a:r>
          </a:p>
          <a:p>
            <a:pPr>
              <a:lnSpc>
                <a:spcPct val="90000"/>
              </a:lnSpc>
            </a:pPr>
            <a:endParaRPr lang="pl-PL" sz="2400"/>
          </a:p>
        </p:txBody>
      </p:sp>
    </p:spTree>
    <p:extLst>
      <p:ext uri="{BB962C8B-B14F-4D97-AF65-F5344CB8AC3E}">
        <p14:creationId xmlns:p14="http://schemas.microsoft.com/office/powerpoint/2010/main" val="7253048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Dziedziczenie ustawowe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/>
              <a:t>(art. 936 kc) Przysposobienie - </a:t>
            </a:r>
            <a:r>
              <a:rPr lang="pl-PL" sz="2400"/>
              <a:t>przysposobiony dziedziczy po przysposabiającym i jego krewnych tak, jak by był dzieckiem przysposabiającego, a przysposabiający i jego krewni dziedziczą po przysposobionym tak, jak by przysposabiający był rodzicem przysposobionego. Przysposobiony nie dziedziczy po swoich wstępnych naturalnych i ich krewnych, a osoby te nie dziedziczą po nim.  </a:t>
            </a:r>
          </a:p>
          <a:p>
            <a:r>
              <a:rPr lang="pl-PL" sz="2400" b="1"/>
              <a:t>wyjątek</a:t>
            </a:r>
            <a:r>
              <a:rPr lang="pl-PL" sz="2400"/>
              <a:t> – przysposobienie przez małżonka (936 par 3 kc), przysposobienie niepełne (art. 937 kc).</a:t>
            </a:r>
          </a:p>
        </p:txBody>
      </p:sp>
    </p:spTree>
    <p:extLst>
      <p:ext uri="{BB962C8B-B14F-4D97-AF65-F5344CB8AC3E}">
        <p14:creationId xmlns:p14="http://schemas.microsoft.com/office/powerpoint/2010/main" val="3353096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pl-PL" b="1" dirty="0" smtClean="0"/>
              <a:t>Rejestr Spadkowy zawiera informacje o zarejestrowanych notarialnych aktach poświadczenia dziedziczenia (od 1 marca 2009 r.) </a:t>
            </a:r>
            <a:br>
              <a:rPr lang="pl-PL" b="1" dirty="0" smtClean="0"/>
            </a:br>
            <a:r>
              <a:rPr lang="pl-PL" b="1" dirty="0" smtClean="0"/>
              <a:t>oraz sądowych stwierdzeniach nabycia spadku i europejskich poświadczeniach spadkowych </a:t>
            </a:r>
            <a:br>
              <a:rPr lang="pl-PL" b="1" dirty="0" smtClean="0"/>
            </a:br>
            <a:r>
              <a:rPr lang="pl-PL" b="1" dirty="0" smtClean="0"/>
              <a:t>(od 8 września 2016 r.)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Monika  Drela</a:t>
            </a:r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None/>
              <a:defRPr/>
            </a:pPr>
            <a:r>
              <a:rPr lang="pl-PL" sz="2000" b="1" dirty="0" smtClean="0">
                <a:solidFill>
                  <a:schemeClr val="accent4">
                    <a:lumMod val="50000"/>
                  </a:schemeClr>
                </a:solidFill>
              </a:rPr>
              <a:t>Kiedy notariusz może sporządzić akt poświadczenia dziedziczenia?</a:t>
            </a:r>
          </a:p>
          <a:p>
            <a:pPr>
              <a:defRPr/>
            </a:pPr>
            <a:r>
              <a:rPr lang="pl-PL" sz="2000" dirty="0" smtClean="0"/>
              <a:t>wszystkie osoby brane pod uwagę jako spadkobiercy ustawowi lub testamentowi stawią się jednocześnie przed notariuszem i zgodnie zażądają poświadczenia dziedziczenia (nie może więc istnieć między nimi jakikolwiek spór), a nadto złożą wymagane prawem dokumenty i oświadczenia.</a:t>
            </a:r>
          </a:p>
          <a:p>
            <a:pPr>
              <a:buFont typeface="Arial" charset="0"/>
              <a:buNone/>
              <a:defRPr/>
            </a:pPr>
            <a:r>
              <a:rPr lang="pl-PL" sz="2000" b="1" dirty="0" smtClean="0">
                <a:solidFill>
                  <a:schemeClr val="accent4">
                    <a:lumMod val="50000"/>
                  </a:schemeClr>
                </a:solidFill>
              </a:rPr>
              <a:t>Notariusz nie może sporządzić aktu poświadczenia dziedziczenia</a:t>
            </a:r>
          </a:p>
          <a:p>
            <a:pPr>
              <a:defRPr/>
            </a:pPr>
            <a:r>
              <a:rPr lang="pl-PL" sz="2000" dirty="0" smtClean="0"/>
              <a:t>gdy nie wszyscy spadkobiercy chcą lub mogą złożyć osobiście przed notariuszem jednobrzmiące oświadczenia o rodzinie spadkodawcy bądź pozostawionych przez niego testamentach,</a:t>
            </a:r>
          </a:p>
          <a:p>
            <a:pPr>
              <a:defRPr/>
            </a:pPr>
            <a:r>
              <a:rPr lang="pl-PL" sz="2000" dirty="0" smtClean="0"/>
              <a:t>dziedziczenie ma nastąpić na podstawie testamentu szczególnego,</a:t>
            </a:r>
          </a:p>
          <a:p>
            <a:pPr>
              <a:defRPr/>
            </a:pPr>
            <a:r>
              <a:rPr lang="pl-PL" sz="2000" dirty="0" smtClean="0"/>
              <a:t>spadkodawca zmarł przed 1 lipca 1984 r.,</a:t>
            </a:r>
          </a:p>
          <a:p>
            <a:pPr>
              <a:defRPr/>
            </a:pPr>
            <a:r>
              <a:rPr lang="pl-PL" sz="2000" dirty="0" smtClean="0"/>
              <a:t>spadkodawca w chwili śmierci był cudzoziemcem </a:t>
            </a:r>
          </a:p>
          <a:p>
            <a:pPr>
              <a:defRPr/>
            </a:pPr>
            <a:r>
              <a:rPr lang="pl-PL" sz="2000" dirty="0" smtClean="0"/>
              <a:t>w skład spadku wchodzą prawa rzeczowe </a:t>
            </a:r>
            <a:r>
              <a:rPr lang="pl-PL" sz="1600" dirty="0" smtClean="0"/>
              <a:t>lub posiadanie nieruchomości położonej za granicą.</a:t>
            </a: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l-PL" sz="1600" dirty="0" smtClean="0"/>
              <a:t>Monika  Drela</a:t>
            </a:r>
            <a:endParaRPr lang="pl-PL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18 października 2015r.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Do dnia 17 października 2015r. Spadkobierca nie składający oświadczenia w sprawie przyjęcia spadku nabywał spadek wprost, odpowiadając za długi spadkowe w pełnej wysokości. </a:t>
            </a:r>
          </a:p>
          <a:p>
            <a:r>
              <a:rPr lang="pl-PL" dirty="0" smtClean="0"/>
              <a:t>Od 18 października 2015r. taka osoba nabędzie spadek z dobrodziejstwem inwentarza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Zarząd sukcesyjny przedsiębiorstwa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003232" cy="5256584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Ustawa z 5 lipca 2018 r. o zarządzie sukcesyjnym przedsiębiorstwem osoby fizycznej</a:t>
            </a:r>
          </a:p>
          <a:p>
            <a:r>
              <a:rPr lang="pl-PL" dirty="0" smtClean="0"/>
              <a:t>Do 2 lat po śmierci przedsiębiorcy</a:t>
            </a:r>
          </a:p>
          <a:p>
            <a:r>
              <a:rPr lang="pl-PL" dirty="0"/>
              <a:t>Art. 60. 1. Sąd z ważnych przyczyn może przed dniem wygaśnięcia zarządu sukcesyjnego przedłużyć okres zarządu sukcesyjnego na czas nie dłuższy niż pięć lat od dnia śmierci przedsiębiorcy. </a:t>
            </a:r>
            <a:r>
              <a:rPr lang="pl-PL" dirty="0" smtClean="0"/>
              <a:t>Na czas określony przez sąd</a:t>
            </a:r>
          </a:p>
          <a:p>
            <a:r>
              <a:rPr lang="pl-PL" dirty="0"/>
              <a:t>Właściciele przedsiębiorstwa w spadku mają prawo do udziału w zyskach i uczestniczą w stratach wynika-</a:t>
            </a:r>
            <a:r>
              <a:rPr lang="pl-PL" dirty="0" err="1"/>
              <a:t>jących</a:t>
            </a:r>
            <a:r>
              <a:rPr lang="pl-PL" dirty="0"/>
              <a:t> z prowadzenia przedsiębiorstwa w spadku, w takim stosunku, w jakim przysługuje im udział w przedsiębiorstwie w </a:t>
            </a:r>
            <a:r>
              <a:rPr lang="pl-PL" dirty="0" smtClean="0"/>
              <a:t>spadku art. 27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3743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Otwarcie i nabycie spadku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  <a:p>
            <a:r>
              <a:rPr lang="pl-PL"/>
              <a:t>Art. 924. Spadek otwiera się z chwilą śmierci spadkodawcy.  </a:t>
            </a:r>
          </a:p>
          <a:p>
            <a:endParaRPr lang="pl-PL"/>
          </a:p>
          <a:p>
            <a:r>
              <a:rPr lang="pl-PL"/>
              <a:t>Art. 925. Spadkobierca nabywa spadek z chwilą otwarcia spadku</a:t>
            </a:r>
          </a:p>
        </p:txBody>
      </p:sp>
    </p:spTree>
    <p:extLst>
      <p:ext uri="{BB962C8B-B14F-4D97-AF65-F5344CB8AC3E}">
        <p14:creationId xmlns:p14="http://schemas.microsoft.com/office/powerpoint/2010/main" val="33415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Chwila śmierci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pl-PL" dirty="0" smtClean="0"/>
              <a:t>Akt zgonu / karta zgonu</a:t>
            </a:r>
          </a:p>
          <a:p>
            <a:pPr marL="514350" indent="-514350">
              <a:buAutoNum type="arabicParenR"/>
            </a:pPr>
            <a:r>
              <a:rPr lang="pl-PL" dirty="0" err="1" smtClean="0"/>
              <a:t>Kommorienci</a:t>
            </a:r>
            <a:r>
              <a:rPr lang="pl-PL" dirty="0" smtClean="0"/>
              <a:t> art. 32 </a:t>
            </a:r>
            <a:r>
              <a:rPr lang="pl-PL" dirty="0" err="1" smtClean="0"/>
              <a:t>kc</a:t>
            </a:r>
            <a:endParaRPr lang="pl-PL" dirty="0" smtClean="0"/>
          </a:p>
          <a:p>
            <a:pPr marL="514350" indent="-514350">
              <a:buAutoNum type="arabicParenR"/>
            </a:pPr>
            <a:r>
              <a:rPr lang="pl-PL" dirty="0" smtClean="0"/>
              <a:t>Postanowienie o uznaniu za zmarłego 526 i n. </a:t>
            </a:r>
            <a:r>
              <a:rPr lang="pl-PL" dirty="0" err="1" smtClean="0"/>
              <a:t>kpc</a:t>
            </a:r>
            <a:endParaRPr lang="pl-PL" dirty="0" smtClean="0"/>
          </a:p>
          <a:p>
            <a:pPr marL="514350" indent="-514350">
              <a:buAutoNum type="arabicParenR"/>
            </a:pPr>
            <a:r>
              <a:rPr lang="pl-PL" dirty="0" smtClean="0"/>
              <a:t>Postanowienie o stwierdzeniu zgonu 535 </a:t>
            </a:r>
            <a:r>
              <a:rPr lang="pl-PL" dirty="0" err="1" smtClean="0"/>
              <a:t>kpc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543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Ordynacja podatkowa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 smtClean="0"/>
              <a:t>Zgodnie z art</a:t>
            </a:r>
            <a:r>
              <a:rPr lang="pl-PL" b="1" dirty="0" smtClean="0"/>
              <a:t>. 97 § 1 </a:t>
            </a:r>
            <a:r>
              <a:rPr lang="pl-PL" dirty="0" smtClean="0"/>
              <a:t>ustawy z dnia 29 sierpnia 1997r. Ordynacja podatkowa (</a:t>
            </a:r>
            <a:r>
              <a:rPr lang="pl-PL" dirty="0" err="1" smtClean="0"/>
              <a:t>t.j</a:t>
            </a:r>
            <a:r>
              <a:rPr lang="pl-PL" dirty="0" smtClean="0"/>
              <a:t>. Dz. U. z 2005r., Nr 8, poz. 60 z </a:t>
            </a:r>
            <a:r>
              <a:rPr lang="pl-PL" dirty="0" err="1" smtClean="0"/>
              <a:t>późn</a:t>
            </a:r>
            <a:r>
              <a:rPr lang="pl-PL" dirty="0" smtClean="0"/>
              <a:t> zm.), spadkobiercy podatnika, z zastrzeżeniem § 2, przejmują przewidziane w przepisach prawa podatkowego prawa i obowiązki spadkodawcy. 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art. </a:t>
            </a:r>
            <a:r>
              <a:rPr lang="pl-PL" b="1" dirty="0" smtClean="0"/>
              <a:t>98 § 1 </a:t>
            </a:r>
            <a:r>
              <a:rPr lang="pl-PL" dirty="0" smtClean="0"/>
              <a:t>Ordynacji podatkowej:</a:t>
            </a:r>
          </a:p>
          <a:p>
            <a:r>
              <a:rPr lang="pl-PL" dirty="0" smtClean="0"/>
              <a:t> do odpowiedzialności spadkobierców za zobowiązania podatkowe spadkodawcy stosuje się przepisy Kodeksu cywilnego o </a:t>
            </a:r>
            <a:r>
              <a:rPr lang="pl-PL" dirty="0" err="1" smtClean="0"/>
              <a:t>przyjęciui</a:t>
            </a:r>
            <a:r>
              <a:rPr lang="pl-PL" dirty="0" smtClean="0"/>
              <a:t> odrzuceniu spadku oraz o odpowiedzialności za długi spadkowe.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6297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64949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Nie wchodzi w skład spadku:</a:t>
            </a:r>
          </a:p>
          <a:p>
            <a:r>
              <a:rPr lang="pl-PL" dirty="0" smtClean="0"/>
              <a:t> użytkowanie przez osobę fizyczną, które wygasa z chwilą śmierci użytkownika (</a:t>
            </a:r>
            <a:r>
              <a:rPr lang="pl-PL" dirty="0" smtClean="0">
                <a:hlinkClick r:id="rId2"/>
              </a:rPr>
              <a:t>art. 266</a:t>
            </a:r>
            <a:r>
              <a:rPr lang="pl-PL" dirty="0" smtClean="0"/>
              <a:t>), </a:t>
            </a:r>
          </a:p>
          <a:p>
            <a:r>
              <a:rPr lang="pl-PL" dirty="0" smtClean="0"/>
              <a:t>służebności osobiste, które wygasają z chwilą śmierci uprawnionego (</a:t>
            </a:r>
            <a:r>
              <a:rPr lang="pl-PL" dirty="0" smtClean="0">
                <a:hlinkClick r:id="rId2"/>
              </a:rPr>
              <a:t>art. 299</a:t>
            </a:r>
            <a:r>
              <a:rPr lang="pl-PL" dirty="0" smtClean="0"/>
              <a:t>). </a:t>
            </a:r>
          </a:p>
          <a:p>
            <a:r>
              <a:rPr lang="pl-PL" dirty="0" smtClean="0"/>
              <a:t>Przy służebności mieszkania można się umówić, że po śmierci uprawnionego służebność ta będzie przysługiwać jego dzieciom, rodzicom lub małżonkowi (</a:t>
            </a:r>
            <a:r>
              <a:rPr lang="pl-PL" dirty="0" smtClean="0">
                <a:hlinkClick r:id="rId2"/>
              </a:rPr>
              <a:t>art. 301 § 2</a:t>
            </a:r>
            <a:r>
              <a:rPr lang="pl-PL" dirty="0" smtClean="0"/>
              <a:t>). Służebność ta będzie przysługiwała określonym osobom jako ich własne prawo.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296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000"/>
              <a:t>Uprawnienie do korzystania z lokalu</a:t>
            </a:r>
            <a:br>
              <a:rPr lang="pl-PL" sz="4000"/>
            </a:br>
            <a:r>
              <a:rPr lang="pl-PL" sz="3000"/>
              <a:t>art. 923 kc</a:t>
            </a:r>
            <a:br>
              <a:rPr lang="pl-PL" sz="3000"/>
            </a:br>
            <a:endParaRPr lang="pl-PL" sz="300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pl-PL" sz="2100"/>
              <a:t>małżonek i inne osoby bliskie spadkodawcy, które mieszkały z nim do dnia jego śmierci, są uprawnione do korzystania w ciągu </a:t>
            </a:r>
            <a:r>
              <a:rPr lang="pl-PL" sz="2100" b="1" u="sng"/>
              <a:t>trzech miesięcy</a:t>
            </a:r>
            <a:r>
              <a:rPr lang="pl-PL" sz="2100"/>
              <a:t> od otwarcia spadku z mieszkania i urządzenia domowego w zakresie dotychczasowym. Rozrządzenie spadkodawcy wyłączające lub ograniczające to uprawnienie jest </a:t>
            </a:r>
            <a:r>
              <a:rPr lang="pl-PL" sz="2100" b="1" u="sng"/>
              <a:t>nieważne.  </a:t>
            </a:r>
          </a:p>
          <a:p>
            <a:pPr>
              <a:lnSpc>
                <a:spcPct val="80000"/>
              </a:lnSpc>
            </a:pPr>
            <a:r>
              <a:rPr lang="pl-PL" sz="1900" b="1"/>
              <a:t>Art. 691 kc</a:t>
            </a:r>
            <a:r>
              <a:rPr lang="pl-PL" sz="1900"/>
              <a:t>  W razie śmierci najemcy lokalu mieszkalnego w stosunek najmu lokalu wstępują: małżonek niebędący współnajemcą lokalu, dzieci najemcy i jego współmałżonka, inne osoby, wobec których najemca był obowiązany do świadczeń alimentacyjnych, oraz osoba, która pozostawała faktycznie we wspólnym pożyciu z najemcą.  § 2. Osoby wymienione w § 1 wstępują w stosunek najmu lokalu mieszkalnego, jeżeli stale zamieszkiwały z najemcą w tym lokalu do chwili jego śmierci (casus Złotów).  </a:t>
            </a:r>
          </a:p>
          <a:p>
            <a:pPr>
              <a:lnSpc>
                <a:spcPct val="80000"/>
              </a:lnSpc>
            </a:pPr>
            <a:r>
              <a:rPr lang="pl-PL" sz="1900"/>
              <a:t>Prawo spółdzielcze – ustawa o spółdzielniach mieszkaniowych (art. 14) – lokatorskie prawo do lokalu</a:t>
            </a:r>
          </a:p>
        </p:txBody>
      </p:sp>
    </p:spTree>
    <p:extLst>
      <p:ext uri="{BB962C8B-B14F-4D97-AF65-F5344CB8AC3E}">
        <p14:creationId xmlns:p14="http://schemas.microsoft.com/office/powerpoint/2010/main" val="24236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1029</Words>
  <Application>Microsoft Office PowerPoint</Application>
  <PresentationFormat>Pokaz na ekranie (4:3)</PresentationFormat>
  <Paragraphs>127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Motyw pakietu Office</vt:lpstr>
      <vt:lpstr>Dziedziczenie - formalności</vt:lpstr>
      <vt:lpstr>Prezentacja programu PowerPoint</vt:lpstr>
      <vt:lpstr>18 października 2015r.</vt:lpstr>
      <vt:lpstr>Zarząd sukcesyjny przedsiębiorstwa</vt:lpstr>
      <vt:lpstr>Otwarcie i nabycie spadku</vt:lpstr>
      <vt:lpstr>Chwila śmierci</vt:lpstr>
      <vt:lpstr>Ordynacja podatkowa</vt:lpstr>
      <vt:lpstr>Prezentacja programu PowerPoint</vt:lpstr>
      <vt:lpstr>Uprawnienie do korzystania z lokalu art. 923 kc </vt:lpstr>
      <vt:lpstr>Szczególne uprawnienia i uregulowania – dziedziczenie ustawowe</vt:lpstr>
      <vt:lpstr>Prezentacja programu PowerPoint</vt:lpstr>
      <vt:lpstr>Prezentacja programu PowerPoint</vt:lpstr>
      <vt:lpstr>Powołanie do spadku art. 926 kc</vt:lpstr>
      <vt:lpstr>Zdolność dziedziczenia art. 927 kc</vt:lpstr>
      <vt:lpstr>Niegodność dziedziczenia art. 928 kc</vt:lpstr>
      <vt:lpstr>Niegodność dziedziczenia</vt:lpstr>
      <vt:lpstr>Dziedziczenie ustawowe</vt:lpstr>
      <vt:lpstr>Dziedziczenie ustawowe</vt:lpstr>
      <vt:lpstr>Dziedziczenie ustawowe</vt:lpstr>
      <vt:lpstr>Dziedziczenie ustawowe</vt:lpstr>
      <vt:lpstr>Dziedziczenie ustawowe</vt:lpstr>
      <vt:lpstr>Dziedziczenie ustawowe</vt:lpstr>
      <vt:lpstr>Dziedziczenie ustawowe</vt:lpstr>
      <vt:lpstr>Dziedziczenie ustawowe</vt:lpstr>
      <vt:lpstr>Rejestr Spadkowy zawiera informacje o zarejestrowanych notarialnych aktach poświadczenia dziedziczenia (od 1 marca 2009 r.)  oraz sądowych stwierdzeniach nabycia spadku i europejskich poświadczeniach spadkowych  (od 8 września 2016 r.)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Dziedziczenie - formalności</dc:title>
  <dc:creator>drela</dc:creator>
  <cp:lastModifiedBy>Monika Drela</cp:lastModifiedBy>
  <cp:revision>14</cp:revision>
  <dcterms:created xsi:type="dcterms:W3CDTF">2014-12-06T12:10:45Z</dcterms:created>
  <dcterms:modified xsi:type="dcterms:W3CDTF">2020-02-29T15:20:01Z</dcterms:modified>
</cp:coreProperties>
</file>