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90" r:id="rId32"/>
    <p:sldId id="287" r:id="rId33"/>
    <p:sldId id="291" r:id="rId34"/>
    <p:sldId id="289" r:id="rId35"/>
    <p:sldId id="292" r:id="rId36"/>
    <p:sldId id="293" r:id="rId37"/>
    <p:sldId id="294" r:id="rId38"/>
  </p:sldIdLst>
  <p:sldSz cx="9144000" cy="6858000" type="screen4x3"/>
  <p:notesSz cx="6858000" cy="9144000"/>
  <p:defaultTextStyle>
    <a:lvl1pPr>
      <a:defRPr>
        <a:latin typeface="Arial"/>
        <a:ea typeface="Arial"/>
        <a:cs typeface="Arial"/>
        <a:sym typeface="Arial"/>
      </a:defRPr>
    </a:lvl1pPr>
    <a:lvl2pPr indent="457200">
      <a:defRPr>
        <a:latin typeface="Arial"/>
        <a:ea typeface="Arial"/>
        <a:cs typeface="Arial"/>
        <a:sym typeface="Arial"/>
      </a:defRPr>
    </a:lvl2pPr>
    <a:lvl3pPr indent="914400">
      <a:defRPr>
        <a:latin typeface="Arial"/>
        <a:ea typeface="Arial"/>
        <a:cs typeface="Arial"/>
        <a:sym typeface="Arial"/>
      </a:defRPr>
    </a:lvl3pPr>
    <a:lvl4pPr indent="1371600">
      <a:defRPr>
        <a:latin typeface="Arial"/>
        <a:ea typeface="Arial"/>
        <a:cs typeface="Arial"/>
        <a:sym typeface="Arial"/>
      </a:defRPr>
    </a:lvl4pPr>
    <a:lvl5pPr indent="1828800">
      <a:defRPr>
        <a:latin typeface="Arial"/>
        <a:ea typeface="Arial"/>
        <a:cs typeface="Arial"/>
        <a:sym typeface="Arial"/>
      </a:defRPr>
    </a:lvl5pPr>
    <a:lvl6pPr indent="2286000">
      <a:defRPr>
        <a:latin typeface="Arial"/>
        <a:ea typeface="Arial"/>
        <a:cs typeface="Arial"/>
        <a:sym typeface="Arial"/>
      </a:defRPr>
    </a:lvl6pPr>
    <a:lvl7pPr indent="2743200">
      <a:defRPr>
        <a:latin typeface="Arial"/>
        <a:ea typeface="Arial"/>
        <a:cs typeface="Arial"/>
        <a:sym typeface="Arial"/>
      </a:defRPr>
    </a:lvl7pPr>
    <a:lvl8pPr indent="3200400">
      <a:defRPr>
        <a:latin typeface="Arial"/>
        <a:ea typeface="Arial"/>
        <a:cs typeface="Arial"/>
        <a:sym typeface="Arial"/>
      </a:defRPr>
    </a:lvl8pPr>
    <a:lvl9pPr indent="3657600">
      <a:defRPr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8A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8A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8A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BE0E3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BE0E3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46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3514174527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1pPr>
    <a:lvl2pPr indent="228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2pPr>
    <a:lvl3pPr indent="457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3pPr>
    <a:lvl4pPr indent="685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4pPr>
    <a:lvl5pPr indent="9144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5pPr>
    <a:lvl6pPr indent="11430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6pPr>
    <a:lvl7pPr indent="13716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7pPr>
    <a:lvl8pPr indent="16002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8pPr>
    <a:lvl9pPr indent="1828800" defTabSz="457200">
      <a:lnSpc>
        <a:spcPct val="125000"/>
      </a:lnSpc>
      <a:defRPr sz="2400">
        <a:latin typeface="+mj-lt"/>
        <a:ea typeface="+mj-ea"/>
        <a:cs typeface="+mj-cs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Tekst tytułowy</a:t>
            </a:r>
          </a:p>
        </p:txBody>
      </p:sp>
      <p:sp>
        <p:nvSpPr>
          <p:cNvPr id="7" name="Shape 7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algn="ctr"/>
            <a:lvl2pPr algn="ctr"/>
            <a:lvl3pPr algn="ctr"/>
            <a:lvl4pPr algn="ctr"/>
            <a:lvl5pPr algn="ctr"/>
          </a:lstStyle>
          <a:p>
            <a:pPr lvl="0">
              <a:defRPr sz="1800"/>
            </a:pPr>
            <a:r>
              <a:rPr sz="3200"/>
              <a:t>Treść - poziom 1</a:t>
            </a:r>
          </a:p>
          <a:p>
            <a:pPr lvl="1">
              <a:defRPr sz="1800"/>
            </a:pPr>
            <a:r>
              <a:rPr sz="3200"/>
              <a:t>Treść - poziom 2</a:t>
            </a:r>
          </a:p>
          <a:p>
            <a:pPr lvl="2">
              <a:defRPr sz="1800"/>
            </a:pPr>
            <a:r>
              <a:rPr sz="3200"/>
              <a:t>Treść - poziom 3</a:t>
            </a:r>
          </a:p>
          <a:p>
            <a:pPr lvl="3">
              <a:defRPr sz="1800"/>
            </a:pPr>
            <a:r>
              <a:rPr sz="3200"/>
              <a:t>Treść - poziom 4</a:t>
            </a:r>
          </a:p>
          <a:p>
            <a:pPr lvl="4">
              <a:defRPr sz="1800"/>
            </a:pPr>
            <a:r>
              <a:rPr sz="3200"/>
              <a:t>Treść - poziom 5</a:t>
            </a:r>
          </a:p>
        </p:txBody>
      </p:sp>
      <p:sp>
        <p:nvSpPr>
          <p:cNvPr id="8" name="Shape 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Tekst tytułowy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Treść - poziom 1</a:t>
            </a:r>
          </a:p>
          <a:p>
            <a:pPr lvl="1">
              <a:defRPr sz="1800"/>
            </a:pPr>
            <a:r>
              <a:rPr sz="3200"/>
              <a:t>Treść - poziom 2</a:t>
            </a:r>
          </a:p>
          <a:p>
            <a:pPr lvl="2">
              <a:defRPr sz="1800"/>
            </a:pPr>
            <a:r>
              <a:rPr sz="3200"/>
              <a:t>Treść - poziom 3</a:t>
            </a:r>
          </a:p>
          <a:p>
            <a:pPr lvl="3">
              <a:defRPr sz="1800"/>
            </a:pPr>
            <a:r>
              <a:rPr sz="3200"/>
              <a:t>Treść - poziom 4</a:t>
            </a:r>
          </a:p>
          <a:p>
            <a:pPr lvl="4">
              <a:defRPr sz="1800"/>
            </a:pPr>
            <a:r>
              <a:rPr sz="3200"/>
              <a:t>Treść - poziom 5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6629400" y="0"/>
            <a:ext cx="2057400" cy="640080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Tekst tytułowy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65833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Treść - poziom 1</a:t>
            </a:r>
          </a:p>
          <a:p>
            <a:pPr lvl="1">
              <a:defRPr sz="1800"/>
            </a:pPr>
            <a:r>
              <a:rPr sz="3200"/>
              <a:t>Treść - poziom 2</a:t>
            </a:r>
          </a:p>
          <a:p>
            <a:pPr lvl="2">
              <a:defRPr sz="1800"/>
            </a:pPr>
            <a:r>
              <a:rPr sz="3200"/>
              <a:t>Treść - poziom 3</a:t>
            </a:r>
          </a:p>
          <a:p>
            <a:pPr lvl="3">
              <a:defRPr sz="1800"/>
            </a:pPr>
            <a:r>
              <a:rPr sz="3200"/>
              <a:t>Treść - poziom 4</a:t>
            </a:r>
          </a:p>
          <a:p>
            <a:pPr lvl="4">
              <a:defRPr sz="1800"/>
            </a:pPr>
            <a:r>
              <a:rPr sz="3200"/>
              <a:t>Treść - poziom 5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Tekst tytułowy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Treść - poziom 1</a:t>
            </a:r>
          </a:p>
          <a:p>
            <a:pPr lvl="1">
              <a:defRPr sz="1800"/>
            </a:pPr>
            <a:r>
              <a:rPr sz="3200"/>
              <a:t>Treść - poziom 2</a:t>
            </a:r>
          </a:p>
          <a:p>
            <a:pPr lvl="2">
              <a:defRPr sz="1800"/>
            </a:pPr>
            <a:r>
              <a:rPr sz="3200"/>
              <a:t>Treść - poziom 3</a:t>
            </a:r>
          </a:p>
          <a:p>
            <a:pPr lvl="3">
              <a:defRPr sz="1800"/>
            </a:pPr>
            <a:r>
              <a:rPr sz="3200"/>
              <a:t>Treść - poziom 4</a:t>
            </a:r>
          </a:p>
          <a:p>
            <a:pPr lvl="4">
              <a:defRPr sz="1800"/>
            </a:pPr>
            <a:r>
              <a:rPr sz="3200"/>
              <a:t>Treść - poziom 5</a:t>
            </a:r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cap="all"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 cap="none"/>
            </a:pPr>
            <a:r>
              <a:rPr sz="4000" cap="all"/>
              <a:t>Tekst tytułowy</a:t>
            </a:r>
          </a:p>
        </p:txBody>
      </p:sp>
      <p:sp>
        <p:nvSpPr>
          <p:cNvPr id="15" name="Shape 15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>
              <a:spcBef>
                <a:spcPts val="400"/>
              </a:spcBef>
              <a:defRPr sz="2000"/>
            </a:lvl1pPr>
            <a:lvl2pPr>
              <a:spcBef>
                <a:spcPts val="400"/>
              </a:spcBef>
              <a:defRPr sz="2000"/>
            </a:lvl2pPr>
            <a:lvl3pPr>
              <a:spcBef>
                <a:spcPts val="400"/>
              </a:spcBef>
              <a:defRPr sz="2000"/>
            </a:lvl3pPr>
            <a:lvl4pPr>
              <a:spcBef>
                <a:spcPts val="400"/>
              </a:spcBef>
              <a:defRPr sz="2000"/>
            </a:lvl4pPr>
            <a:lvl5pPr>
              <a:spcBef>
                <a:spcPts val="400"/>
              </a:spcBef>
              <a:defRPr sz="2000"/>
            </a:lvl5pPr>
          </a:lstStyle>
          <a:p>
            <a:pPr lvl="0">
              <a:defRPr sz="1800"/>
            </a:pPr>
            <a:r>
              <a:rPr sz="2000"/>
              <a:t>Treść - poziom 1</a:t>
            </a:r>
          </a:p>
          <a:p>
            <a:pPr lvl="1">
              <a:defRPr sz="1800"/>
            </a:pPr>
            <a:r>
              <a:rPr sz="2000"/>
              <a:t>Treść - poziom 2</a:t>
            </a:r>
          </a:p>
          <a:p>
            <a:pPr lvl="2">
              <a:defRPr sz="1800"/>
            </a:pPr>
            <a:r>
              <a:rPr sz="2000"/>
              <a:t>Treść - poziom 3</a:t>
            </a:r>
          </a:p>
          <a:p>
            <a:pPr lvl="3">
              <a:defRPr sz="1800"/>
            </a:pPr>
            <a:r>
              <a:rPr sz="2000"/>
              <a:t>Treść - poziom 4</a:t>
            </a:r>
          </a:p>
          <a:p>
            <a:pPr lvl="4">
              <a:defRPr sz="1800"/>
            </a:pPr>
            <a:r>
              <a:rPr sz="2000"/>
              <a:t>Treść - poziom 5</a:t>
            </a:r>
          </a:p>
        </p:txBody>
      </p:sp>
      <p:sp>
        <p:nvSpPr>
          <p:cNvPr id="16" name="Shape 1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Tekst tytułowy</a:t>
            </a:r>
          </a:p>
        </p:txBody>
      </p:sp>
      <p:sp>
        <p:nvSpPr>
          <p:cNvPr id="19" name="Shape 1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>
              <a:spcBef>
                <a:spcPts val="600"/>
              </a:spcBef>
              <a:defRPr sz="2800"/>
            </a:lvl2pPr>
            <a:lvl3pPr>
              <a:spcBef>
                <a:spcPts val="600"/>
              </a:spcBef>
              <a:defRPr sz="2800"/>
            </a:lvl3pPr>
            <a:lvl4pPr>
              <a:spcBef>
                <a:spcPts val="600"/>
              </a:spcBef>
              <a:defRPr sz="2800"/>
            </a:lvl4pPr>
            <a:lvl5pPr>
              <a:spcBef>
                <a:spcPts val="600"/>
              </a:spcBef>
              <a:defRPr sz="2800"/>
            </a:lvl5pPr>
          </a:lstStyle>
          <a:p>
            <a:pPr lvl="0">
              <a:defRPr sz="1800"/>
            </a:pPr>
            <a:r>
              <a:rPr sz="2800"/>
              <a:t>Treść - poziom 1</a:t>
            </a:r>
          </a:p>
          <a:p>
            <a:pPr lvl="1">
              <a:defRPr sz="1800"/>
            </a:pPr>
            <a:r>
              <a:rPr sz="2800"/>
              <a:t>Treść - poziom 2</a:t>
            </a:r>
          </a:p>
          <a:p>
            <a:pPr lvl="2">
              <a:defRPr sz="1800"/>
            </a:pPr>
            <a:r>
              <a:rPr sz="2800"/>
              <a:t>Treść - poziom 3</a:t>
            </a:r>
          </a:p>
          <a:p>
            <a:pPr lvl="3">
              <a:defRPr sz="1800"/>
            </a:pPr>
            <a:r>
              <a:rPr sz="2800"/>
              <a:t>Treść - poziom 4</a:t>
            </a:r>
          </a:p>
          <a:p>
            <a:pPr lvl="4">
              <a:defRPr sz="1800"/>
            </a:pPr>
            <a:r>
              <a:rPr sz="2800"/>
              <a:t>Treść - poziom 5</a:t>
            </a:r>
          </a:p>
        </p:txBody>
      </p:sp>
      <p:sp>
        <p:nvSpPr>
          <p:cNvPr id="20" name="Shape 2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Tekst tytułowy</a:t>
            </a:r>
          </a:p>
        </p:txBody>
      </p:sp>
      <p:sp>
        <p:nvSpPr>
          <p:cNvPr id="23" name="Shape 23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>
              <a:spcBef>
                <a:spcPts val="500"/>
              </a:spcBef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>
              <a:spcBef>
                <a:spcPts val="500"/>
              </a:spcBef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>
              <a:spcBef>
                <a:spcPts val="500"/>
              </a:spcBef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>
              <a:spcBef>
                <a:spcPts val="500"/>
              </a:spcBef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>
              <a:spcBef>
                <a:spcPts val="500"/>
              </a:spcBef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/>
            </a:pPr>
            <a:r>
              <a:rPr sz="2400"/>
              <a:t>Treść - poziom 1</a:t>
            </a:r>
          </a:p>
          <a:p>
            <a:pPr lvl="1">
              <a:defRPr sz="1800"/>
            </a:pPr>
            <a:r>
              <a:rPr sz="2400"/>
              <a:t>Treść - poziom 2</a:t>
            </a:r>
          </a:p>
          <a:p>
            <a:pPr lvl="2">
              <a:defRPr sz="1800"/>
            </a:pPr>
            <a:r>
              <a:rPr sz="2400"/>
              <a:t>Treść - poziom 3</a:t>
            </a:r>
          </a:p>
          <a:p>
            <a:pPr lvl="3">
              <a:defRPr sz="1800"/>
            </a:pPr>
            <a:r>
              <a:rPr sz="2400"/>
              <a:t>Treść - poziom 4</a:t>
            </a:r>
          </a:p>
          <a:p>
            <a:pPr lvl="4">
              <a:defRPr sz="1800"/>
            </a:pPr>
            <a:r>
              <a:rPr sz="2400"/>
              <a:t>Treść - poziom 5</a:t>
            </a:r>
          </a:p>
        </p:txBody>
      </p:sp>
      <p:sp>
        <p:nvSpPr>
          <p:cNvPr id="24" name="Shape 24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Tekst tytułowy</a:t>
            </a:r>
          </a:p>
        </p:txBody>
      </p:sp>
      <p:sp>
        <p:nvSpPr>
          <p:cNvPr id="27" name="Shape 2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 algn="l">
              <a:defRPr sz="2000"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/>
            </a:pPr>
            <a:r>
              <a:rPr sz="2000"/>
              <a:t>Tekst tytułowy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Treść - poziom 1</a:t>
            </a:r>
          </a:p>
          <a:p>
            <a:pPr lvl="1">
              <a:defRPr sz="1800"/>
            </a:pPr>
            <a:r>
              <a:rPr sz="3200"/>
              <a:t>Treść - poziom 2</a:t>
            </a:r>
          </a:p>
          <a:p>
            <a:pPr lvl="2">
              <a:defRPr sz="1800"/>
            </a:pPr>
            <a:r>
              <a:rPr sz="3200"/>
              <a:t>Treść - poziom 3</a:t>
            </a:r>
          </a:p>
          <a:p>
            <a:pPr lvl="3">
              <a:defRPr sz="1800"/>
            </a:pPr>
            <a:r>
              <a:rPr sz="3200"/>
              <a:t>Treść - poziom 4</a:t>
            </a:r>
          </a:p>
          <a:p>
            <a:pPr lvl="4">
              <a:defRPr sz="1800"/>
            </a:pPr>
            <a:r>
              <a:rPr sz="3200"/>
              <a:t>Treść - poziom 5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/>
            </a:pPr>
            <a:r>
              <a:rPr sz="2000"/>
              <a:t>Tekst tytułowy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>
              <a:spcBef>
                <a:spcPts val="300"/>
              </a:spcBef>
              <a:defRPr sz="1400"/>
            </a:lvl1pPr>
            <a:lvl2pPr>
              <a:spcBef>
                <a:spcPts val="300"/>
              </a:spcBef>
              <a:defRPr sz="1400"/>
            </a:lvl2pPr>
            <a:lvl3pPr>
              <a:spcBef>
                <a:spcPts val="300"/>
              </a:spcBef>
              <a:defRPr sz="1400"/>
            </a:lvl3pPr>
            <a:lvl4pPr>
              <a:spcBef>
                <a:spcPts val="300"/>
              </a:spcBef>
              <a:defRPr sz="1400"/>
            </a:lvl4pPr>
            <a:lvl5pPr>
              <a:spcBef>
                <a:spcPts val="300"/>
              </a:spcBef>
              <a:defRPr sz="1400"/>
            </a:lvl5pPr>
          </a:lstStyle>
          <a:p>
            <a:pPr lvl="0">
              <a:defRPr sz="1800"/>
            </a:pPr>
            <a:r>
              <a:rPr sz="1400"/>
              <a:t>Treść - poziom 1</a:t>
            </a:r>
          </a:p>
          <a:p>
            <a:pPr lvl="1">
              <a:defRPr sz="1800"/>
            </a:pPr>
            <a:r>
              <a:rPr sz="1400"/>
              <a:t>Treść - poziom 2</a:t>
            </a:r>
          </a:p>
          <a:p>
            <a:pPr lvl="2">
              <a:defRPr sz="1800"/>
            </a:pPr>
            <a:r>
              <a:rPr sz="1400"/>
              <a:t>Treść - poziom 3</a:t>
            </a:r>
          </a:p>
          <a:p>
            <a:pPr lvl="3">
              <a:defRPr sz="1800"/>
            </a:pPr>
            <a:r>
              <a:rPr sz="1400"/>
              <a:t>Treść - poziom 4</a:t>
            </a:r>
          </a:p>
          <a:p>
            <a:pPr lvl="4">
              <a:defRPr sz="1800"/>
            </a:pPr>
            <a:r>
              <a:rPr sz="1400"/>
              <a:t>Treść - poziom 5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00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457200" y="92076"/>
            <a:ext cx="8229600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/>
          <a:lstStyle/>
          <a:p>
            <a:pPr lvl="0">
              <a:defRPr sz="1800"/>
            </a:pPr>
            <a:r>
              <a:rPr sz="4400"/>
              <a:t>Tekst tytułowy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/>
          <a:p>
            <a:pPr lvl="0">
              <a:defRPr sz="1800"/>
            </a:pPr>
            <a:r>
              <a:rPr sz="3200"/>
              <a:t>Treść - poziom 1</a:t>
            </a:r>
          </a:p>
          <a:p>
            <a:pPr lvl="1">
              <a:defRPr sz="1800"/>
            </a:pPr>
            <a:r>
              <a:rPr sz="3200"/>
              <a:t>Treść - poziom 2</a:t>
            </a:r>
          </a:p>
          <a:p>
            <a:pPr lvl="2">
              <a:defRPr sz="1800"/>
            </a:pPr>
            <a:r>
              <a:rPr sz="3200"/>
              <a:t>Treść - poziom 3</a:t>
            </a:r>
          </a:p>
          <a:p>
            <a:pPr lvl="3">
              <a:defRPr sz="1800"/>
            </a:pPr>
            <a:r>
              <a:rPr sz="3200"/>
              <a:t>Treść - poziom 4</a:t>
            </a:r>
          </a:p>
          <a:p>
            <a:pPr lvl="4">
              <a:defRPr sz="1800"/>
            </a:pPr>
            <a:r>
              <a:rPr sz="3200"/>
              <a:t>Treść - poziom 5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553200" y="6245225"/>
            <a:ext cx="2133600" cy="288824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400"/>
            </a:lvl1pPr>
          </a:lstStyle>
          <a:p>
            <a:pPr lvl="0"/>
            <a:fld id="{86CB4B4D-7CA3-9044-876B-883B54F8677D}" type="slidenum">
              <a:rPr/>
              <a:pPr lvl="0"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algn="ctr">
        <a:defRPr sz="4400">
          <a:latin typeface="Arial"/>
          <a:ea typeface="Arial"/>
          <a:cs typeface="Arial"/>
          <a:sym typeface="Arial"/>
        </a:defRPr>
      </a:lvl1pPr>
      <a:lvl2pPr algn="ctr">
        <a:defRPr sz="4400">
          <a:latin typeface="Arial"/>
          <a:ea typeface="Arial"/>
          <a:cs typeface="Arial"/>
          <a:sym typeface="Arial"/>
        </a:defRPr>
      </a:lvl2pPr>
      <a:lvl3pPr algn="ctr">
        <a:defRPr sz="4400">
          <a:latin typeface="Arial"/>
          <a:ea typeface="Arial"/>
          <a:cs typeface="Arial"/>
          <a:sym typeface="Arial"/>
        </a:defRPr>
      </a:lvl3pPr>
      <a:lvl4pPr algn="ctr">
        <a:defRPr sz="4400">
          <a:latin typeface="Arial"/>
          <a:ea typeface="Arial"/>
          <a:cs typeface="Arial"/>
          <a:sym typeface="Arial"/>
        </a:defRPr>
      </a:lvl4pPr>
      <a:lvl5pPr algn="ctr">
        <a:defRPr sz="4400">
          <a:latin typeface="Arial"/>
          <a:ea typeface="Arial"/>
          <a:cs typeface="Arial"/>
          <a:sym typeface="Arial"/>
        </a:defRPr>
      </a:lvl5pPr>
      <a:lvl6pPr indent="457200" algn="ctr">
        <a:defRPr sz="4400">
          <a:latin typeface="Arial"/>
          <a:ea typeface="Arial"/>
          <a:cs typeface="Arial"/>
          <a:sym typeface="Arial"/>
        </a:defRPr>
      </a:lvl6pPr>
      <a:lvl7pPr indent="914400" algn="ctr">
        <a:defRPr sz="4400">
          <a:latin typeface="Arial"/>
          <a:ea typeface="Arial"/>
          <a:cs typeface="Arial"/>
          <a:sym typeface="Arial"/>
        </a:defRPr>
      </a:lvl7pPr>
      <a:lvl8pPr indent="1371600" algn="ctr">
        <a:defRPr sz="4400">
          <a:latin typeface="Arial"/>
          <a:ea typeface="Arial"/>
          <a:cs typeface="Arial"/>
          <a:sym typeface="Arial"/>
        </a:defRPr>
      </a:lvl8pPr>
      <a:lvl9pPr indent="1828800" algn="ctr">
        <a:defRPr sz="4400">
          <a:latin typeface="Arial"/>
          <a:ea typeface="Arial"/>
          <a:cs typeface="Arial"/>
          <a:sym typeface="Arial"/>
        </a:defRPr>
      </a:lvl9pPr>
    </p:titleStyle>
    <p:bodyStyle>
      <a:lvl1pPr>
        <a:spcBef>
          <a:spcPts val="700"/>
        </a:spcBef>
        <a:defRPr sz="3200">
          <a:latin typeface="Arial"/>
          <a:ea typeface="Arial"/>
          <a:cs typeface="Arial"/>
          <a:sym typeface="Arial"/>
        </a:defRPr>
      </a:lvl1pPr>
      <a:lvl2pPr indent="457200">
        <a:spcBef>
          <a:spcPts val="700"/>
        </a:spcBef>
        <a:defRPr sz="3200">
          <a:latin typeface="Arial"/>
          <a:ea typeface="Arial"/>
          <a:cs typeface="Arial"/>
          <a:sym typeface="Arial"/>
        </a:defRPr>
      </a:lvl2pPr>
      <a:lvl3pPr indent="914400">
        <a:spcBef>
          <a:spcPts val="700"/>
        </a:spcBef>
        <a:defRPr sz="3200">
          <a:latin typeface="Arial"/>
          <a:ea typeface="Arial"/>
          <a:cs typeface="Arial"/>
          <a:sym typeface="Arial"/>
        </a:defRPr>
      </a:lvl3pPr>
      <a:lvl4pPr indent="1371600">
        <a:spcBef>
          <a:spcPts val="700"/>
        </a:spcBef>
        <a:defRPr sz="3200">
          <a:latin typeface="Arial"/>
          <a:ea typeface="Arial"/>
          <a:cs typeface="Arial"/>
          <a:sym typeface="Arial"/>
        </a:defRPr>
      </a:lvl4pPr>
      <a:lvl5pPr indent="1828800">
        <a:spcBef>
          <a:spcPts val="700"/>
        </a:spcBef>
        <a:defRPr sz="3200">
          <a:latin typeface="Arial"/>
          <a:ea typeface="Arial"/>
          <a:cs typeface="Arial"/>
          <a:sym typeface="Arial"/>
        </a:defRPr>
      </a:lvl5pPr>
      <a:lvl6pPr indent="2286000">
        <a:spcBef>
          <a:spcPts val="700"/>
        </a:spcBef>
        <a:defRPr sz="3200">
          <a:latin typeface="Arial"/>
          <a:ea typeface="Arial"/>
          <a:cs typeface="Arial"/>
          <a:sym typeface="Arial"/>
        </a:defRPr>
      </a:lvl6pPr>
      <a:lvl7pPr indent="2743200">
        <a:spcBef>
          <a:spcPts val="700"/>
        </a:spcBef>
        <a:defRPr sz="3200">
          <a:latin typeface="Arial"/>
          <a:ea typeface="Arial"/>
          <a:cs typeface="Arial"/>
          <a:sym typeface="Arial"/>
        </a:defRPr>
      </a:lvl7pPr>
      <a:lvl8pPr indent="3200400">
        <a:spcBef>
          <a:spcPts val="700"/>
        </a:spcBef>
        <a:defRPr sz="3200">
          <a:latin typeface="Arial"/>
          <a:ea typeface="Arial"/>
          <a:cs typeface="Arial"/>
          <a:sym typeface="Arial"/>
        </a:defRPr>
      </a:lvl8pPr>
      <a:lvl9pPr indent="3657600">
        <a:spcBef>
          <a:spcPts val="700"/>
        </a:spcBef>
        <a:defRPr sz="3200">
          <a:latin typeface="Arial"/>
          <a:ea typeface="Arial"/>
          <a:cs typeface="Arial"/>
          <a:sym typeface="Arial"/>
        </a:defRPr>
      </a:lvl9pPr>
    </p:bodyStyle>
    <p:otherStyle>
      <a:lvl1pPr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/>
          </p:cNvSpPr>
          <p:nvPr>
            <p:ph type="title"/>
          </p:nvPr>
        </p:nvSpPr>
        <p:spPr>
          <a:xfrm>
            <a:off x="468312" y="333375"/>
            <a:ext cx="7772401" cy="5903937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lvl="0">
              <a:defRPr sz="1800"/>
            </a:pPr>
            <a:r>
              <a:rPr sz="7200" dirty="0">
                <a:solidFill>
                  <a:srgbClr val="FFFF00"/>
                </a:solidFill>
              </a:rPr>
              <a:t>Law of obligations:</a:t>
            </a:r>
            <a:br>
              <a:rPr sz="7200" dirty="0">
                <a:solidFill>
                  <a:srgbClr val="FFFF00"/>
                </a:solidFill>
              </a:rPr>
            </a:br>
            <a:r>
              <a:rPr sz="7200" dirty="0" smtClean="0">
                <a:solidFill>
                  <a:srgbClr val="FFFF00"/>
                </a:solidFill>
              </a:rPr>
              <a:t>Introduction </a:t>
            </a:r>
            <a:r>
              <a:rPr sz="7200" dirty="0">
                <a:solidFill>
                  <a:srgbClr val="FFFF00"/>
                </a:solidFill>
              </a:rPr>
              <a:t>and concept of obligation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76" name="Shape 76"/>
          <p:cNvSpPr>
            <a:spLocks noGrp="1"/>
          </p:cNvSpPr>
          <p:nvPr>
            <p:ph type="body" idx="1"/>
          </p:nvPr>
        </p:nvSpPr>
        <p:spPr>
          <a:xfrm>
            <a:off x="357188" y="642937"/>
            <a:ext cx="8329611" cy="50546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342900" lvl="0" indent="-342900" algn="ctr">
              <a:spcBef>
                <a:spcPts val="2100"/>
              </a:spcBef>
              <a:defRPr sz="1800"/>
            </a:pPr>
            <a:r>
              <a:rPr sz="36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Origin of obligation </a:t>
            </a:r>
          </a:p>
          <a:p>
            <a:pPr marL="342900" lvl="0" indent="-342900" algn="ctr">
              <a:spcBef>
                <a:spcPts val="2100"/>
              </a:spcBef>
              <a:defRPr sz="1800"/>
            </a:pPr>
            <a:r>
              <a:rPr sz="36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in Gaius’s </a:t>
            </a:r>
            <a:r>
              <a:rPr sz="3600" i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Res </a:t>
            </a:r>
            <a:r>
              <a:rPr sz="3600" i="1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cottidianae</a:t>
            </a:r>
            <a:endParaRPr sz="3600" i="1" dirty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964406" lvl="0" indent="-964406" algn="just">
              <a:spcBef>
                <a:spcPts val="2100"/>
              </a:spcBef>
              <a:buClr>
                <a:srgbClr val="FFFF00"/>
              </a:buClr>
              <a:buSzPct val="100000"/>
              <a:buAutoNum type="romanUcPeriod"/>
              <a:defRPr sz="1800"/>
            </a:pPr>
            <a:r>
              <a:rPr sz="3600" dirty="0">
                <a:solidFill>
                  <a:srgbClr val="FFFF00"/>
                </a:solidFill>
              </a:rPr>
              <a:t>Contracts</a:t>
            </a:r>
          </a:p>
          <a:p>
            <a:pPr marL="964406" lvl="0" indent="-964406" algn="just">
              <a:spcBef>
                <a:spcPts val="2100"/>
              </a:spcBef>
              <a:buClr>
                <a:srgbClr val="FFFF00"/>
              </a:buClr>
              <a:buSzPct val="100000"/>
              <a:buAutoNum type="romanUcPeriod"/>
              <a:defRPr sz="1800"/>
            </a:pPr>
            <a:r>
              <a:rPr sz="3600" dirty="0">
                <a:solidFill>
                  <a:srgbClr val="FFFF00"/>
                </a:solidFill>
              </a:rPr>
              <a:t>Torts </a:t>
            </a:r>
          </a:p>
          <a:p>
            <a:pPr marL="964406" lvl="0" indent="-964406" algn="just">
              <a:spcBef>
                <a:spcPts val="2100"/>
              </a:spcBef>
              <a:buClr>
                <a:srgbClr val="FFFF00"/>
              </a:buClr>
              <a:buSzPct val="100000"/>
              <a:buAutoNum type="romanUcPeriod"/>
              <a:defRPr sz="1800"/>
            </a:pPr>
            <a:r>
              <a:rPr sz="3600" dirty="0">
                <a:solidFill>
                  <a:srgbClr val="FFFF00"/>
                </a:solidFill>
              </a:rPr>
              <a:t>Various types of causes.</a:t>
            </a:r>
          </a:p>
          <a:p>
            <a:pPr marL="342900" lvl="0" indent="-342900">
              <a:spcBef>
                <a:spcPts val="2100"/>
              </a:spcBef>
              <a:defRPr sz="1800"/>
            </a:pPr>
            <a:r>
              <a:rPr sz="3600" dirty="0">
                <a:solidFill>
                  <a:srgbClr val="FFFF00"/>
                </a:solidFill>
              </a:rPr>
              <a:t> 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79" name="Shape 79"/>
          <p:cNvSpPr>
            <a:spLocks noGrp="1"/>
          </p:cNvSpPr>
          <p:nvPr>
            <p:ph type="body" idx="1"/>
          </p:nvPr>
        </p:nvSpPr>
        <p:spPr>
          <a:xfrm>
            <a:off x="323528" y="188639"/>
            <a:ext cx="8329611" cy="6120681"/>
          </a:xfrm>
          <a:prstGeom prst="rect">
            <a:avLst/>
          </a:prstGeom>
        </p:spPr>
        <p:txBody>
          <a:bodyPr lIns="0" tIns="0" rIns="0" bIns="0">
            <a:normAutofit lnSpcReduction="10000"/>
          </a:bodyPr>
          <a:lstStyle/>
          <a:p>
            <a:pPr marL="267461" lvl="0" indent="-267461" algn="ctr" defTabSz="713231">
              <a:spcBef>
                <a:spcPts val="1600"/>
              </a:spcBef>
              <a:defRPr sz="1800"/>
            </a:pPr>
            <a:r>
              <a:rPr sz="35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Origin of obligation </a:t>
            </a:r>
          </a:p>
          <a:p>
            <a:pPr marL="267461" lvl="0" indent="-267461" algn="ctr" defTabSz="713231">
              <a:spcBef>
                <a:spcPts val="1600"/>
              </a:spcBef>
              <a:defRPr sz="1800"/>
            </a:pPr>
            <a:r>
              <a:rPr sz="35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in </a:t>
            </a:r>
            <a:r>
              <a:rPr sz="3500" i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Corpus </a:t>
            </a:r>
            <a:r>
              <a:rPr sz="3500" i="1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Iuris</a:t>
            </a:r>
            <a:r>
              <a:rPr sz="3500" i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sz="3500" i="1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Civilis</a:t>
            </a:r>
            <a:endParaRPr sz="3500" i="1" dirty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752236" lvl="0" indent="-752236" algn="just" defTabSz="713231">
              <a:spcBef>
                <a:spcPts val="1600"/>
              </a:spcBef>
              <a:buClr>
                <a:srgbClr val="FFFF00"/>
              </a:buClr>
              <a:buSzPct val="100000"/>
              <a:buAutoNum type="romanUcPeriod"/>
              <a:defRPr sz="1800"/>
            </a:pPr>
            <a:r>
              <a:rPr sz="3500" dirty="0">
                <a:solidFill>
                  <a:srgbClr val="FFFF00"/>
                </a:solidFill>
              </a:rPr>
              <a:t>Contracts</a:t>
            </a:r>
          </a:p>
          <a:p>
            <a:pPr marL="752236" lvl="0" indent="-752236" algn="just" defTabSz="713231">
              <a:spcBef>
                <a:spcPts val="1600"/>
              </a:spcBef>
              <a:buClr>
                <a:srgbClr val="FFFF00"/>
              </a:buClr>
              <a:buSzPct val="100000"/>
              <a:buAutoNum type="romanUcPeriod"/>
              <a:defRPr sz="1800"/>
            </a:pPr>
            <a:r>
              <a:rPr sz="3500" dirty="0">
                <a:solidFill>
                  <a:srgbClr val="FFFF00"/>
                </a:solidFill>
              </a:rPr>
              <a:t>Torts </a:t>
            </a:r>
          </a:p>
          <a:p>
            <a:pPr marL="752236" lvl="0" indent="-752236" algn="just" defTabSz="713231">
              <a:spcBef>
                <a:spcPts val="1600"/>
              </a:spcBef>
              <a:buClr>
                <a:srgbClr val="FFFF00"/>
              </a:buClr>
              <a:buSzPct val="100000"/>
              <a:buAutoNum type="romanUcPeriod"/>
              <a:defRPr sz="1800"/>
            </a:pPr>
            <a:r>
              <a:rPr sz="3500" dirty="0">
                <a:solidFill>
                  <a:srgbClr val="FFFF00"/>
                </a:solidFill>
              </a:rPr>
              <a:t>Obligation arising from situation that resembles contract (</a:t>
            </a:r>
            <a:r>
              <a:rPr sz="3500" i="1" dirty="0">
                <a:solidFill>
                  <a:srgbClr val="FFFF00"/>
                </a:solidFill>
              </a:rPr>
              <a:t>quasi ex </a:t>
            </a:r>
            <a:r>
              <a:rPr sz="3500" i="1" dirty="0" err="1">
                <a:solidFill>
                  <a:srgbClr val="FFFF00"/>
                </a:solidFill>
              </a:rPr>
              <a:t>contractu</a:t>
            </a:r>
            <a:r>
              <a:rPr sz="3500" dirty="0">
                <a:solidFill>
                  <a:srgbClr val="FFFF00"/>
                </a:solidFill>
              </a:rPr>
              <a:t>)</a:t>
            </a:r>
          </a:p>
          <a:p>
            <a:pPr marL="752236" lvl="0" indent="-752236" algn="just" defTabSz="713231">
              <a:spcBef>
                <a:spcPts val="1600"/>
              </a:spcBef>
              <a:buClr>
                <a:srgbClr val="FFFF00"/>
              </a:buClr>
              <a:buSzPct val="100000"/>
              <a:buAutoNum type="romanUcPeriod"/>
              <a:defRPr sz="1800"/>
            </a:pPr>
            <a:r>
              <a:rPr sz="3500" dirty="0">
                <a:solidFill>
                  <a:srgbClr val="FFFF00"/>
                </a:solidFill>
              </a:rPr>
              <a:t>Obligation arising from </a:t>
            </a:r>
            <a:r>
              <a:rPr sz="3500" dirty="0" err="1">
                <a:solidFill>
                  <a:srgbClr val="FFFF00"/>
                </a:solidFill>
              </a:rPr>
              <a:t>illict</a:t>
            </a:r>
            <a:r>
              <a:rPr sz="3500" dirty="0">
                <a:solidFill>
                  <a:srgbClr val="FFFF00"/>
                </a:solidFill>
              </a:rPr>
              <a:t> act not qualified as </a:t>
            </a:r>
            <a:r>
              <a:rPr sz="3500" dirty="0" err="1">
                <a:solidFill>
                  <a:srgbClr val="FFFF00"/>
                </a:solidFill>
              </a:rPr>
              <a:t>delict</a:t>
            </a:r>
            <a:r>
              <a:rPr sz="3500" dirty="0">
                <a:solidFill>
                  <a:srgbClr val="FFFF00"/>
                </a:solidFill>
              </a:rPr>
              <a:t> (</a:t>
            </a:r>
            <a:r>
              <a:rPr sz="3500" i="1" dirty="0">
                <a:solidFill>
                  <a:srgbClr val="FFFF00"/>
                </a:solidFill>
              </a:rPr>
              <a:t>quasi ex </a:t>
            </a:r>
            <a:r>
              <a:rPr sz="3500" i="1" dirty="0" err="1">
                <a:solidFill>
                  <a:srgbClr val="FFFF00"/>
                </a:solidFill>
              </a:rPr>
              <a:t>delictu</a:t>
            </a:r>
            <a:r>
              <a:rPr sz="3500" dirty="0">
                <a:solidFill>
                  <a:srgbClr val="FFFF00"/>
                </a:solidFill>
              </a:rPr>
              <a:t>)</a:t>
            </a:r>
          </a:p>
          <a:p>
            <a:pPr marL="267461" lvl="0" indent="-267461" defTabSz="713231">
              <a:spcBef>
                <a:spcPts val="1600"/>
              </a:spcBef>
              <a:defRPr sz="1800"/>
            </a:pPr>
            <a:r>
              <a:rPr sz="2807" dirty="0">
                <a:solidFill>
                  <a:srgbClr val="FFFF00"/>
                </a:solidFill>
              </a:rPr>
              <a:t> 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82" name="Shape 82"/>
          <p:cNvSpPr>
            <a:spLocks noGrp="1"/>
          </p:cNvSpPr>
          <p:nvPr>
            <p:ph type="body" idx="1"/>
          </p:nvPr>
        </p:nvSpPr>
        <p:spPr>
          <a:xfrm>
            <a:off x="323528" y="188639"/>
            <a:ext cx="8329611" cy="5976665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246888" lvl="0" indent="-246888" algn="ctr" defTabSz="658368">
              <a:spcBef>
                <a:spcPts val="1500"/>
              </a:spcBef>
              <a:defRPr sz="1800"/>
            </a:pPr>
            <a:r>
              <a:rPr sz="3000" b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Development of contractual obligation </a:t>
            </a:r>
          </a:p>
          <a:p>
            <a:pPr marL="246888" lvl="0" indent="-246888" algn="just" defTabSz="658368">
              <a:spcBef>
                <a:spcPts val="1500"/>
              </a:spcBef>
              <a:defRPr sz="1800"/>
            </a:pPr>
            <a:r>
              <a:rPr sz="30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* </a:t>
            </a:r>
            <a:r>
              <a:rPr sz="3000" i="1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numerus</a:t>
            </a:r>
            <a:r>
              <a:rPr sz="3000" i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sz="3000" i="1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clausus</a:t>
            </a:r>
            <a:r>
              <a:rPr sz="30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of contracts in archaic roman law</a:t>
            </a:r>
          </a:p>
          <a:p>
            <a:pPr marL="246888" lvl="0" indent="-246888" algn="just" defTabSz="658368">
              <a:spcBef>
                <a:spcPts val="1500"/>
              </a:spcBef>
              <a:defRPr sz="1800"/>
            </a:pPr>
            <a:r>
              <a:rPr sz="30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* rise of unnamed contracts - enforceable if one of the parties performed their duties</a:t>
            </a:r>
          </a:p>
          <a:p>
            <a:pPr marL="246888" lvl="0" indent="-246888" algn="just" defTabSz="658368">
              <a:spcBef>
                <a:spcPts val="1500"/>
              </a:spcBef>
              <a:defRPr sz="1800"/>
            </a:pPr>
            <a:r>
              <a:rPr sz="30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* liberalization of formalities in case of oral contract of stipulation</a:t>
            </a:r>
          </a:p>
          <a:p>
            <a:pPr marL="246888" lvl="0" indent="-246888" algn="just" defTabSz="658368">
              <a:spcBef>
                <a:spcPts val="1500"/>
              </a:spcBef>
              <a:defRPr sz="1800"/>
            </a:pPr>
            <a:r>
              <a:rPr sz="30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* genesis of </a:t>
            </a:r>
            <a:r>
              <a:rPr sz="3000" i="1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pacta</a:t>
            </a:r>
            <a:r>
              <a:rPr sz="3000" i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sz="3000" i="1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sunt</a:t>
            </a:r>
            <a:r>
              <a:rPr sz="3000" i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sz="3000" i="1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servanda</a:t>
            </a:r>
            <a:r>
              <a:rPr sz="3000" i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sz="30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principle: „</a:t>
            </a:r>
            <a:r>
              <a:rPr sz="3000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Pacta</a:t>
            </a:r>
            <a:r>
              <a:rPr sz="30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sz="3000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quantumcunque</a:t>
            </a:r>
            <a:r>
              <a:rPr sz="30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sz="3000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nuda</a:t>
            </a:r>
            <a:r>
              <a:rPr sz="30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sz="3000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servanda</a:t>
            </a:r>
            <a:r>
              <a:rPr sz="30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” - All „naked” contracts should be protected (</a:t>
            </a:r>
            <a:r>
              <a:rPr sz="3000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Decretals</a:t>
            </a:r>
            <a:r>
              <a:rPr sz="30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of Gregory IX)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85" name="Shape 85"/>
          <p:cNvSpPr>
            <a:spLocks noGrp="1"/>
          </p:cNvSpPr>
          <p:nvPr>
            <p:ph type="body" idx="1"/>
          </p:nvPr>
        </p:nvSpPr>
        <p:spPr>
          <a:xfrm>
            <a:off x="357188" y="642937"/>
            <a:ext cx="8329611" cy="537835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291465" lvl="0" indent="-291465" algn="ctr" defTabSz="777240">
              <a:spcBef>
                <a:spcPts val="1800"/>
              </a:spcBef>
              <a:defRPr sz="1800"/>
            </a:pPr>
            <a:r>
              <a:rPr sz="3060" b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Civil obligations</a:t>
            </a:r>
          </a:p>
          <a:p>
            <a:pPr marL="291465" lvl="0" indent="-291465" defTabSz="777240">
              <a:spcBef>
                <a:spcPts val="1800"/>
              </a:spcBef>
              <a:defRPr sz="1800"/>
            </a:pPr>
            <a:endParaRPr lang="pl-PL" sz="3060" dirty="0" smtClean="0">
              <a:solidFill>
                <a:srgbClr val="FFFF00"/>
              </a:solidFill>
            </a:endParaRPr>
          </a:p>
          <a:p>
            <a:pPr marL="291465" lvl="0" indent="-291465" defTabSz="777240">
              <a:spcBef>
                <a:spcPts val="1800"/>
              </a:spcBef>
              <a:defRPr sz="1800"/>
            </a:pPr>
            <a:r>
              <a:rPr lang="en-US" sz="3060" dirty="0" smtClean="0">
                <a:solidFill>
                  <a:srgbClr val="FFFF00"/>
                </a:solidFill>
              </a:rPr>
              <a:t>Where enforceable by law, which means:</a:t>
            </a:r>
          </a:p>
          <a:p>
            <a:pPr marL="710445" lvl="0" indent="-710445" defTabSz="777240">
              <a:spcBef>
                <a:spcPts val="1800"/>
              </a:spcBef>
              <a:buClr>
                <a:srgbClr val="FFFF00"/>
              </a:buClr>
              <a:buSzPct val="100000"/>
              <a:buAutoNum type="arabicPeriod"/>
              <a:defRPr sz="1800"/>
            </a:pPr>
            <a:r>
              <a:rPr lang="en-US" sz="3060" dirty="0" smtClean="0">
                <a:solidFill>
                  <a:srgbClr val="FFFF00"/>
                </a:solidFill>
              </a:rPr>
              <a:t>They could be a subject of civil litigation</a:t>
            </a:r>
          </a:p>
          <a:p>
            <a:pPr marL="710445" lvl="0" indent="-710445" defTabSz="777240">
              <a:spcBef>
                <a:spcPts val="1800"/>
              </a:spcBef>
              <a:buClr>
                <a:srgbClr val="FFFF00"/>
              </a:buClr>
              <a:buSzPct val="100000"/>
              <a:buAutoNum type="arabicPeriod"/>
              <a:defRPr sz="1800"/>
            </a:pPr>
            <a:r>
              <a:rPr lang="en-US" sz="3060" dirty="0" smtClean="0">
                <a:solidFill>
                  <a:srgbClr val="FFFF00"/>
                </a:solidFill>
              </a:rPr>
              <a:t>They were legal foundation of executing one’s rights  </a:t>
            </a:r>
            <a:endParaRPr lang="en-US" sz="306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88" name="Shape 88"/>
          <p:cNvSpPr>
            <a:spLocks noGrp="1"/>
          </p:cNvSpPr>
          <p:nvPr>
            <p:ph type="body" idx="1"/>
          </p:nvPr>
        </p:nvSpPr>
        <p:spPr>
          <a:xfrm>
            <a:off x="357188" y="642937"/>
            <a:ext cx="8329611" cy="50546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329184" lvl="0" indent="-329184" algn="ctr" defTabSz="877823">
              <a:spcBef>
                <a:spcPts val="2000"/>
              </a:spcBef>
              <a:defRPr sz="1800"/>
            </a:pPr>
            <a:r>
              <a:rPr sz="3455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Natural obligations</a:t>
            </a:r>
          </a:p>
          <a:p>
            <a:pPr marL="329184" lvl="0" indent="-329184" defTabSz="877823">
              <a:spcBef>
                <a:spcPts val="2000"/>
              </a:spcBef>
              <a:defRPr sz="1800"/>
            </a:pPr>
            <a:endParaRPr lang="pl-PL" sz="3455" dirty="0" smtClean="0">
              <a:solidFill>
                <a:srgbClr val="FFFF00"/>
              </a:solidFill>
            </a:endParaRPr>
          </a:p>
          <a:p>
            <a:pPr marL="329184" lvl="0" indent="-329184" defTabSz="877823">
              <a:spcBef>
                <a:spcPts val="2000"/>
              </a:spcBef>
              <a:defRPr sz="1800"/>
            </a:pPr>
            <a:r>
              <a:rPr sz="3455" dirty="0" smtClean="0">
                <a:solidFill>
                  <a:srgbClr val="FFFF00"/>
                </a:solidFill>
              </a:rPr>
              <a:t>Contrary </a:t>
            </a:r>
            <a:r>
              <a:rPr sz="3455" dirty="0">
                <a:solidFill>
                  <a:srgbClr val="FFFF00"/>
                </a:solidFill>
              </a:rPr>
              <a:t>to civil obligations they weren’t </a:t>
            </a:r>
            <a:r>
              <a:rPr sz="3455" dirty="0" smtClean="0">
                <a:solidFill>
                  <a:srgbClr val="FFFF00"/>
                </a:solidFill>
              </a:rPr>
              <a:t>enforceable </a:t>
            </a:r>
            <a:r>
              <a:rPr sz="3455" dirty="0">
                <a:solidFill>
                  <a:srgbClr val="FFFF00"/>
                </a:solidFill>
              </a:rPr>
              <a:t>by law, which means they weren’t protected by suit and weren’t basis for </a:t>
            </a:r>
            <a:r>
              <a:rPr sz="3455" dirty="0" smtClean="0">
                <a:solidFill>
                  <a:srgbClr val="FFFF00"/>
                </a:solidFill>
              </a:rPr>
              <a:t>execution</a:t>
            </a:r>
            <a:r>
              <a:rPr lang="pl-PL" sz="3455" dirty="0" smtClean="0">
                <a:solidFill>
                  <a:srgbClr val="FFFF00"/>
                </a:solidFill>
              </a:rPr>
              <a:t>.</a:t>
            </a:r>
            <a:endParaRPr sz="3455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91" name="Shape 91"/>
          <p:cNvSpPr>
            <a:spLocks noGrp="1"/>
          </p:cNvSpPr>
          <p:nvPr>
            <p:ph type="body" idx="1"/>
          </p:nvPr>
        </p:nvSpPr>
        <p:spPr>
          <a:xfrm>
            <a:off x="323528" y="260647"/>
            <a:ext cx="8329611" cy="5904657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222884" lvl="0" indent="-222884" algn="ctr" defTabSz="594359">
              <a:spcBef>
                <a:spcPts val="1400"/>
              </a:spcBef>
              <a:defRPr sz="1800"/>
            </a:pPr>
            <a:r>
              <a:rPr sz="3000" b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Natural obligations</a:t>
            </a:r>
          </a:p>
          <a:p>
            <a:pPr marL="222884" lvl="0" indent="-222884" algn="just" defTabSz="594359">
              <a:spcBef>
                <a:spcPts val="1400"/>
              </a:spcBef>
              <a:defRPr sz="1800"/>
            </a:pPr>
            <a:endParaRPr lang="pl-PL" sz="3000" dirty="0" smtClean="0">
              <a:solidFill>
                <a:srgbClr val="FFFF00"/>
              </a:solidFill>
            </a:endParaRPr>
          </a:p>
          <a:p>
            <a:pPr marL="222884" lvl="0" indent="-222884" algn="just" defTabSz="594359">
              <a:spcBef>
                <a:spcPts val="1400"/>
              </a:spcBef>
              <a:defRPr sz="1800"/>
            </a:pPr>
            <a:r>
              <a:rPr sz="3000" dirty="0" smtClean="0">
                <a:solidFill>
                  <a:srgbClr val="FFFF00"/>
                </a:solidFill>
              </a:rPr>
              <a:t>This </a:t>
            </a:r>
            <a:r>
              <a:rPr sz="3000" dirty="0">
                <a:solidFill>
                  <a:srgbClr val="FFFF00"/>
                </a:solidFill>
              </a:rPr>
              <a:t>type of obligation was usually effect of contracts made by</a:t>
            </a:r>
            <a:r>
              <a:rPr sz="3000" dirty="0" smtClean="0">
                <a:solidFill>
                  <a:srgbClr val="FFFF00"/>
                </a:solidFill>
              </a:rPr>
              <a:t>:</a:t>
            </a:r>
            <a:endParaRPr sz="3000" dirty="0">
              <a:solidFill>
                <a:srgbClr val="FFFF00"/>
              </a:solidFill>
            </a:endParaRPr>
          </a:p>
          <a:p>
            <a:pPr marL="457200" lvl="0" indent="-457200" algn="just" defTabSz="594359">
              <a:spcBef>
                <a:spcPts val="1400"/>
              </a:spcBef>
              <a:buClr>
                <a:srgbClr val="FFFF00"/>
              </a:buClr>
              <a:buFont typeface="Arial" panose="020B0604020202020204" pitchFamily="34" charset="0"/>
              <a:buChar char="•"/>
              <a:defRPr sz="1800"/>
            </a:pPr>
            <a:r>
              <a:rPr sz="3000" dirty="0">
                <a:solidFill>
                  <a:srgbClr val="FFFF00"/>
                </a:solidFill>
              </a:rPr>
              <a:t>Slaves</a:t>
            </a:r>
          </a:p>
          <a:p>
            <a:pPr marL="457200" lvl="0" indent="-457200" algn="just" defTabSz="594359">
              <a:spcBef>
                <a:spcPts val="1400"/>
              </a:spcBef>
              <a:buClr>
                <a:srgbClr val="FFFF00"/>
              </a:buClr>
              <a:buFont typeface="Arial" panose="020B0604020202020204" pitchFamily="34" charset="0"/>
              <a:buChar char="•"/>
              <a:defRPr sz="1800"/>
            </a:pPr>
            <a:r>
              <a:rPr sz="3000" dirty="0">
                <a:solidFill>
                  <a:srgbClr val="FFFF00"/>
                </a:solidFill>
              </a:rPr>
              <a:t>Persons under </a:t>
            </a:r>
            <a:r>
              <a:rPr sz="3000" i="1" dirty="0">
                <a:solidFill>
                  <a:srgbClr val="FFFF00"/>
                </a:solidFill>
              </a:rPr>
              <a:t>patria potestas</a:t>
            </a:r>
          </a:p>
          <a:p>
            <a:pPr marL="457200" lvl="0" indent="-457200" algn="just" defTabSz="594359">
              <a:spcBef>
                <a:spcPts val="1400"/>
              </a:spcBef>
              <a:buClr>
                <a:srgbClr val="FFFF00"/>
              </a:buClr>
              <a:buFont typeface="Arial" panose="020B0604020202020204" pitchFamily="34" charset="0"/>
              <a:buChar char="•"/>
              <a:defRPr sz="1800"/>
            </a:pPr>
            <a:r>
              <a:rPr sz="3000" dirty="0">
                <a:solidFill>
                  <a:srgbClr val="FFFF00"/>
                </a:solidFill>
              </a:rPr>
              <a:t>Persons under tutelage (minor and women)</a:t>
            </a:r>
          </a:p>
          <a:p>
            <a:pPr marL="457200" lvl="0" indent="-457200" algn="just" defTabSz="594359">
              <a:spcBef>
                <a:spcPts val="1400"/>
              </a:spcBef>
              <a:buClr>
                <a:srgbClr val="FFFF00"/>
              </a:buClr>
              <a:buFont typeface="Arial" panose="020B0604020202020204" pitchFamily="34" charset="0"/>
              <a:buChar char="•"/>
              <a:defRPr sz="1800"/>
            </a:pPr>
            <a:r>
              <a:rPr sz="3000" dirty="0">
                <a:solidFill>
                  <a:srgbClr val="FFFF00"/>
                </a:solidFill>
              </a:rPr>
              <a:t>Persons that had </a:t>
            </a:r>
            <a:r>
              <a:rPr lang="pl-PL" sz="3000" dirty="0" err="1">
                <a:solidFill>
                  <a:srgbClr val="FFFF00"/>
                </a:solidFill>
              </a:rPr>
              <a:t>changed</a:t>
            </a:r>
            <a:r>
              <a:rPr lang="pl-PL" sz="3000" dirty="0">
                <a:solidFill>
                  <a:srgbClr val="FFFF00"/>
                </a:solidFill>
              </a:rPr>
              <a:t> </a:t>
            </a:r>
            <a:r>
              <a:rPr sz="3000" dirty="0" smtClean="0">
                <a:solidFill>
                  <a:srgbClr val="FFFF00"/>
                </a:solidFill>
              </a:rPr>
              <a:t>their </a:t>
            </a:r>
            <a:r>
              <a:rPr sz="3000" dirty="0">
                <a:solidFill>
                  <a:srgbClr val="FFFF00"/>
                </a:solidFill>
              </a:rPr>
              <a:t>legal </a:t>
            </a:r>
            <a:r>
              <a:rPr sz="3000" dirty="0" smtClean="0">
                <a:solidFill>
                  <a:srgbClr val="FFFF00"/>
                </a:solidFill>
              </a:rPr>
              <a:t>status</a:t>
            </a:r>
            <a:endParaRPr sz="30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idx="1"/>
          </p:nvPr>
        </p:nvSpPr>
        <p:spPr>
          <a:xfrm>
            <a:off x="323528" y="260647"/>
            <a:ext cx="8329611" cy="568863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236600" lvl="0" indent="-236600" algn="ctr" defTabSz="630936">
              <a:spcBef>
                <a:spcPts val="1400"/>
              </a:spcBef>
              <a:defRPr sz="1800"/>
            </a:pPr>
            <a:r>
              <a:rPr sz="3000" b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Natural obligations</a:t>
            </a:r>
          </a:p>
          <a:p>
            <a:pPr marL="236600" lvl="0" indent="-236600" defTabSz="630936">
              <a:spcBef>
                <a:spcPts val="1400"/>
              </a:spcBef>
              <a:defRPr sz="1800"/>
            </a:pPr>
            <a:r>
              <a:rPr sz="3000" dirty="0" smtClean="0">
                <a:solidFill>
                  <a:srgbClr val="FFFF00"/>
                </a:solidFill>
              </a:rPr>
              <a:t>This </a:t>
            </a:r>
            <a:r>
              <a:rPr sz="3000" dirty="0">
                <a:solidFill>
                  <a:srgbClr val="FFFF00"/>
                </a:solidFill>
              </a:rPr>
              <a:t>type of obligation had certain legal effects:</a:t>
            </a:r>
          </a:p>
          <a:p>
            <a:pPr lvl="0" defTabSz="630936">
              <a:spcBef>
                <a:spcPts val="1400"/>
              </a:spcBef>
              <a:buClr>
                <a:srgbClr val="FFFF00"/>
              </a:buClr>
              <a:defRPr sz="1800"/>
            </a:pPr>
            <a:endParaRPr lang="pl-PL" sz="3000" dirty="0" smtClean="0">
              <a:solidFill>
                <a:srgbClr val="FFFF00"/>
              </a:solidFill>
            </a:endParaRPr>
          </a:p>
          <a:p>
            <a:pPr lvl="0" defTabSz="630936">
              <a:spcBef>
                <a:spcPts val="1400"/>
              </a:spcBef>
              <a:buClr>
                <a:srgbClr val="FFFF00"/>
              </a:buClr>
              <a:defRPr sz="1800"/>
            </a:pPr>
            <a:r>
              <a:rPr lang="pl-PL" sz="3000" dirty="0" smtClean="0">
                <a:solidFill>
                  <a:srgbClr val="FFFF00"/>
                </a:solidFill>
              </a:rPr>
              <a:t>* </a:t>
            </a:r>
            <a:r>
              <a:rPr sz="3000" dirty="0" smtClean="0">
                <a:solidFill>
                  <a:srgbClr val="FFFF00"/>
                </a:solidFill>
              </a:rPr>
              <a:t>Fulfillment </a:t>
            </a:r>
            <a:r>
              <a:rPr sz="3000" dirty="0">
                <a:solidFill>
                  <a:srgbClr val="FFFF00"/>
                </a:solidFill>
              </a:rPr>
              <a:t>of this obligation is performing of legal duty</a:t>
            </a:r>
          </a:p>
          <a:p>
            <a:pPr lvl="0" defTabSz="630936">
              <a:spcBef>
                <a:spcPts val="1400"/>
              </a:spcBef>
              <a:buClr>
                <a:srgbClr val="FFFF00"/>
              </a:buClr>
              <a:defRPr sz="1800"/>
            </a:pPr>
            <a:r>
              <a:rPr lang="pl-PL" sz="3000" dirty="0" smtClean="0">
                <a:solidFill>
                  <a:srgbClr val="FFFF00"/>
                </a:solidFill>
              </a:rPr>
              <a:t>* </a:t>
            </a:r>
            <a:r>
              <a:rPr sz="3000" dirty="0" smtClean="0">
                <a:solidFill>
                  <a:srgbClr val="FFFF00"/>
                </a:solidFill>
              </a:rPr>
              <a:t>They </a:t>
            </a:r>
            <a:r>
              <a:rPr sz="3000" dirty="0">
                <a:solidFill>
                  <a:srgbClr val="FFFF00"/>
                </a:solidFill>
              </a:rPr>
              <a:t>can be strengthen by pledge</a:t>
            </a:r>
          </a:p>
          <a:p>
            <a:pPr lvl="0" defTabSz="630936">
              <a:spcBef>
                <a:spcPts val="1400"/>
              </a:spcBef>
              <a:buClr>
                <a:srgbClr val="FFFF00"/>
              </a:buClr>
              <a:defRPr sz="1800"/>
            </a:pPr>
            <a:r>
              <a:rPr lang="pl-PL" sz="3000" dirty="0" smtClean="0">
                <a:solidFill>
                  <a:srgbClr val="FFFF00"/>
                </a:solidFill>
              </a:rPr>
              <a:t>* </a:t>
            </a:r>
            <a:r>
              <a:rPr sz="3000" dirty="0" smtClean="0">
                <a:solidFill>
                  <a:srgbClr val="FFFF00"/>
                </a:solidFill>
              </a:rPr>
              <a:t>Person </a:t>
            </a:r>
            <a:r>
              <a:rPr sz="3000" dirty="0">
                <a:solidFill>
                  <a:srgbClr val="FFFF00"/>
                </a:solidFill>
              </a:rPr>
              <a:t>that provided </a:t>
            </a:r>
            <a:r>
              <a:rPr sz="3000" i="1" dirty="0" err="1">
                <a:solidFill>
                  <a:srgbClr val="FFFF00"/>
                </a:solidFill>
              </a:rPr>
              <a:t>peculium</a:t>
            </a:r>
            <a:r>
              <a:rPr sz="3000" dirty="0">
                <a:solidFill>
                  <a:srgbClr val="FFFF00"/>
                </a:solidFill>
              </a:rPr>
              <a:t> could cover his expenses based on that type of obligation in first place before other creditors</a:t>
            </a:r>
          </a:p>
          <a:p>
            <a:pPr marL="236600" lvl="0" indent="-236600" defTabSz="630936">
              <a:spcBef>
                <a:spcPts val="1300"/>
              </a:spcBef>
              <a:defRPr sz="1800"/>
            </a:pPr>
            <a:endParaRPr sz="2484" i="1" dirty="0">
              <a:solidFill>
                <a:srgbClr val="FF9900"/>
              </a:solidFill>
            </a:endParaRPr>
          </a:p>
          <a:p>
            <a:pPr lvl="0" defTabSz="630936">
              <a:spcBef>
                <a:spcPts val="1300"/>
              </a:spcBef>
              <a:buClr>
                <a:srgbClr val="FF9900"/>
              </a:buClr>
              <a:defRPr sz="1800"/>
            </a:pPr>
            <a:endParaRPr sz="2484" dirty="0">
              <a:solidFill>
                <a:srgbClr val="FF9900"/>
              </a:solidFill>
            </a:endParaRP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97" name="Shape 97"/>
          <p:cNvSpPr>
            <a:spLocks noGrp="1"/>
          </p:cNvSpPr>
          <p:nvPr>
            <p:ph type="body" idx="1"/>
          </p:nvPr>
        </p:nvSpPr>
        <p:spPr>
          <a:xfrm>
            <a:off x="323528" y="260647"/>
            <a:ext cx="8329611" cy="5904657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318897" lvl="0" indent="-318897" algn="ctr" defTabSz="850391">
              <a:spcBef>
                <a:spcPts val="2000"/>
              </a:spcBef>
              <a:defRPr sz="1800"/>
            </a:pPr>
            <a:r>
              <a:rPr sz="3348" b="1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Unilaterly</a:t>
            </a:r>
            <a:r>
              <a:rPr sz="3348" b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bidding contracts</a:t>
            </a:r>
          </a:p>
          <a:p>
            <a:pPr marL="318897" lvl="0" indent="-318897" defTabSz="850391">
              <a:spcBef>
                <a:spcPts val="2000"/>
              </a:spcBef>
              <a:defRPr sz="1800"/>
            </a:pPr>
            <a:r>
              <a:rPr sz="3348" dirty="0">
                <a:solidFill>
                  <a:srgbClr val="FFFF00"/>
                </a:solidFill>
              </a:rPr>
              <a:t>This type of obligation had very simple structure: only one party was a creditor and only one was a debtor.</a:t>
            </a:r>
          </a:p>
          <a:p>
            <a:pPr marL="318897" lvl="0" indent="-318897" defTabSz="850391">
              <a:spcBef>
                <a:spcPts val="2000"/>
              </a:spcBef>
              <a:defRPr sz="1800"/>
            </a:pPr>
            <a:r>
              <a:rPr sz="3348" dirty="0">
                <a:solidFill>
                  <a:srgbClr val="FFFF00"/>
                </a:solidFill>
              </a:rPr>
              <a:t>In civil litigation only creditor </a:t>
            </a:r>
            <a:r>
              <a:rPr sz="3348" dirty="0" err="1">
                <a:solidFill>
                  <a:srgbClr val="FFFF00"/>
                </a:solidFill>
              </a:rPr>
              <a:t>possesed</a:t>
            </a:r>
            <a:r>
              <a:rPr sz="3348" dirty="0">
                <a:solidFill>
                  <a:srgbClr val="FFFF00"/>
                </a:solidFill>
              </a:rPr>
              <a:t> a suit.</a:t>
            </a:r>
          </a:p>
          <a:p>
            <a:pPr marL="318897" lvl="0" indent="-318897" defTabSz="850391">
              <a:spcBef>
                <a:spcPts val="2000"/>
              </a:spcBef>
              <a:defRPr sz="1800"/>
            </a:pPr>
            <a:r>
              <a:rPr sz="3348" dirty="0">
                <a:solidFill>
                  <a:srgbClr val="FFFF00"/>
                </a:solidFill>
              </a:rPr>
              <a:t>Usually it was actio </a:t>
            </a:r>
            <a:r>
              <a:rPr sz="3348" i="1" dirty="0" err="1">
                <a:solidFill>
                  <a:srgbClr val="FFFF00"/>
                </a:solidFill>
              </a:rPr>
              <a:t>stricti</a:t>
            </a:r>
            <a:r>
              <a:rPr sz="3348" i="1" dirty="0">
                <a:solidFill>
                  <a:srgbClr val="FFFF00"/>
                </a:solidFill>
              </a:rPr>
              <a:t> </a:t>
            </a:r>
            <a:r>
              <a:rPr sz="3348" i="1" dirty="0" err="1">
                <a:solidFill>
                  <a:srgbClr val="FFFF00"/>
                </a:solidFill>
              </a:rPr>
              <a:t>iuris</a:t>
            </a:r>
            <a:r>
              <a:rPr sz="3348" dirty="0">
                <a:solidFill>
                  <a:srgbClr val="FFFF00"/>
                </a:solidFill>
              </a:rPr>
              <a:t>.</a:t>
            </a:r>
          </a:p>
          <a:p>
            <a:pPr marL="318897" lvl="0" indent="-318897" defTabSz="850391">
              <a:spcBef>
                <a:spcPts val="2000"/>
              </a:spcBef>
              <a:defRPr sz="1800"/>
            </a:pPr>
            <a:r>
              <a:rPr sz="3348" dirty="0">
                <a:solidFill>
                  <a:srgbClr val="FFFF00"/>
                </a:solidFill>
              </a:rPr>
              <a:t>Example: contract of loan</a:t>
            </a:r>
          </a:p>
        </p:txBody>
      </p: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100" name="Shape 100"/>
          <p:cNvSpPr>
            <a:spLocks noGrp="1"/>
          </p:cNvSpPr>
          <p:nvPr>
            <p:ph type="body" idx="1"/>
          </p:nvPr>
        </p:nvSpPr>
        <p:spPr>
          <a:xfrm>
            <a:off x="357188" y="642937"/>
            <a:ext cx="8329611" cy="50546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257175" lvl="0" indent="-257175" algn="ctr" defTabSz="685800">
              <a:spcBef>
                <a:spcPts val="1600"/>
              </a:spcBef>
              <a:defRPr sz="1800"/>
            </a:pPr>
            <a:r>
              <a:rPr sz="3000" b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Bilaterally biding contracts (perfect)</a:t>
            </a:r>
          </a:p>
          <a:p>
            <a:pPr marL="257175" lvl="0" indent="-257175" algn="ctr" defTabSz="685800">
              <a:spcBef>
                <a:spcPts val="1400"/>
              </a:spcBef>
              <a:defRPr sz="1800"/>
            </a:pPr>
            <a:endParaRPr sz="3000" dirty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lvl="0" defTabSz="685800">
              <a:spcBef>
                <a:spcPts val="600"/>
              </a:spcBef>
              <a:buClr>
                <a:srgbClr val="FFFF00"/>
              </a:buClr>
              <a:defRPr sz="1800"/>
            </a:pPr>
            <a:r>
              <a:rPr lang="pl-PL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* </a:t>
            </a:r>
            <a:r>
              <a:rPr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both </a:t>
            </a:r>
            <a:r>
              <a:rPr sz="30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sides were creditors and debtors to each other</a:t>
            </a:r>
            <a:endParaRPr sz="3000" dirty="0">
              <a:solidFill>
                <a:srgbClr val="FFFF00"/>
              </a:solidFill>
            </a:endParaRPr>
          </a:p>
          <a:p>
            <a:pPr lvl="0" defTabSz="685800">
              <a:spcBef>
                <a:spcPts val="600"/>
              </a:spcBef>
              <a:buClr>
                <a:srgbClr val="FFFF00"/>
              </a:buClr>
              <a:defRPr sz="1800"/>
            </a:pPr>
            <a:r>
              <a:rPr lang="pl-PL" sz="3000" dirty="0" smtClean="0">
                <a:solidFill>
                  <a:srgbClr val="FFFF00"/>
                </a:solidFill>
              </a:rPr>
              <a:t>* </a:t>
            </a:r>
            <a:r>
              <a:rPr sz="3000" dirty="0" smtClean="0">
                <a:solidFill>
                  <a:srgbClr val="FFFF00"/>
                </a:solidFill>
              </a:rPr>
              <a:t>both </a:t>
            </a:r>
            <a:r>
              <a:rPr sz="3000" dirty="0">
                <a:solidFill>
                  <a:srgbClr val="FFFF00"/>
                </a:solidFill>
              </a:rPr>
              <a:t>sides possessed </a:t>
            </a:r>
            <a:r>
              <a:rPr sz="3000" i="1" dirty="0" err="1">
                <a:solidFill>
                  <a:srgbClr val="FFFF00"/>
                </a:solidFill>
              </a:rPr>
              <a:t>actiones</a:t>
            </a:r>
            <a:r>
              <a:rPr sz="3000" dirty="0">
                <a:solidFill>
                  <a:srgbClr val="FFFF00"/>
                </a:solidFill>
              </a:rPr>
              <a:t> to exercise their rights in the civil litigation</a:t>
            </a:r>
          </a:p>
          <a:p>
            <a:pPr lvl="0" defTabSz="685800">
              <a:spcBef>
                <a:spcPts val="600"/>
              </a:spcBef>
              <a:buClr>
                <a:srgbClr val="FFFF00"/>
              </a:buClr>
              <a:defRPr sz="1800"/>
            </a:pPr>
            <a:r>
              <a:rPr lang="pl-PL" sz="3000" dirty="0" smtClean="0">
                <a:solidFill>
                  <a:srgbClr val="FFFF00"/>
                </a:solidFill>
              </a:rPr>
              <a:t>* </a:t>
            </a:r>
            <a:r>
              <a:rPr sz="3000" dirty="0" smtClean="0">
                <a:solidFill>
                  <a:srgbClr val="FFFF00"/>
                </a:solidFill>
              </a:rPr>
              <a:t>principle </a:t>
            </a:r>
            <a:r>
              <a:rPr sz="3000" dirty="0">
                <a:solidFill>
                  <a:srgbClr val="FFFF00"/>
                </a:solidFill>
              </a:rPr>
              <a:t>of equivalence of provisions </a:t>
            </a:r>
            <a:endParaRPr sz="3000" dirty="0">
              <a:solidFill>
                <a:srgbClr val="FF9900"/>
              </a:solidFill>
            </a:endParaRPr>
          </a:p>
          <a:p>
            <a:pPr marL="257175" lvl="0" indent="-257175" defTabSz="685800">
              <a:spcBef>
                <a:spcPts val="1400"/>
              </a:spcBef>
              <a:defRPr sz="1800"/>
            </a:pPr>
            <a:endParaRPr sz="2700" i="1" dirty="0">
              <a:solidFill>
                <a:srgbClr val="FF9900"/>
              </a:solidFill>
            </a:endParaRPr>
          </a:p>
        </p:txBody>
      </p: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103" name="Shape 103"/>
          <p:cNvSpPr>
            <a:spLocks noGrp="1"/>
          </p:cNvSpPr>
          <p:nvPr>
            <p:ph type="body" idx="1"/>
          </p:nvPr>
        </p:nvSpPr>
        <p:spPr>
          <a:xfrm>
            <a:off x="395536" y="620688"/>
            <a:ext cx="8329611" cy="5472608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264032" lvl="0" indent="-264032" algn="ctr" defTabSz="704087">
              <a:spcBef>
                <a:spcPts val="1600"/>
              </a:spcBef>
              <a:defRPr sz="1800"/>
            </a:pPr>
            <a:r>
              <a:rPr sz="2772" b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Bilaterally biding contracts (imperfect</a:t>
            </a:r>
            <a:r>
              <a:rPr sz="2772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)</a:t>
            </a:r>
            <a:endParaRPr lang="pl-PL" sz="2772" b="1" dirty="0" smtClean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264032" lvl="0" indent="-264032" algn="just" defTabSz="704087">
              <a:spcBef>
                <a:spcPts val="1600"/>
              </a:spcBef>
              <a:defRPr sz="1800"/>
            </a:pPr>
            <a:endParaRPr sz="2772" b="1" dirty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lvl="0" algn="just" defTabSz="704087">
              <a:spcBef>
                <a:spcPts val="600"/>
              </a:spcBef>
              <a:buClr>
                <a:srgbClr val="FFFF00"/>
              </a:buClr>
              <a:defRPr sz="1800"/>
            </a:pPr>
            <a:r>
              <a:rPr lang="pl-PL" sz="2772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* </a:t>
            </a:r>
            <a:r>
              <a:rPr sz="2772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at </a:t>
            </a:r>
            <a:r>
              <a:rPr sz="2772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the start they looked like unilaterally binding obligations</a:t>
            </a:r>
          </a:p>
          <a:p>
            <a:pPr lvl="0" algn="just" defTabSz="704087">
              <a:spcBef>
                <a:spcPts val="600"/>
              </a:spcBef>
              <a:buClr>
                <a:srgbClr val="FFFF00"/>
              </a:buClr>
              <a:defRPr sz="1800"/>
            </a:pPr>
            <a:r>
              <a:rPr lang="pl-PL" sz="2772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* </a:t>
            </a:r>
            <a:r>
              <a:rPr sz="2772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in </a:t>
            </a:r>
            <a:r>
              <a:rPr sz="2772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some causes another obligation bond within the same contract and between the same parties could arise - for example in case of damages caused by the object of </a:t>
            </a:r>
            <a:r>
              <a:rPr sz="2772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deposit </a:t>
            </a:r>
            <a:r>
              <a:rPr sz="2772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in the estate of depositary</a:t>
            </a:r>
          </a:p>
          <a:p>
            <a:pPr lvl="0" algn="just" defTabSz="704087">
              <a:spcBef>
                <a:spcPts val="600"/>
              </a:spcBef>
              <a:buClr>
                <a:srgbClr val="FFFF00"/>
              </a:buClr>
              <a:defRPr sz="1800"/>
            </a:pPr>
            <a:r>
              <a:rPr lang="pl-PL" sz="2772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* </a:t>
            </a:r>
            <a:r>
              <a:rPr sz="2772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this </a:t>
            </a:r>
            <a:r>
              <a:rPr sz="2772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second obligation had opposite directions - debtor of primary obligation become creditor and vice versa</a:t>
            </a:r>
            <a:endParaRPr sz="2772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xfrm>
            <a:off x="357188" y="642937"/>
            <a:ext cx="8329611" cy="50546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342900" lvl="0" indent="-342900" algn="ctr">
              <a:spcBef>
                <a:spcPts val="2400"/>
              </a:spcBef>
              <a:defRPr sz="1800"/>
            </a:pPr>
            <a:r>
              <a:rPr sz="4000" dirty="0">
                <a:solidFill>
                  <a:srgbClr val="FFFF00"/>
                </a:solidFill>
              </a:rPr>
              <a:t>Paul’s </a:t>
            </a:r>
            <a:r>
              <a:rPr sz="4000" dirty="0" smtClean="0">
                <a:solidFill>
                  <a:srgbClr val="FFFF00"/>
                </a:solidFill>
              </a:rPr>
              <a:t>definition:</a:t>
            </a:r>
            <a:endParaRPr sz="4000" dirty="0">
              <a:solidFill>
                <a:srgbClr val="FFFF00"/>
              </a:solidFill>
            </a:endParaRPr>
          </a:p>
          <a:p>
            <a:pPr marL="342900" lvl="0" indent="-342900" algn="ctr">
              <a:spcBef>
                <a:spcPts val="2400"/>
              </a:spcBef>
              <a:defRPr sz="1800"/>
            </a:pPr>
            <a:r>
              <a:rPr sz="4000" dirty="0">
                <a:solidFill>
                  <a:srgbClr val="FFFF00"/>
                </a:solidFill>
              </a:rPr>
              <a:t>”The essence of the </a:t>
            </a:r>
            <a:r>
              <a:rPr sz="4000" dirty="0" smtClean="0">
                <a:solidFill>
                  <a:srgbClr val="FFFF00"/>
                </a:solidFill>
              </a:rPr>
              <a:t>obligation </a:t>
            </a:r>
            <a:r>
              <a:rPr sz="4000" dirty="0">
                <a:solidFill>
                  <a:srgbClr val="FFFF00"/>
                </a:solidFill>
              </a:rPr>
              <a:t>is not make some things or servitudes ours but to enforce second party to gives us something or to provide us with service”</a:t>
            </a:r>
          </a:p>
        </p:txBody>
      </p: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106" name="Shape 106"/>
          <p:cNvSpPr>
            <a:spLocks noGrp="1"/>
          </p:cNvSpPr>
          <p:nvPr>
            <p:ph type="body" idx="1"/>
          </p:nvPr>
        </p:nvSpPr>
        <p:spPr>
          <a:xfrm>
            <a:off x="467544" y="548680"/>
            <a:ext cx="8329611" cy="50546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298322" lvl="0" indent="-298322" algn="ctr" defTabSz="795527">
              <a:spcBef>
                <a:spcPts val="1800"/>
              </a:spcBef>
              <a:defRPr sz="1800"/>
            </a:pPr>
            <a:r>
              <a:rPr sz="3132" b="1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Stricti</a:t>
            </a:r>
            <a:r>
              <a:rPr sz="3132" b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sz="3132" b="1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iuris</a:t>
            </a:r>
            <a:r>
              <a:rPr sz="3132" b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sz="3132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obligations</a:t>
            </a:r>
            <a:endParaRPr lang="pl-PL" sz="3132" b="1" dirty="0" smtClean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298322" lvl="0" indent="-298322" algn="ctr" defTabSz="795527">
              <a:spcBef>
                <a:spcPts val="1800"/>
              </a:spcBef>
              <a:defRPr sz="1800"/>
            </a:pPr>
            <a:endParaRPr sz="3132" dirty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lvl="0" algn="just" defTabSz="795527">
              <a:buClr>
                <a:srgbClr val="FFFF00"/>
              </a:buClr>
              <a:defRPr sz="1800"/>
            </a:pPr>
            <a:r>
              <a:rPr lang="pl-PL" sz="3132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* </a:t>
            </a:r>
            <a:r>
              <a:rPr sz="3132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oldest </a:t>
            </a:r>
            <a:r>
              <a:rPr sz="3132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and </a:t>
            </a:r>
            <a:r>
              <a:rPr sz="3132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simplest </a:t>
            </a:r>
            <a:r>
              <a:rPr sz="3132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type of obligations</a:t>
            </a:r>
            <a:endParaRPr sz="3132" dirty="0">
              <a:solidFill>
                <a:srgbClr val="FFFF00"/>
              </a:solidFill>
            </a:endParaRPr>
          </a:p>
          <a:p>
            <a:pPr lvl="0" algn="just" defTabSz="795527">
              <a:buClr>
                <a:srgbClr val="FFFF00"/>
              </a:buClr>
              <a:defRPr sz="1800"/>
            </a:pPr>
            <a:r>
              <a:rPr lang="pl-PL" sz="3132" dirty="0" smtClean="0">
                <a:solidFill>
                  <a:srgbClr val="FFFF00"/>
                </a:solidFill>
              </a:rPr>
              <a:t>* </a:t>
            </a:r>
            <a:r>
              <a:rPr sz="3132" dirty="0" smtClean="0">
                <a:solidFill>
                  <a:srgbClr val="FFFF00"/>
                </a:solidFill>
              </a:rPr>
              <a:t>upon </a:t>
            </a:r>
            <a:r>
              <a:rPr sz="3132" dirty="0">
                <a:solidFill>
                  <a:srgbClr val="FFFF00"/>
                </a:solidFill>
              </a:rPr>
              <a:t>evaluation judge didn’t considered parties performance after conclusion of contract  but examined initial party agreements </a:t>
            </a:r>
          </a:p>
          <a:p>
            <a:pPr marL="298322" lvl="0" indent="-298322" defTabSz="795527">
              <a:spcBef>
                <a:spcPts val="1600"/>
              </a:spcBef>
              <a:defRPr sz="1800"/>
            </a:pPr>
            <a:endParaRPr sz="3132" i="1" dirty="0">
              <a:solidFill>
                <a:srgbClr val="FF9900"/>
              </a:solidFill>
            </a:endParaRPr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109" name="Shape 109"/>
          <p:cNvSpPr>
            <a:spLocks noGrp="1"/>
          </p:cNvSpPr>
          <p:nvPr>
            <p:ph type="body" idx="1"/>
          </p:nvPr>
        </p:nvSpPr>
        <p:spPr>
          <a:xfrm>
            <a:off x="573088" y="693737"/>
            <a:ext cx="8329611" cy="5471567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329184" lvl="0" indent="-329184" algn="ctr" defTabSz="877823">
              <a:spcBef>
                <a:spcPts val="2000"/>
              </a:spcBef>
              <a:defRPr sz="1800"/>
            </a:pPr>
            <a:r>
              <a:rPr sz="3455" b="1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Bonae</a:t>
            </a:r>
            <a:r>
              <a:rPr sz="3455" b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sz="3455" b="1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fidei</a:t>
            </a:r>
            <a:r>
              <a:rPr sz="3455" b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sz="3455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obligations</a:t>
            </a:r>
            <a:endParaRPr lang="pl-PL" sz="3455" b="1" dirty="0" smtClean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329184" lvl="0" indent="-329184" algn="just" defTabSz="877823">
              <a:spcBef>
                <a:spcPts val="2000"/>
              </a:spcBef>
              <a:defRPr sz="1800"/>
            </a:pPr>
            <a:endParaRPr sz="3455" b="1" i="1" dirty="0">
              <a:solidFill>
                <a:srgbClr val="FFFF00"/>
              </a:solidFill>
            </a:endParaRPr>
          </a:p>
          <a:p>
            <a:pPr lvl="0" algn="just" defTabSz="877823">
              <a:spcBef>
                <a:spcPts val="800"/>
              </a:spcBef>
              <a:buClr>
                <a:srgbClr val="FFFF00"/>
              </a:buClr>
              <a:defRPr sz="1800"/>
            </a:pPr>
            <a:r>
              <a:rPr lang="pl-PL" sz="3455" dirty="0" smtClean="0">
                <a:solidFill>
                  <a:srgbClr val="FFFF00"/>
                </a:solidFill>
              </a:rPr>
              <a:t>* </a:t>
            </a:r>
            <a:r>
              <a:rPr sz="3455" dirty="0" smtClean="0">
                <a:solidFill>
                  <a:srgbClr val="FFFF00"/>
                </a:solidFill>
              </a:rPr>
              <a:t>judge </a:t>
            </a:r>
            <a:r>
              <a:rPr sz="3455" dirty="0">
                <a:solidFill>
                  <a:srgbClr val="FFFF00"/>
                </a:solidFill>
              </a:rPr>
              <a:t>could take into account various aspects of contractual relationship - such as </a:t>
            </a:r>
            <a:r>
              <a:rPr sz="3455" i="1" dirty="0" err="1">
                <a:solidFill>
                  <a:srgbClr val="FFFF00"/>
                </a:solidFill>
              </a:rPr>
              <a:t>pacta</a:t>
            </a:r>
            <a:r>
              <a:rPr sz="3455" i="1" dirty="0">
                <a:solidFill>
                  <a:srgbClr val="FFFF00"/>
                </a:solidFill>
              </a:rPr>
              <a:t> </a:t>
            </a:r>
            <a:r>
              <a:rPr sz="3455" i="1" dirty="0" err="1">
                <a:solidFill>
                  <a:srgbClr val="FFFF00"/>
                </a:solidFill>
              </a:rPr>
              <a:t>adiecta</a:t>
            </a:r>
            <a:r>
              <a:rPr sz="3455" dirty="0">
                <a:solidFill>
                  <a:srgbClr val="FFFF00"/>
                </a:solidFill>
              </a:rPr>
              <a:t>,  </a:t>
            </a:r>
            <a:r>
              <a:rPr sz="3455" dirty="0" smtClean="0">
                <a:solidFill>
                  <a:srgbClr val="FFFF00"/>
                </a:solidFill>
              </a:rPr>
              <a:t>interest </a:t>
            </a:r>
            <a:r>
              <a:rPr sz="3455" dirty="0">
                <a:solidFill>
                  <a:srgbClr val="FFFF00"/>
                </a:solidFill>
              </a:rPr>
              <a:t>or estate revenue </a:t>
            </a:r>
          </a:p>
          <a:p>
            <a:pPr lvl="0" algn="just" defTabSz="877823">
              <a:spcBef>
                <a:spcPts val="800"/>
              </a:spcBef>
              <a:buClr>
                <a:srgbClr val="FFFF00"/>
              </a:buClr>
              <a:defRPr sz="1800"/>
            </a:pPr>
            <a:r>
              <a:rPr lang="pl-PL" sz="3455" dirty="0" smtClean="0">
                <a:solidFill>
                  <a:srgbClr val="FFFF00"/>
                </a:solidFill>
              </a:rPr>
              <a:t>* </a:t>
            </a:r>
            <a:r>
              <a:rPr sz="3455" dirty="0" smtClean="0">
                <a:solidFill>
                  <a:srgbClr val="FFFF00"/>
                </a:solidFill>
              </a:rPr>
              <a:t>judge </a:t>
            </a:r>
            <a:r>
              <a:rPr sz="3455" dirty="0">
                <a:solidFill>
                  <a:srgbClr val="FFFF00"/>
                </a:solidFill>
              </a:rPr>
              <a:t>could award compensation to one party due to other party performance</a:t>
            </a:r>
            <a:endParaRPr sz="3455" i="1" dirty="0">
              <a:solidFill>
                <a:srgbClr val="FF9900"/>
              </a:solidFill>
            </a:endParaRPr>
          </a:p>
        </p:txBody>
      </p: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112" name="Shape 112"/>
          <p:cNvSpPr>
            <a:spLocks noGrp="1"/>
          </p:cNvSpPr>
          <p:nvPr>
            <p:ph type="body" idx="1"/>
          </p:nvPr>
        </p:nvSpPr>
        <p:spPr>
          <a:xfrm>
            <a:off x="357188" y="642937"/>
            <a:ext cx="8329611" cy="50546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260604" lvl="0" indent="-260604" algn="ctr" defTabSz="694944">
              <a:spcBef>
                <a:spcPts val="1600"/>
              </a:spcBef>
              <a:defRPr sz="1800"/>
            </a:pPr>
            <a:r>
              <a:rPr sz="2736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Joint obligation (joint liability)</a:t>
            </a:r>
            <a:endParaRPr sz="2736" b="1" i="1" dirty="0">
              <a:solidFill>
                <a:srgbClr val="FFFF00"/>
              </a:solidFill>
            </a:endParaRPr>
          </a:p>
          <a:p>
            <a:pPr marL="260604" lvl="0" indent="-260604" algn="just" defTabSz="694944">
              <a:spcBef>
                <a:spcPts val="1600"/>
              </a:spcBef>
              <a:defRPr sz="1800"/>
            </a:pPr>
            <a:endParaRPr sz="2432" i="1" dirty="0"/>
          </a:p>
          <a:p>
            <a:pPr lvl="0" algn="just" defTabSz="694944">
              <a:spcBef>
                <a:spcPts val="600"/>
              </a:spcBef>
              <a:buClr>
                <a:srgbClr val="FFFF00"/>
              </a:buClr>
              <a:defRPr sz="1800"/>
            </a:pPr>
            <a:r>
              <a:rPr lang="pl-PL" sz="2736" dirty="0" smtClean="0">
                <a:solidFill>
                  <a:srgbClr val="FFFF00"/>
                </a:solidFill>
              </a:rPr>
              <a:t>* </a:t>
            </a:r>
            <a:r>
              <a:rPr sz="2736" dirty="0" smtClean="0">
                <a:solidFill>
                  <a:srgbClr val="FFFF00"/>
                </a:solidFill>
              </a:rPr>
              <a:t>despite </a:t>
            </a:r>
            <a:r>
              <a:rPr sz="2736" dirty="0">
                <a:solidFill>
                  <a:srgbClr val="FFFF00"/>
                </a:solidFill>
              </a:rPr>
              <a:t>the fact that there are </a:t>
            </a:r>
            <a:r>
              <a:rPr sz="2736" dirty="0" smtClean="0">
                <a:solidFill>
                  <a:srgbClr val="FFFF00"/>
                </a:solidFill>
              </a:rPr>
              <a:t>multiple </a:t>
            </a:r>
            <a:r>
              <a:rPr sz="2736" dirty="0">
                <a:solidFill>
                  <a:srgbClr val="FFFF00"/>
                </a:solidFill>
              </a:rPr>
              <a:t>debtors or creditors there was only one debt to fulfill</a:t>
            </a:r>
          </a:p>
          <a:p>
            <a:pPr lvl="0" algn="just" defTabSz="694944">
              <a:spcBef>
                <a:spcPts val="600"/>
              </a:spcBef>
              <a:buClr>
                <a:srgbClr val="FFFF00"/>
              </a:buClr>
              <a:defRPr sz="1800"/>
            </a:pPr>
            <a:r>
              <a:rPr lang="pl-PL" sz="2736" dirty="0" smtClean="0">
                <a:solidFill>
                  <a:srgbClr val="FFFF00"/>
                </a:solidFill>
              </a:rPr>
              <a:t>* </a:t>
            </a:r>
            <a:r>
              <a:rPr sz="2736" dirty="0" smtClean="0">
                <a:solidFill>
                  <a:srgbClr val="FFFF00"/>
                </a:solidFill>
              </a:rPr>
              <a:t>in </a:t>
            </a:r>
            <a:r>
              <a:rPr sz="2736" dirty="0">
                <a:solidFill>
                  <a:srgbClr val="FFFF00"/>
                </a:solidFill>
              </a:rPr>
              <a:t>case of one debtor who fulfill whole debt in name of the others was created </a:t>
            </a:r>
            <a:r>
              <a:rPr sz="2736" dirty="0" smtClean="0">
                <a:solidFill>
                  <a:srgbClr val="FFFF00"/>
                </a:solidFill>
              </a:rPr>
              <a:t>grounds </a:t>
            </a:r>
            <a:r>
              <a:rPr sz="2736" dirty="0">
                <a:solidFill>
                  <a:srgbClr val="FFFF00"/>
                </a:solidFill>
              </a:rPr>
              <a:t>for recourse claims </a:t>
            </a:r>
          </a:p>
          <a:p>
            <a:pPr marL="260604" lvl="0" indent="-260604" defTabSz="694944">
              <a:spcBef>
                <a:spcPts val="1400"/>
              </a:spcBef>
              <a:defRPr sz="1800"/>
            </a:pPr>
            <a:endParaRPr sz="2736" i="1" dirty="0">
              <a:solidFill>
                <a:srgbClr val="FF9900"/>
              </a:solidFill>
            </a:endParaRPr>
          </a:p>
          <a:p>
            <a:pPr lvl="0" defTabSz="694944">
              <a:spcBef>
                <a:spcPts val="1400"/>
              </a:spcBef>
              <a:buClr>
                <a:srgbClr val="FF9900"/>
              </a:buClr>
              <a:defRPr sz="1800"/>
            </a:pPr>
            <a:endParaRPr sz="2736" dirty="0">
              <a:solidFill>
                <a:srgbClr val="FF9900"/>
              </a:solidFill>
            </a:endParaRPr>
          </a:p>
          <a:p>
            <a:pPr marL="260604" lvl="0" indent="-260604" defTabSz="694944">
              <a:spcBef>
                <a:spcPts val="1600"/>
              </a:spcBef>
              <a:defRPr sz="1800"/>
            </a:pPr>
            <a:r>
              <a:rPr sz="2736" dirty="0">
                <a:solidFill>
                  <a:srgbClr val="FF9900"/>
                </a:solidFill>
              </a:rPr>
              <a:t> </a:t>
            </a: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115" name="Shape 115"/>
          <p:cNvSpPr>
            <a:spLocks noGrp="1"/>
          </p:cNvSpPr>
          <p:nvPr>
            <p:ph type="body" idx="1"/>
          </p:nvPr>
        </p:nvSpPr>
        <p:spPr>
          <a:xfrm>
            <a:off x="357188" y="642937"/>
            <a:ext cx="8329611" cy="5054601"/>
          </a:xfrm>
          <a:prstGeom prst="rect">
            <a:avLst/>
          </a:prstGeom>
        </p:spPr>
        <p:txBody>
          <a:bodyPr lIns="0" tIns="0" rIns="0" bIns="0">
            <a:normAutofit lnSpcReduction="10000"/>
          </a:bodyPr>
          <a:lstStyle/>
          <a:p>
            <a:pPr marL="336042" lvl="0" indent="-336042" algn="ctr" defTabSz="896111">
              <a:spcBef>
                <a:spcPts val="2100"/>
              </a:spcBef>
              <a:defRPr sz="1800"/>
            </a:pPr>
            <a:r>
              <a:rPr sz="3528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Subject of obligation </a:t>
            </a:r>
            <a:endParaRPr sz="3528" dirty="0">
              <a:solidFill>
                <a:srgbClr val="FFFF00"/>
              </a:solidFill>
            </a:endParaRPr>
          </a:p>
          <a:p>
            <a:pPr marL="336042" lvl="0" indent="-336042" algn="ctr" defTabSz="896111">
              <a:spcBef>
                <a:spcPts val="2100"/>
              </a:spcBef>
              <a:defRPr sz="1800"/>
            </a:pPr>
            <a:r>
              <a:rPr sz="3528" dirty="0">
                <a:solidFill>
                  <a:srgbClr val="FFFF00"/>
                </a:solidFill>
              </a:rPr>
              <a:t>Subject of obligation </a:t>
            </a:r>
            <a:r>
              <a:rPr lang="pl-PL" sz="3528" dirty="0" smtClean="0">
                <a:solidFill>
                  <a:srgbClr val="FFFF00"/>
                </a:solidFill>
              </a:rPr>
              <a:t>in a one of </a:t>
            </a:r>
            <a:r>
              <a:rPr lang="pl-PL" sz="3528" dirty="0" smtClean="0">
                <a:solidFill>
                  <a:srgbClr val="FFFF00"/>
                </a:solidFill>
              </a:rPr>
              <a:t>the </a:t>
            </a:r>
            <a:r>
              <a:rPr lang="pl-PL" sz="3528" dirty="0" err="1" smtClean="0">
                <a:solidFill>
                  <a:srgbClr val="FFFF00"/>
                </a:solidFill>
              </a:rPr>
              <a:t>following</a:t>
            </a:r>
            <a:r>
              <a:rPr lang="pl-PL" sz="3528" dirty="0" smtClean="0">
                <a:solidFill>
                  <a:srgbClr val="FFFF00"/>
                </a:solidFill>
              </a:rPr>
              <a:t> </a:t>
            </a:r>
            <a:r>
              <a:rPr lang="pl-PL" sz="3528" dirty="0" err="1" smtClean="0">
                <a:solidFill>
                  <a:srgbClr val="FFFF00"/>
                </a:solidFill>
              </a:rPr>
              <a:t>forms</a:t>
            </a:r>
            <a:r>
              <a:rPr sz="3528" dirty="0" smtClean="0">
                <a:solidFill>
                  <a:srgbClr val="FFFF00"/>
                </a:solidFill>
              </a:rPr>
              <a:t>:</a:t>
            </a:r>
            <a:endParaRPr sz="3528" dirty="0">
              <a:solidFill>
                <a:srgbClr val="FFFF00"/>
              </a:solidFill>
            </a:endParaRPr>
          </a:p>
          <a:p>
            <a:pPr marL="571500" lvl="0" indent="-571500" defTabSz="896111">
              <a:spcBef>
                <a:spcPts val="800"/>
              </a:spcBef>
              <a:buClr>
                <a:srgbClr val="FFFF00"/>
              </a:buClr>
              <a:buFont typeface="Arial" panose="020B0604020202020204" pitchFamily="34" charset="0"/>
              <a:buChar char="•"/>
              <a:defRPr sz="1800"/>
            </a:pPr>
            <a:r>
              <a:rPr sz="3528" i="1" dirty="0">
                <a:solidFill>
                  <a:srgbClr val="FFFF00"/>
                </a:solidFill>
              </a:rPr>
              <a:t>dare - </a:t>
            </a:r>
            <a:r>
              <a:rPr sz="3528" dirty="0">
                <a:solidFill>
                  <a:srgbClr val="FFFF00"/>
                </a:solidFill>
              </a:rPr>
              <a:t>to give </a:t>
            </a:r>
            <a:r>
              <a:rPr lang="pl-PL" sz="3528" dirty="0" err="1" smtClean="0">
                <a:solidFill>
                  <a:srgbClr val="FFFF00"/>
                </a:solidFill>
              </a:rPr>
              <a:t>something</a:t>
            </a:r>
            <a:r>
              <a:rPr lang="pl-PL" sz="3528" dirty="0" smtClean="0">
                <a:solidFill>
                  <a:srgbClr val="FFFF00"/>
                </a:solidFill>
              </a:rPr>
              <a:t> to </a:t>
            </a:r>
            <a:r>
              <a:rPr sz="3528" dirty="0" smtClean="0">
                <a:solidFill>
                  <a:srgbClr val="FFFF00"/>
                </a:solidFill>
              </a:rPr>
              <a:t>someone</a:t>
            </a:r>
            <a:endParaRPr sz="3528" dirty="0">
              <a:solidFill>
                <a:srgbClr val="FFFF00"/>
              </a:solidFill>
            </a:endParaRPr>
          </a:p>
          <a:p>
            <a:pPr marL="571500" lvl="0" indent="-571500" defTabSz="896111">
              <a:spcBef>
                <a:spcPts val="800"/>
              </a:spcBef>
              <a:buClr>
                <a:srgbClr val="FFFF00"/>
              </a:buClr>
              <a:buFont typeface="Arial" panose="020B0604020202020204" pitchFamily="34" charset="0"/>
              <a:buChar char="•"/>
              <a:defRPr sz="1800"/>
            </a:pPr>
            <a:r>
              <a:rPr sz="3528" i="1" dirty="0" err="1">
                <a:solidFill>
                  <a:srgbClr val="FFFF00"/>
                </a:solidFill>
              </a:rPr>
              <a:t>facere</a:t>
            </a:r>
            <a:r>
              <a:rPr sz="3528" i="1" dirty="0">
                <a:solidFill>
                  <a:srgbClr val="FFFF00"/>
                </a:solidFill>
              </a:rPr>
              <a:t> - </a:t>
            </a:r>
            <a:r>
              <a:rPr sz="3528" dirty="0">
                <a:solidFill>
                  <a:srgbClr val="FFFF00"/>
                </a:solidFill>
              </a:rPr>
              <a:t>to provide </a:t>
            </a:r>
            <a:r>
              <a:rPr lang="pl-PL" sz="3528" dirty="0" err="1" smtClean="0">
                <a:solidFill>
                  <a:srgbClr val="FFFF00"/>
                </a:solidFill>
              </a:rPr>
              <a:t>someone</a:t>
            </a:r>
            <a:r>
              <a:rPr lang="pl-PL" sz="3528" dirty="0" smtClean="0">
                <a:solidFill>
                  <a:srgbClr val="FFFF00"/>
                </a:solidFill>
              </a:rPr>
              <a:t> with </a:t>
            </a:r>
            <a:r>
              <a:rPr sz="3528" dirty="0" smtClean="0">
                <a:solidFill>
                  <a:srgbClr val="FFFF00"/>
                </a:solidFill>
              </a:rPr>
              <a:t>service</a:t>
            </a:r>
            <a:r>
              <a:rPr lang="pl-PL" sz="3528" dirty="0" smtClean="0">
                <a:solidFill>
                  <a:srgbClr val="FFFF00"/>
                </a:solidFill>
              </a:rPr>
              <a:t>s</a:t>
            </a:r>
            <a:endParaRPr sz="3528" dirty="0">
              <a:solidFill>
                <a:srgbClr val="FFFF00"/>
              </a:solidFill>
            </a:endParaRPr>
          </a:p>
          <a:p>
            <a:pPr marL="571500" lvl="0" indent="-571500" defTabSz="896111">
              <a:spcBef>
                <a:spcPts val="800"/>
              </a:spcBef>
              <a:buClr>
                <a:srgbClr val="FFFF00"/>
              </a:buClr>
              <a:buFont typeface="Arial" panose="020B0604020202020204" pitchFamily="34" charset="0"/>
              <a:buChar char="•"/>
              <a:defRPr sz="1800"/>
            </a:pPr>
            <a:r>
              <a:rPr sz="3528" i="1" dirty="0" err="1">
                <a:solidFill>
                  <a:srgbClr val="FFFF00"/>
                </a:solidFill>
              </a:rPr>
              <a:t>praestare</a:t>
            </a:r>
            <a:r>
              <a:rPr sz="3528" i="1" dirty="0">
                <a:solidFill>
                  <a:srgbClr val="FFFF00"/>
                </a:solidFill>
              </a:rPr>
              <a:t> - </a:t>
            </a:r>
            <a:r>
              <a:rPr sz="3528" dirty="0">
                <a:solidFill>
                  <a:srgbClr val="FFFF00"/>
                </a:solidFill>
              </a:rPr>
              <a:t>to restrain ourselves from doing </a:t>
            </a:r>
            <a:r>
              <a:rPr sz="3528" dirty="0" smtClean="0">
                <a:solidFill>
                  <a:srgbClr val="FFFF00"/>
                </a:solidFill>
              </a:rPr>
              <a:t>something</a:t>
            </a:r>
            <a:r>
              <a:rPr lang="pl-PL" sz="3528" dirty="0">
                <a:solidFill>
                  <a:srgbClr val="FFFF00"/>
                </a:solidFill>
              </a:rPr>
              <a:t> </a:t>
            </a:r>
            <a:r>
              <a:rPr lang="pl-PL" sz="3528" dirty="0" err="1" smtClean="0">
                <a:solidFill>
                  <a:srgbClr val="FFFF00"/>
                </a:solidFill>
              </a:rPr>
              <a:t>or</a:t>
            </a:r>
            <a:r>
              <a:rPr lang="pl-PL" sz="3528" dirty="0" smtClean="0">
                <a:solidFill>
                  <a:srgbClr val="FFFF00"/>
                </a:solidFill>
              </a:rPr>
              <a:t> a</a:t>
            </a:r>
            <a:r>
              <a:rPr lang="pl-PL" sz="3528" dirty="0" smtClean="0">
                <a:solidFill>
                  <a:srgbClr val="FFFF00"/>
                </a:solidFill>
              </a:rPr>
              <a:t> </a:t>
            </a:r>
            <a:r>
              <a:rPr lang="pl-PL" sz="3528" dirty="0" err="1" smtClean="0">
                <a:solidFill>
                  <a:srgbClr val="FFFF00"/>
                </a:solidFill>
              </a:rPr>
              <a:t>guarantee</a:t>
            </a:r>
            <a:r>
              <a:rPr lang="pl-PL" sz="3528" dirty="0" smtClean="0">
                <a:solidFill>
                  <a:srgbClr val="FFFF00"/>
                </a:solidFill>
              </a:rPr>
              <a:t> </a:t>
            </a:r>
            <a:r>
              <a:rPr lang="pl-PL" sz="3528" dirty="0" err="1" smtClean="0">
                <a:solidFill>
                  <a:srgbClr val="FFFF00"/>
                </a:solidFill>
              </a:rPr>
              <a:t>obligation</a:t>
            </a:r>
            <a:endParaRPr sz="3528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118" name="Shape 118"/>
          <p:cNvSpPr>
            <a:spLocks noGrp="1"/>
          </p:cNvSpPr>
          <p:nvPr>
            <p:ph type="body" idx="1"/>
          </p:nvPr>
        </p:nvSpPr>
        <p:spPr>
          <a:xfrm>
            <a:off x="357188" y="642937"/>
            <a:ext cx="8329611" cy="5054601"/>
          </a:xfrm>
          <a:prstGeom prst="rect">
            <a:avLst/>
          </a:prstGeom>
        </p:spPr>
        <p:txBody>
          <a:bodyPr lIns="0" tIns="0" rIns="0" bIns="0">
            <a:normAutofit lnSpcReduction="10000"/>
          </a:bodyPr>
          <a:lstStyle/>
          <a:p>
            <a:pPr marL="318897" lvl="0" indent="-318897" algn="ctr" defTabSz="850391">
              <a:spcBef>
                <a:spcPts val="2000"/>
              </a:spcBef>
              <a:defRPr sz="1800"/>
            </a:pPr>
            <a:r>
              <a:rPr sz="3348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Subject of obligation</a:t>
            </a:r>
            <a:endParaRPr sz="3348" dirty="0">
              <a:solidFill>
                <a:srgbClr val="FFFF00"/>
              </a:solidFill>
            </a:endParaRPr>
          </a:p>
          <a:p>
            <a:pPr marL="318897" lvl="0" indent="-318897" algn="ctr" defTabSz="850391">
              <a:spcBef>
                <a:spcPts val="2000"/>
              </a:spcBef>
              <a:defRPr sz="1800"/>
            </a:pPr>
            <a:r>
              <a:rPr sz="3348" dirty="0">
                <a:solidFill>
                  <a:srgbClr val="FFFF00"/>
                </a:solidFill>
              </a:rPr>
              <a:t>Claim need to be:</a:t>
            </a:r>
          </a:p>
          <a:p>
            <a:pPr lvl="0" defTabSz="850391">
              <a:spcBef>
                <a:spcPts val="800"/>
              </a:spcBef>
              <a:buClr>
                <a:srgbClr val="FFFF00"/>
              </a:buClr>
              <a:defRPr sz="1800"/>
            </a:pPr>
            <a:r>
              <a:rPr sz="3348" dirty="0">
                <a:solidFill>
                  <a:srgbClr val="FFFF00"/>
                </a:solidFill>
              </a:rPr>
              <a:t>* possible to implement</a:t>
            </a:r>
          </a:p>
          <a:p>
            <a:pPr lvl="0" defTabSz="850391">
              <a:spcBef>
                <a:spcPts val="800"/>
              </a:spcBef>
              <a:buClr>
                <a:srgbClr val="FFFF00"/>
              </a:buClr>
              <a:defRPr sz="1800"/>
            </a:pPr>
            <a:r>
              <a:rPr sz="3348" dirty="0">
                <a:solidFill>
                  <a:srgbClr val="FFFF00"/>
                </a:solidFill>
              </a:rPr>
              <a:t>*  in accordance with the law</a:t>
            </a:r>
          </a:p>
          <a:p>
            <a:pPr lvl="0" defTabSz="850391">
              <a:spcBef>
                <a:spcPts val="800"/>
              </a:spcBef>
              <a:buClr>
                <a:srgbClr val="FFFF00"/>
              </a:buClr>
              <a:defRPr sz="1800"/>
            </a:pPr>
            <a:r>
              <a:rPr sz="3348" dirty="0">
                <a:solidFill>
                  <a:srgbClr val="FFFF00"/>
                </a:solidFill>
              </a:rPr>
              <a:t>*  in accordance with the morality</a:t>
            </a:r>
          </a:p>
          <a:p>
            <a:pPr lvl="0" defTabSz="850391">
              <a:spcBef>
                <a:spcPts val="800"/>
              </a:spcBef>
              <a:buClr>
                <a:srgbClr val="FFFF00"/>
              </a:buClr>
              <a:defRPr sz="1800"/>
            </a:pPr>
            <a:r>
              <a:rPr sz="3348" dirty="0">
                <a:solidFill>
                  <a:srgbClr val="FFFF00"/>
                </a:solidFill>
              </a:rPr>
              <a:t>*  sufficiently precise</a:t>
            </a:r>
          </a:p>
          <a:p>
            <a:pPr lvl="0" defTabSz="850391">
              <a:spcBef>
                <a:spcPts val="800"/>
              </a:spcBef>
              <a:buClr>
                <a:srgbClr val="FFFF00"/>
              </a:buClr>
              <a:defRPr sz="1800"/>
            </a:pPr>
            <a:r>
              <a:rPr sz="3348" dirty="0">
                <a:solidFill>
                  <a:srgbClr val="FFFF00"/>
                </a:solidFill>
              </a:rPr>
              <a:t>*  economically valuable</a:t>
            </a:r>
            <a:endParaRPr sz="3348" dirty="0">
              <a:solidFill>
                <a:srgbClr val="FF9900"/>
              </a:solidFill>
            </a:endParaRPr>
          </a:p>
          <a:p>
            <a:pPr marL="318897" lvl="0" indent="-318897" defTabSz="850391">
              <a:spcBef>
                <a:spcPts val="2000"/>
              </a:spcBef>
              <a:defRPr sz="1800"/>
            </a:pPr>
            <a:r>
              <a:rPr sz="3348" dirty="0">
                <a:solidFill>
                  <a:srgbClr val="FF9900"/>
                </a:solidFill>
              </a:rPr>
              <a:t> 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121" name="Shape 121"/>
          <p:cNvSpPr>
            <a:spLocks noGrp="1"/>
          </p:cNvSpPr>
          <p:nvPr>
            <p:ph type="body" idx="1"/>
          </p:nvPr>
        </p:nvSpPr>
        <p:spPr>
          <a:xfrm>
            <a:off x="357188" y="642937"/>
            <a:ext cx="8329611" cy="50546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342900" lvl="0" indent="-342900" algn="ctr">
              <a:spcBef>
                <a:spcPts val="2100"/>
              </a:spcBef>
              <a:defRPr sz="1800"/>
            </a:pPr>
            <a:r>
              <a:rPr sz="36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Clauses that could modified content of the agreement:</a:t>
            </a:r>
          </a:p>
          <a:p>
            <a:pPr marL="342900" lvl="0" indent="-342900" algn="just">
              <a:spcBef>
                <a:spcPts val="2100"/>
              </a:spcBef>
              <a:defRPr sz="1800"/>
            </a:pPr>
            <a:r>
              <a:rPr sz="36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* </a:t>
            </a:r>
            <a:r>
              <a:rPr sz="3600" i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rebus sic </a:t>
            </a:r>
            <a:r>
              <a:rPr sz="3600" i="1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stantibus</a:t>
            </a:r>
            <a:r>
              <a:rPr sz="3600" i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clause</a:t>
            </a:r>
          </a:p>
          <a:p>
            <a:pPr marL="342900" lvl="0" indent="-342900" algn="just">
              <a:spcBef>
                <a:spcPts val="2100"/>
              </a:spcBef>
              <a:defRPr sz="1800"/>
            </a:pPr>
            <a:r>
              <a:rPr sz="36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* good faith (</a:t>
            </a:r>
            <a:r>
              <a:rPr sz="3600" i="1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bonae</a:t>
            </a:r>
            <a:r>
              <a:rPr sz="3600" i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sz="3600" i="1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fidei</a:t>
            </a:r>
            <a:r>
              <a:rPr sz="36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) clause</a:t>
            </a:r>
          </a:p>
          <a:p>
            <a:pPr marL="342900" lvl="0" indent="-342900" algn="just">
              <a:spcBef>
                <a:spcPts val="2100"/>
              </a:spcBef>
              <a:defRPr sz="1800"/>
            </a:pPr>
            <a:r>
              <a:rPr sz="36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* good practice (</a:t>
            </a:r>
            <a:r>
              <a:rPr sz="3600" i="1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boni</a:t>
            </a:r>
            <a:r>
              <a:rPr sz="3600" i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mores</a:t>
            </a:r>
            <a:r>
              <a:rPr sz="36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) clause</a:t>
            </a:r>
            <a:endParaRPr sz="3600" dirty="0">
              <a:solidFill>
                <a:srgbClr val="FF99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342900" lvl="0" indent="-342900">
              <a:spcBef>
                <a:spcPts val="2100"/>
              </a:spcBef>
              <a:defRPr sz="1800"/>
            </a:pPr>
            <a:r>
              <a:rPr sz="3600" dirty="0">
                <a:solidFill>
                  <a:srgbClr val="FF9900"/>
                </a:solidFill>
              </a:rPr>
              <a:t> 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124" name="Shape 124"/>
          <p:cNvSpPr>
            <a:spLocks noGrp="1"/>
          </p:cNvSpPr>
          <p:nvPr>
            <p:ph type="body" idx="1"/>
          </p:nvPr>
        </p:nvSpPr>
        <p:spPr>
          <a:xfrm>
            <a:off x="428624" y="714375"/>
            <a:ext cx="8329615" cy="5054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267461" lvl="0" indent="-267461" algn="ctr" defTabSz="713231">
              <a:spcBef>
                <a:spcPts val="1600"/>
              </a:spcBef>
              <a:defRPr sz="1800"/>
            </a:pPr>
            <a:r>
              <a:rPr sz="2807" b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Subject of obligation</a:t>
            </a:r>
          </a:p>
          <a:p>
            <a:pPr marL="267461" lvl="0" indent="-267461" algn="ctr" defTabSz="713231">
              <a:spcBef>
                <a:spcPts val="1600"/>
              </a:spcBef>
              <a:defRPr sz="1800"/>
            </a:pPr>
            <a:r>
              <a:rPr sz="2807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Debt could be describe in </a:t>
            </a:r>
            <a:r>
              <a:rPr lang="pl-PL" sz="2807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a </a:t>
            </a:r>
            <a:r>
              <a:rPr sz="2807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specific </a:t>
            </a:r>
            <a:r>
              <a:rPr sz="2807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or general terms which had </a:t>
            </a:r>
            <a:r>
              <a:rPr sz="2807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diffe</a:t>
            </a:r>
            <a:r>
              <a:rPr lang="pl-PL" sz="2807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re</a:t>
            </a:r>
            <a:r>
              <a:rPr sz="2807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nt</a:t>
            </a:r>
            <a:r>
              <a:rPr sz="2807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sz="2807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effects:</a:t>
            </a:r>
          </a:p>
          <a:p>
            <a:pPr marL="267461" lvl="0" indent="-267461" algn="just" defTabSz="713231">
              <a:spcBef>
                <a:spcPts val="1600"/>
              </a:spcBef>
              <a:defRPr sz="1800"/>
            </a:pPr>
            <a:r>
              <a:rPr lang="pl-PL" sz="2807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* </a:t>
            </a:r>
            <a:r>
              <a:rPr sz="2807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when </a:t>
            </a:r>
            <a:r>
              <a:rPr sz="2807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subject of obligation was specific item in case of it’s loss the risk was borne by creditor</a:t>
            </a:r>
          </a:p>
          <a:p>
            <a:pPr marL="267461" lvl="0" indent="-267461" algn="just" defTabSz="713231">
              <a:spcBef>
                <a:spcPts val="1600"/>
              </a:spcBef>
              <a:defRPr sz="1800"/>
            </a:pPr>
            <a:r>
              <a:rPr lang="pl-PL" sz="2807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* </a:t>
            </a:r>
            <a:r>
              <a:rPr sz="2807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when </a:t>
            </a:r>
            <a:r>
              <a:rPr sz="2807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subject of obligation was </a:t>
            </a:r>
            <a:r>
              <a:rPr sz="2807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describe </a:t>
            </a:r>
            <a:r>
              <a:rPr sz="2807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as a item which hade some defined parameters it was always possible (in case of loss or damage) to provide creditor with new item </a:t>
            </a: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127" name="Shape 127"/>
          <p:cNvSpPr>
            <a:spLocks noGrp="1"/>
          </p:cNvSpPr>
          <p:nvPr>
            <p:ph type="body" idx="1"/>
          </p:nvPr>
        </p:nvSpPr>
        <p:spPr>
          <a:xfrm>
            <a:off x="428624" y="714375"/>
            <a:ext cx="8329615" cy="50546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336042" lvl="0" indent="-336042" algn="ctr" defTabSz="896111">
              <a:spcBef>
                <a:spcPts val="2100"/>
              </a:spcBef>
              <a:defRPr sz="1800"/>
            </a:pPr>
            <a:r>
              <a:rPr sz="3528" b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Impossibility of claim</a:t>
            </a:r>
          </a:p>
          <a:p>
            <a:pPr marL="336042" lvl="0" indent="-336042" algn="just" defTabSz="896111">
              <a:spcBef>
                <a:spcPts val="2100"/>
              </a:spcBef>
              <a:defRPr sz="1800"/>
            </a:pPr>
            <a:r>
              <a:rPr sz="3528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* </a:t>
            </a:r>
            <a:r>
              <a:rPr sz="3528" i="1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Impossibilium</a:t>
            </a:r>
            <a:r>
              <a:rPr sz="3528" i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sz="3528" i="1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nulla</a:t>
            </a:r>
            <a:r>
              <a:rPr sz="3528" i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sz="3528" i="1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obligatio</a:t>
            </a:r>
            <a:r>
              <a:rPr sz="3528" i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sz="3528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as a principle</a:t>
            </a:r>
          </a:p>
          <a:p>
            <a:pPr marL="336042" lvl="0" indent="-336042" algn="just" defTabSz="896111">
              <a:spcBef>
                <a:spcPts val="2100"/>
              </a:spcBef>
              <a:defRPr sz="1800"/>
            </a:pPr>
            <a:r>
              <a:rPr sz="3528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* Impossibility after agreement:</a:t>
            </a:r>
          </a:p>
          <a:p>
            <a:pPr marL="336042" lvl="0" indent="-336042" algn="just" defTabSz="896111">
              <a:spcBef>
                <a:spcPts val="2100"/>
              </a:spcBef>
              <a:defRPr sz="1800"/>
            </a:pPr>
            <a:r>
              <a:rPr sz="3528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- case of </a:t>
            </a:r>
            <a:r>
              <a:rPr sz="3528" i="1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vis</a:t>
            </a:r>
            <a:r>
              <a:rPr sz="3528" i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sz="3528" i="1" dirty="0" err="1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maior</a:t>
            </a:r>
            <a:endParaRPr sz="3528" i="1" dirty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336042" lvl="0" indent="-336042" algn="just" defTabSz="896111">
              <a:spcBef>
                <a:spcPts val="2100"/>
              </a:spcBef>
              <a:defRPr sz="1800"/>
            </a:pPr>
            <a:r>
              <a:rPr sz="3528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- case of one’s party fault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130" name="Shape 130"/>
          <p:cNvSpPr>
            <a:spLocks noGrp="1"/>
          </p:cNvSpPr>
          <p:nvPr>
            <p:ph type="body" idx="1"/>
          </p:nvPr>
        </p:nvSpPr>
        <p:spPr>
          <a:xfrm>
            <a:off x="357188" y="642937"/>
            <a:ext cx="8329611" cy="50546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298322" lvl="0" indent="-298322" algn="ctr" defTabSz="795527">
              <a:spcBef>
                <a:spcPts val="1800"/>
              </a:spcBef>
              <a:defRPr sz="1800"/>
            </a:pPr>
            <a:r>
              <a:rPr sz="3132" b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Alternative obligation </a:t>
            </a:r>
          </a:p>
          <a:p>
            <a:pPr marL="298322" lvl="0" indent="-298322" algn="ctr" defTabSz="795527">
              <a:spcBef>
                <a:spcPts val="1800"/>
              </a:spcBef>
              <a:defRPr sz="1800"/>
            </a:pPr>
            <a:r>
              <a:rPr sz="3132" b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(</a:t>
            </a:r>
            <a:r>
              <a:rPr sz="3132" b="1" i="1" dirty="0" err="1">
                <a:solidFill>
                  <a:srgbClr val="FFFF00"/>
                </a:solidFill>
              </a:rPr>
              <a:t>Obligatio</a:t>
            </a:r>
            <a:r>
              <a:rPr sz="3132" b="1" i="1" dirty="0">
                <a:solidFill>
                  <a:srgbClr val="FFFF00"/>
                </a:solidFill>
              </a:rPr>
              <a:t> </a:t>
            </a:r>
            <a:r>
              <a:rPr sz="3132" b="1" i="1" dirty="0" err="1">
                <a:solidFill>
                  <a:srgbClr val="FFFF00"/>
                </a:solidFill>
              </a:rPr>
              <a:t>alternativa</a:t>
            </a:r>
            <a:r>
              <a:rPr sz="3132" b="1" i="1" dirty="0">
                <a:solidFill>
                  <a:srgbClr val="FFFF00"/>
                </a:solidFill>
              </a:rPr>
              <a:t>)</a:t>
            </a:r>
          </a:p>
          <a:p>
            <a:pPr marL="298322" lvl="0" indent="-298322" algn="ctr" defTabSz="795527">
              <a:spcBef>
                <a:spcPts val="1600"/>
              </a:spcBef>
              <a:defRPr sz="1800"/>
            </a:pPr>
            <a:endParaRPr sz="3132" i="1" dirty="0">
              <a:solidFill>
                <a:srgbClr val="FFFF00"/>
              </a:solidFill>
            </a:endParaRPr>
          </a:p>
          <a:p>
            <a:pPr lvl="0" defTabSz="795527">
              <a:buClr>
                <a:srgbClr val="FFFF00"/>
              </a:buClr>
              <a:defRPr sz="1800"/>
            </a:pPr>
            <a:r>
              <a:rPr sz="3132" i="1" dirty="0" err="1">
                <a:solidFill>
                  <a:srgbClr val="FFFF00"/>
                </a:solidFill>
              </a:rPr>
              <a:t>Duae</a:t>
            </a:r>
            <a:r>
              <a:rPr sz="3132" i="1" dirty="0">
                <a:solidFill>
                  <a:srgbClr val="FFFF00"/>
                </a:solidFill>
              </a:rPr>
              <a:t> res </a:t>
            </a:r>
            <a:r>
              <a:rPr sz="3132" i="1" dirty="0" err="1">
                <a:solidFill>
                  <a:srgbClr val="FFFF00"/>
                </a:solidFill>
              </a:rPr>
              <a:t>sunt</a:t>
            </a:r>
            <a:r>
              <a:rPr sz="3132" i="1" dirty="0">
                <a:solidFill>
                  <a:srgbClr val="FFFF00"/>
                </a:solidFill>
              </a:rPr>
              <a:t> in </a:t>
            </a:r>
            <a:r>
              <a:rPr sz="3132" i="1" dirty="0" err="1">
                <a:solidFill>
                  <a:srgbClr val="FFFF00"/>
                </a:solidFill>
              </a:rPr>
              <a:t>obligatione</a:t>
            </a:r>
            <a:r>
              <a:rPr sz="3132" i="1" dirty="0">
                <a:solidFill>
                  <a:srgbClr val="FFFF00"/>
                </a:solidFill>
              </a:rPr>
              <a:t>, </a:t>
            </a:r>
            <a:r>
              <a:rPr sz="3132" i="1" dirty="0" err="1">
                <a:solidFill>
                  <a:srgbClr val="FFFF00"/>
                </a:solidFill>
              </a:rPr>
              <a:t>una</a:t>
            </a:r>
            <a:r>
              <a:rPr sz="3132" i="1" dirty="0">
                <a:solidFill>
                  <a:srgbClr val="FFFF00"/>
                </a:solidFill>
              </a:rPr>
              <a:t> in </a:t>
            </a:r>
            <a:r>
              <a:rPr sz="3132" i="1" dirty="0" err="1">
                <a:solidFill>
                  <a:srgbClr val="FFFF00"/>
                </a:solidFill>
              </a:rPr>
              <a:t>solutione</a:t>
            </a:r>
            <a:r>
              <a:rPr sz="3132" i="1" dirty="0">
                <a:solidFill>
                  <a:srgbClr val="FFFF00"/>
                </a:solidFill>
              </a:rPr>
              <a:t> - Two claims in obligation, one in solution</a:t>
            </a:r>
          </a:p>
          <a:p>
            <a:pPr marL="298322" lvl="0" indent="-298322" defTabSz="795527">
              <a:spcBef>
                <a:spcPts val="600"/>
              </a:spcBef>
              <a:defRPr sz="1800"/>
            </a:pPr>
            <a:endParaRPr sz="3132" i="1" dirty="0">
              <a:solidFill>
                <a:srgbClr val="FF9900"/>
              </a:solidFill>
            </a:endParaRPr>
          </a:p>
          <a:p>
            <a:pPr lvl="0" defTabSz="795527">
              <a:spcBef>
                <a:spcPts val="1600"/>
              </a:spcBef>
              <a:buClr>
                <a:srgbClr val="FF9900"/>
              </a:buClr>
              <a:defRPr sz="1800"/>
            </a:pPr>
            <a:endParaRPr sz="3132" dirty="0">
              <a:solidFill>
                <a:srgbClr val="FF9900"/>
              </a:solidFill>
            </a:endParaRPr>
          </a:p>
          <a:p>
            <a:pPr marL="298322" lvl="0" indent="-298322" defTabSz="795527">
              <a:spcBef>
                <a:spcPts val="1800"/>
              </a:spcBef>
              <a:defRPr sz="1800"/>
            </a:pPr>
            <a:r>
              <a:rPr sz="3132" dirty="0">
                <a:solidFill>
                  <a:srgbClr val="FF9900"/>
                </a:solidFill>
              </a:rPr>
              <a:t> </a:t>
            </a: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133" name="Shape 133"/>
          <p:cNvSpPr>
            <a:spLocks noGrp="1"/>
          </p:cNvSpPr>
          <p:nvPr>
            <p:ph type="body" idx="1"/>
          </p:nvPr>
        </p:nvSpPr>
        <p:spPr>
          <a:xfrm>
            <a:off x="357188" y="642937"/>
            <a:ext cx="8329611" cy="50546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277749" lvl="0" indent="-277749" algn="ctr" defTabSz="740663">
              <a:spcBef>
                <a:spcPts val="1700"/>
              </a:spcBef>
              <a:defRPr sz="1800"/>
            </a:pPr>
            <a:r>
              <a:rPr sz="2916" b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Alternative authorization </a:t>
            </a:r>
          </a:p>
          <a:p>
            <a:pPr marL="277749" lvl="0" indent="-277749" algn="ctr" defTabSz="740663">
              <a:spcBef>
                <a:spcPts val="1700"/>
              </a:spcBef>
              <a:defRPr sz="1800"/>
            </a:pPr>
            <a:r>
              <a:rPr sz="2916" b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(</a:t>
            </a:r>
            <a:r>
              <a:rPr sz="2916" b="1" i="1" dirty="0" err="1">
                <a:solidFill>
                  <a:srgbClr val="FFFF00"/>
                </a:solidFill>
              </a:rPr>
              <a:t>Facultas</a:t>
            </a:r>
            <a:r>
              <a:rPr sz="2916" b="1" i="1" dirty="0">
                <a:solidFill>
                  <a:srgbClr val="FFFF00"/>
                </a:solidFill>
              </a:rPr>
              <a:t> </a:t>
            </a:r>
            <a:r>
              <a:rPr sz="2916" b="1" i="1" dirty="0" err="1">
                <a:solidFill>
                  <a:srgbClr val="FFFF00"/>
                </a:solidFill>
              </a:rPr>
              <a:t>alternativa</a:t>
            </a:r>
            <a:r>
              <a:rPr sz="2916" b="1" i="1" dirty="0">
                <a:solidFill>
                  <a:srgbClr val="FFFF00"/>
                </a:solidFill>
              </a:rPr>
              <a:t>)</a:t>
            </a:r>
          </a:p>
          <a:p>
            <a:pPr marL="277749" lvl="0" indent="-277749" algn="ctr" defTabSz="740663">
              <a:spcBef>
                <a:spcPts val="1500"/>
              </a:spcBef>
              <a:defRPr sz="1800"/>
            </a:pPr>
            <a:endParaRPr sz="2916" dirty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lvl="0" defTabSz="740663">
              <a:spcBef>
                <a:spcPts val="600"/>
              </a:spcBef>
              <a:buClr>
                <a:srgbClr val="FFFF00"/>
              </a:buClr>
              <a:defRPr sz="1800"/>
            </a:pPr>
            <a:r>
              <a:rPr sz="2916" i="1" dirty="0" err="1">
                <a:solidFill>
                  <a:srgbClr val="FFFF00"/>
                </a:solidFill>
              </a:rPr>
              <a:t>Una</a:t>
            </a:r>
            <a:r>
              <a:rPr sz="2916" i="1" dirty="0">
                <a:solidFill>
                  <a:srgbClr val="FFFF00"/>
                </a:solidFill>
              </a:rPr>
              <a:t> res </a:t>
            </a:r>
            <a:r>
              <a:rPr sz="2916" i="1" dirty="0" err="1">
                <a:solidFill>
                  <a:srgbClr val="FFFF00"/>
                </a:solidFill>
              </a:rPr>
              <a:t>est</a:t>
            </a:r>
            <a:r>
              <a:rPr sz="2916" i="1" dirty="0">
                <a:solidFill>
                  <a:srgbClr val="FFFF00"/>
                </a:solidFill>
              </a:rPr>
              <a:t> in </a:t>
            </a:r>
            <a:r>
              <a:rPr sz="2916" i="1" dirty="0" err="1">
                <a:solidFill>
                  <a:srgbClr val="FFFF00"/>
                </a:solidFill>
              </a:rPr>
              <a:t>obligatione</a:t>
            </a:r>
            <a:r>
              <a:rPr sz="2916" i="1" dirty="0">
                <a:solidFill>
                  <a:srgbClr val="FFFF00"/>
                </a:solidFill>
              </a:rPr>
              <a:t>, </a:t>
            </a:r>
            <a:r>
              <a:rPr sz="2916" i="1" dirty="0" err="1">
                <a:solidFill>
                  <a:srgbClr val="FFFF00"/>
                </a:solidFill>
              </a:rPr>
              <a:t>duae</a:t>
            </a:r>
            <a:r>
              <a:rPr sz="2916" i="1" dirty="0">
                <a:solidFill>
                  <a:srgbClr val="FFFF00"/>
                </a:solidFill>
              </a:rPr>
              <a:t> in </a:t>
            </a:r>
            <a:r>
              <a:rPr sz="2916" i="1" dirty="0" err="1">
                <a:solidFill>
                  <a:srgbClr val="FFFF00"/>
                </a:solidFill>
              </a:rPr>
              <a:t>solutione</a:t>
            </a:r>
            <a:r>
              <a:rPr sz="2916" i="1" dirty="0">
                <a:solidFill>
                  <a:srgbClr val="FFFF00"/>
                </a:solidFill>
              </a:rPr>
              <a:t> - </a:t>
            </a:r>
            <a:r>
              <a:rPr sz="2916" dirty="0">
                <a:solidFill>
                  <a:srgbClr val="FFFF00"/>
                </a:solidFill>
              </a:rPr>
              <a:t>One claim in obligation, two in solution</a:t>
            </a:r>
          </a:p>
          <a:p>
            <a:pPr lvl="0" defTabSz="740663">
              <a:spcBef>
                <a:spcPts val="600"/>
              </a:spcBef>
              <a:buClr>
                <a:srgbClr val="FF9900"/>
              </a:buClr>
              <a:defRPr sz="1800"/>
            </a:pPr>
            <a:endParaRPr sz="2916" i="1" dirty="0">
              <a:solidFill>
                <a:srgbClr val="FF9900"/>
              </a:solidFill>
            </a:endParaRPr>
          </a:p>
          <a:p>
            <a:pPr marL="277749" lvl="0" indent="-277749" defTabSz="740663">
              <a:spcBef>
                <a:spcPts val="600"/>
              </a:spcBef>
              <a:defRPr sz="1800"/>
            </a:pPr>
            <a:endParaRPr sz="2916" i="1" dirty="0">
              <a:solidFill>
                <a:srgbClr val="FF9900"/>
              </a:solidFill>
            </a:endParaRPr>
          </a:p>
          <a:p>
            <a:pPr lvl="0" defTabSz="740663">
              <a:spcBef>
                <a:spcPts val="1500"/>
              </a:spcBef>
              <a:buClr>
                <a:srgbClr val="FF9900"/>
              </a:buClr>
              <a:defRPr sz="1800"/>
            </a:pPr>
            <a:endParaRPr sz="2916" dirty="0">
              <a:solidFill>
                <a:srgbClr val="FF9900"/>
              </a:solidFill>
            </a:endParaRPr>
          </a:p>
          <a:p>
            <a:pPr marL="277749" lvl="0" indent="-277749" defTabSz="740663">
              <a:spcBef>
                <a:spcPts val="1700"/>
              </a:spcBef>
              <a:defRPr sz="1800"/>
            </a:pPr>
            <a:r>
              <a:rPr sz="2916" dirty="0">
                <a:solidFill>
                  <a:srgbClr val="FF9900"/>
                </a:solidFill>
              </a:rPr>
              <a:t> 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55" name="Shape 55"/>
          <p:cNvSpPr>
            <a:spLocks noGrp="1"/>
          </p:cNvSpPr>
          <p:nvPr>
            <p:ph type="body" idx="1"/>
          </p:nvPr>
        </p:nvSpPr>
        <p:spPr>
          <a:xfrm>
            <a:off x="357188" y="642937"/>
            <a:ext cx="8329611" cy="50546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342900" lvl="0" indent="-342900" algn="ctr">
              <a:spcBef>
                <a:spcPts val="2400"/>
              </a:spcBef>
              <a:defRPr sz="1800"/>
            </a:pPr>
            <a:r>
              <a:rPr sz="4000" dirty="0" smtClean="0">
                <a:solidFill>
                  <a:srgbClr val="FFFF00"/>
                </a:solidFill>
              </a:rPr>
              <a:t>Justinian's </a:t>
            </a:r>
            <a:r>
              <a:rPr sz="4000" dirty="0">
                <a:solidFill>
                  <a:srgbClr val="FFFF00"/>
                </a:solidFill>
              </a:rPr>
              <a:t>definition:</a:t>
            </a:r>
          </a:p>
          <a:p>
            <a:pPr marL="342900" lvl="0" indent="-342900">
              <a:defRPr sz="1800"/>
            </a:pPr>
            <a:endParaRPr sz="3600" dirty="0"/>
          </a:p>
          <a:p>
            <a:pPr marL="342900" lvl="0" indent="-342900">
              <a:spcBef>
                <a:spcPts val="800"/>
              </a:spcBef>
              <a:defRPr sz="1800"/>
            </a:pPr>
            <a:r>
              <a:rPr sz="3600" dirty="0">
                <a:solidFill>
                  <a:srgbClr val="FFFF00"/>
                </a:solidFill>
              </a:rPr>
              <a:t>"The obligation is a legal bond that compels us to provide certain things according to the laws of our country."</a:t>
            </a: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136" name="Shape 136"/>
          <p:cNvSpPr>
            <a:spLocks noGrp="1"/>
          </p:cNvSpPr>
          <p:nvPr>
            <p:ph type="body" idx="1"/>
          </p:nvPr>
        </p:nvSpPr>
        <p:spPr>
          <a:xfrm>
            <a:off x="357188" y="642937"/>
            <a:ext cx="8329611" cy="50546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222884" lvl="0" indent="-222884" algn="ctr" defTabSz="594359">
              <a:spcBef>
                <a:spcPts val="1400"/>
              </a:spcBef>
              <a:defRPr sz="1800"/>
            </a:pPr>
            <a:r>
              <a:rPr sz="3000" b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Delay (</a:t>
            </a:r>
            <a:r>
              <a:rPr sz="3000" b="1" i="1" dirty="0" err="1">
                <a:solidFill>
                  <a:srgbClr val="FFFF00"/>
                </a:solidFill>
              </a:rPr>
              <a:t>mora</a:t>
            </a:r>
            <a:r>
              <a:rPr sz="3000" b="1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)</a:t>
            </a:r>
          </a:p>
          <a:p>
            <a:pPr marL="222884" lvl="0" indent="-222884" algn="just" defTabSz="594359">
              <a:spcBef>
                <a:spcPts val="1400"/>
              </a:spcBef>
              <a:defRPr sz="1800"/>
            </a:pPr>
            <a:r>
              <a:rPr sz="30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* situation when obligation wasn’t fulfilled in timely manner</a:t>
            </a:r>
          </a:p>
          <a:p>
            <a:pPr marL="222884" lvl="0" indent="-222884" algn="just" defTabSz="594359">
              <a:spcBef>
                <a:spcPts val="1400"/>
              </a:spcBef>
              <a:defRPr sz="1800"/>
            </a:pPr>
            <a:r>
              <a:rPr sz="30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* in case of obligation without specific due date summon was required</a:t>
            </a:r>
          </a:p>
          <a:p>
            <a:pPr marL="222884" lvl="0" indent="-222884" algn="just" defTabSz="594359">
              <a:spcBef>
                <a:spcPts val="1400"/>
              </a:spcBef>
              <a:defRPr sz="1800"/>
            </a:pPr>
            <a:r>
              <a:rPr sz="30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* in case of obligation with specific due data expiration of this period was </a:t>
            </a:r>
            <a:r>
              <a:rPr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sufficient </a:t>
            </a:r>
            <a:endParaRPr sz="3000" dirty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222884" lvl="0" indent="-222884" algn="just" defTabSz="594359">
              <a:spcBef>
                <a:spcPts val="1400"/>
              </a:spcBef>
              <a:defRPr sz="1800"/>
            </a:pPr>
            <a:r>
              <a:rPr sz="30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* in case of obligation </a:t>
            </a:r>
            <a:r>
              <a:rPr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arisen </a:t>
            </a:r>
            <a:r>
              <a:rPr sz="30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from </a:t>
            </a:r>
            <a:r>
              <a:rPr lang="pl-PL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a tort </a:t>
            </a:r>
            <a:r>
              <a:rPr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debtor </a:t>
            </a:r>
            <a:r>
              <a:rPr sz="30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was always in </a:t>
            </a:r>
            <a:r>
              <a:rPr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delay</a:t>
            </a:r>
            <a:endParaRPr sz="3000" dirty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ytuł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340768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b="1" dirty="0" smtClean="0">
                <a:solidFill>
                  <a:srgbClr val="FFFF00"/>
                </a:solidFill>
              </a:rPr>
              <a:t>Foundation of contractual liability</a:t>
            </a:r>
            <a:endParaRPr lang="en-US" dirty="0" smtClean="0">
              <a:solidFill>
                <a:srgbClr val="FFFF00"/>
              </a:solidFill>
            </a:endParaRPr>
          </a:p>
        </p:txBody>
      </p:sp>
      <p:sp>
        <p:nvSpPr>
          <p:cNvPr id="4099" name="Symbol zastępczy zawartości 2"/>
          <p:cNvSpPr>
            <a:spLocks noGrp="1"/>
          </p:cNvSpPr>
          <p:nvPr>
            <p:ph idx="1"/>
          </p:nvPr>
        </p:nvSpPr>
        <p:spPr>
          <a:xfrm>
            <a:off x="285750" y="1285875"/>
            <a:ext cx="8658225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pl-PL" sz="2400" b="1" dirty="0" smtClean="0">
              <a:solidFill>
                <a:srgbClr val="FFFF00"/>
              </a:solidFill>
            </a:endParaRPr>
          </a:p>
          <a:p>
            <a:pPr eaLnBrk="1" hangingPunct="1">
              <a:buFont typeface="Wingdings" pitchFamily="2" charset="2"/>
              <a:buChar char="q"/>
            </a:pPr>
            <a:r>
              <a:rPr lang="en-US" sz="4000" dirty="0" smtClean="0">
                <a:solidFill>
                  <a:srgbClr val="FFFF00"/>
                </a:solidFill>
              </a:rPr>
              <a:t>Damages in one party’s affairs</a:t>
            </a:r>
          </a:p>
          <a:p>
            <a:pPr eaLnBrk="1" hangingPunct="1">
              <a:buNone/>
            </a:pPr>
            <a:endParaRPr lang="en-US" sz="4000" dirty="0" smtClean="0">
              <a:solidFill>
                <a:srgbClr val="FFFF00"/>
              </a:solidFill>
            </a:endParaRPr>
          </a:p>
          <a:p>
            <a:pPr eaLnBrk="1" hangingPunct="1">
              <a:buFont typeface="Wingdings" pitchFamily="2" charset="2"/>
              <a:buChar char="q"/>
            </a:pPr>
            <a:r>
              <a:rPr lang="en-US" sz="4000" dirty="0" smtClean="0">
                <a:solidFill>
                  <a:srgbClr val="FFFF00"/>
                </a:solidFill>
              </a:rPr>
              <a:t>Causal link</a:t>
            </a:r>
          </a:p>
          <a:p>
            <a:pPr eaLnBrk="1" hangingPunct="1">
              <a:buNone/>
            </a:pPr>
            <a:endParaRPr lang="en-US" sz="4000" dirty="0" smtClean="0">
              <a:solidFill>
                <a:srgbClr val="FFFF00"/>
              </a:solidFill>
            </a:endParaRPr>
          </a:p>
          <a:p>
            <a:pPr eaLnBrk="1" hangingPunct="1">
              <a:buFont typeface="Wingdings" pitchFamily="2" charset="2"/>
              <a:buChar char="q"/>
            </a:pPr>
            <a:r>
              <a:rPr lang="en-US" sz="4000" dirty="0" smtClean="0">
                <a:solidFill>
                  <a:srgbClr val="FFFF00"/>
                </a:solidFill>
              </a:rPr>
              <a:t>Fault of second party </a:t>
            </a:r>
          </a:p>
        </p:txBody>
      </p:sp>
      <p:cxnSp>
        <p:nvCxnSpPr>
          <p:cNvPr id="5" name="Łącznik prosty ze strzałką 4"/>
          <p:cNvCxnSpPr/>
          <p:nvPr/>
        </p:nvCxnSpPr>
        <p:spPr>
          <a:xfrm>
            <a:off x="2699792" y="2420888"/>
            <a:ext cx="0" cy="720080"/>
          </a:xfrm>
          <a:prstGeom prst="straightConnector1">
            <a:avLst/>
          </a:prstGeom>
          <a:noFill/>
          <a:ln w="25400" cap="flat">
            <a:solidFill>
              <a:srgbClr val="BBE0E3"/>
            </a:solidFill>
            <a:prstDash val="solid"/>
            <a:bevel/>
            <a:tailEnd type="arrow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" name="Łącznik prosty ze strzałką 6"/>
          <p:cNvCxnSpPr/>
          <p:nvPr/>
        </p:nvCxnSpPr>
        <p:spPr>
          <a:xfrm>
            <a:off x="2627784" y="3789040"/>
            <a:ext cx="0" cy="864096"/>
          </a:xfrm>
          <a:prstGeom prst="straightConnector1">
            <a:avLst/>
          </a:prstGeom>
          <a:noFill/>
          <a:ln w="25400" cap="flat">
            <a:solidFill>
              <a:srgbClr val="BBE0E3"/>
            </a:solidFill>
            <a:prstDash val="solid"/>
            <a:bevel/>
            <a:tailEnd type="arrow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2286000" y="428625"/>
            <a:ext cx="4714875" cy="7143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Deg</a:t>
            </a:r>
            <a:r>
              <a:rPr lang="pl-PL" sz="3200" dirty="0" err="1" smtClean="0">
                <a:solidFill>
                  <a:srgbClr val="FFFF00"/>
                </a:solidFill>
              </a:rPr>
              <a:t>rees</a:t>
            </a:r>
            <a:r>
              <a:rPr lang="pl-PL" sz="3200" dirty="0" smtClean="0">
                <a:solidFill>
                  <a:srgbClr val="FFFF00"/>
                </a:solidFill>
              </a:rPr>
              <a:t> </a:t>
            </a:r>
            <a:r>
              <a:rPr lang="en-US" sz="3200" dirty="0" smtClean="0">
                <a:solidFill>
                  <a:srgbClr val="FFFF00"/>
                </a:solidFill>
              </a:rPr>
              <a:t>of fault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6" name="Prostokąt zaokrąglony 5"/>
          <p:cNvSpPr/>
          <p:nvPr/>
        </p:nvSpPr>
        <p:spPr>
          <a:xfrm>
            <a:off x="357188" y="1785938"/>
            <a:ext cx="3357562" cy="64293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l-PL" sz="2800" i="1" dirty="0" err="1">
                <a:solidFill>
                  <a:srgbClr val="FFFF00"/>
                </a:solidFill>
              </a:rPr>
              <a:t>dolus</a:t>
            </a:r>
            <a:endParaRPr lang="pl-PL" sz="2800" i="1" dirty="0">
              <a:solidFill>
                <a:srgbClr val="FFFF00"/>
              </a:solidFill>
            </a:endParaRPr>
          </a:p>
        </p:txBody>
      </p:sp>
      <p:sp>
        <p:nvSpPr>
          <p:cNvPr id="8" name="Prostokąt zaokrąglony 7"/>
          <p:cNvSpPr/>
          <p:nvPr/>
        </p:nvSpPr>
        <p:spPr>
          <a:xfrm>
            <a:off x="5000625" y="1785938"/>
            <a:ext cx="3714750" cy="64293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l-PL" sz="2800" i="1" dirty="0" err="1">
                <a:solidFill>
                  <a:srgbClr val="FFFF00"/>
                </a:solidFill>
              </a:rPr>
              <a:t>culpa</a:t>
            </a:r>
            <a:endParaRPr lang="pl-PL" sz="2800" i="1" dirty="0">
              <a:solidFill>
                <a:srgbClr val="FFFF00"/>
              </a:solidFill>
            </a:endParaRPr>
          </a:p>
        </p:txBody>
      </p:sp>
      <p:sp>
        <p:nvSpPr>
          <p:cNvPr id="9" name="Prostokąt zaokrąglony 8"/>
          <p:cNvSpPr/>
          <p:nvPr/>
        </p:nvSpPr>
        <p:spPr>
          <a:xfrm>
            <a:off x="3500438" y="3286125"/>
            <a:ext cx="2357437" cy="64293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l-PL" i="1" dirty="0" err="1">
                <a:solidFill>
                  <a:srgbClr val="FFFF00"/>
                </a:solidFill>
              </a:rPr>
              <a:t>culpa</a:t>
            </a:r>
            <a:r>
              <a:rPr lang="pl-PL" i="1" dirty="0">
                <a:solidFill>
                  <a:srgbClr val="FFFF00"/>
                </a:solidFill>
              </a:rPr>
              <a:t> lata</a:t>
            </a:r>
          </a:p>
        </p:txBody>
      </p:sp>
      <p:sp>
        <p:nvSpPr>
          <p:cNvPr id="10" name="Prostokąt zaokrąglony 9"/>
          <p:cNvSpPr/>
          <p:nvPr/>
        </p:nvSpPr>
        <p:spPr>
          <a:xfrm>
            <a:off x="6572250" y="3286125"/>
            <a:ext cx="2357438" cy="64293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l-PL" i="1" dirty="0" err="1">
                <a:solidFill>
                  <a:srgbClr val="FFFF00"/>
                </a:solidFill>
              </a:rPr>
              <a:t>culpa</a:t>
            </a:r>
            <a:r>
              <a:rPr lang="pl-PL" i="1" dirty="0">
                <a:solidFill>
                  <a:srgbClr val="FFFF00"/>
                </a:solidFill>
              </a:rPr>
              <a:t> </a:t>
            </a:r>
            <a:r>
              <a:rPr lang="pl-PL" i="1" dirty="0" err="1">
                <a:solidFill>
                  <a:srgbClr val="FFFF00"/>
                </a:solidFill>
              </a:rPr>
              <a:t>levis</a:t>
            </a:r>
            <a:endParaRPr lang="pl-PL" i="1" dirty="0">
              <a:solidFill>
                <a:srgbClr val="FFFF00"/>
              </a:solidFill>
            </a:endParaRPr>
          </a:p>
        </p:txBody>
      </p:sp>
      <p:sp>
        <p:nvSpPr>
          <p:cNvPr id="11" name="Prostokąt zaokrąglony 10"/>
          <p:cNvSpPr/>
          <p:nvPr/>
        </p:nvSpPr>
        <p:spPr>
          <a:xfrm>
            <a:off x="3714750" y="4714875"/>
            <a:ext cx="2357438" cy="64293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l-PL" i="1" dirty="0" err="1">
                <a:solidFill>
                  <a:srgbClr val="FFFF00"/>
                </a:solidFill>
              </a:rPr>
              <a:t>in</a:t>
            </a:r>
            <a:r>
              <a:rPr lang="pl-PL" i="1" dirty="0">
                <a:solidFill>
                  <a:srgbClr val="FFFF00"/>
                </a:solidFill>
              </a:rPr>
              <a:t> </a:t>
            </a:r>
            <a:r>
              <a:rPr lang="pl-PL" i="1" dirty="0" err="1">
                <a:solidFill>
                  <a:srgbClr val="FFFF00"/>
                </a:solidFill>
              </a:rPr>
              <a:t>abstracto</a:t>
            </a:r>
            <a:endParaRPr lang="pl-PL" i="1" dirty="0">
              <a:solidFill>
                <a:srgbClr val="FFFF00"/>
              </a:solidFill>
            </a:endParaRPr>
          </a:p>
        </p:txBody>
      </p:sp>
      <p:sp>
        <p:nvSpPr>
          <p:cNvPr id="12" name="Prostokąt zaokrąglony 11"/>
          <p:cNvSpPr/>
          <p:nvPr/>
        </p:nvSpPr>
        <p:spPr>
          <a:xfrm>
            <a:off x="6500813" y="4714875"/>
            <a:ext cx="2357437" cy="64293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l-PL" i="1" dirty="0" err="1">
                <a:solidFill>
                  <a:srgbClr val="FFFF00"/>
                </a:solidFill>
              </a:rPr>
              <a:t>in</a:t>
            </a:r>
            <a:r>
              <a:rPr lang="pl-PL" i="1" dirty="0">
                <a:solidFill>
                  <a:srgbClr val="FFFF00"/>
                </a:solidFill>
              </a:rPr>
              <a:t> </a:t>
            </a:r>
            <a:r>
              <a:rPr lang="pl-PL" i="1" dirty="0" err="1">
                <a:solidFill>
                  <a:srgbClr val="FFFF00"/>
                </a:solidFill>
              </a:rPr>
              <a:t>concreto</a:t>
            </a:r>
            <a:endParaRPr lang="pl-PL" i="1" dirty="0">
              <a:solidFill>
                <a:srgbClr val="FFFF00"/>
              </a:solidFill>
            </a:endParaRPr>
          </a:p>
        </p:txBody>
      </p:sp>
      <p:sp>
        <p:nvSpPr>
          <p:cNvPr id="17" name="Strzałka w dół 16"/>
          <p:cNvSpPr/>
          <p:nvPr/>
        </p:nvSpPr>
        <p:spPr>
          <a:xfrm rot="2359561">
            <a:off x="3003550" y="1084263"/>
            <a:ext cx="163513" cy="971550"/>
          </a:xfrm>
          <a:prstGeom prst="down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8" name="Strzałka w dół 17"/>
          <p:cNvSpPr/>
          <p:nvPr/>
        </p:nvSpPr>
        <p:spPr>
          <a:xfrm rot="2359561">
            <a:off x="5503863" y="2370138"/>
            <a:ext cx="163512" cy="971550"/>
          </a:xfrm>
          <a:prstGeom prst="down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19" name="Strzałka w dół 18"/>
          <p:cNvSpPr/>
          <p:nvPr/>
        </p:nvSpPr>
        <p:spPr>
          <a:xfrm rot="2359561">
            <a:off x="6146800" y="3941763"/>
            <a:ext cx="163513" cy="971550"/>
          </a:xfrm>
          <a:prstGeom prst="down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20" name="Strzałka w dół 19"/>
          <p:cNvSpPr/>
          <p:nvPr/>
        </p:nvSpPr>
        <p:spPr>
          <a:xfrm rot="19898096">
            <a:off x="5637213" y="1106488"/>
            <a:ext cx="155575" cy="914400"/>
          </a:xfrm>
          <a:prstGeom prst="down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21" name="Strzałka w dół 20"/>
          <p:cNvSpPr/>
          <p:nvPr/>
        </p:nvSpPr>
        <p:spPr>
          <a:xfrm rot="19898096">
            <a:off x="7558088" y="2422525"/>
            <a:ext cx="171450" cy="885825"/>
          </a:xfrm>
          <a:prstGeom prst="down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  <p:sp>
        <p:nvSpPr>
          <p:cNvPr id="22" name="Strzałka w dół 21"/>
          <p:cNvSpPr/>
          <p:nvPr/>
        </p:nvSpPr>
        <p:spPr>
          <a:xfrm rot="19898096">
            <a:off x="8058150" y="3922713"/>
            <a:ext cx="171450" cy="885825"/>
          </a:xfrm>
          <a:prstGeom prst="downArrow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l-PL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136" name="Shape 136"/>
          <p:cNvSpPr>
            <a:spLocks noGrp="1"/>
          </p:cNvSpPr>
          <p:nvPr>
            <p:ph type="body" idx="1"/>
          </p:nvPr>
        </p:nvSpPr>
        <p:spPr>
          <a:xfrm>
            <a:off x="357188" y="332656"/>
            <a:ext cx="8329611" cy="597666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222884" lvl="0" indent="-222884" algn="ctr" defTabSz="594359">
              <a:spcBef>
                <a:spcPts val="1400"/>
              </a:spcBef>
              <a:defRPr sz="1800"/>
            </a:pP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Fault (</a:t>
            </a:r>
            <a:r>
              <a:rPr lang="en-US" sz="3000" b="1" i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culpa</a:t>
            </a: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)</a:t>
            </a:r>
          </a:p>
          <a:p>
            <a:pPr marL="222884" lvl="0" indent="-222884" algn="ctr" defTabSz="594359">
              <a:spcBef>
                <a:spcPts val="1400"/>
              </a:spcBef>
              <a:defRPr sz="1800"/>
            </a:pPr>
            <a:endParaRPr lang="en-US" sz="3000" b="1" dirty="0" smtClean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222884" lvl="0" indent="-222884" algn="just" defTabSz="594359">
              <a:spcBef>
                <a:spcPts val="1400"/>
              </a:spcBef>
              <a:buFont typeface="Arial" charset="0"/>
              <a:buChar char="•"/>
              <a:defRPr sz="1800"/>
            </a:pPr>
            <a:r>
              <a:rPr lang="en-US" sz="3000" b="1" i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Culpa </a:t>
            </a:r>
            <a:r>
              <a:rPr lang="en-US" sz="3000" b="1" i="1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lata</a:t>
            </a:r>
            <a:r>
              <a:rPr lang="en-US" sz="3000" b="1" i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– </a:t>
            </a: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great negligence; </a:t>
            </a:r>
          </a:p>
          <a:p>
            <a:pPr marL="222884" lvl="0" indent="-222884" algn="just" defTabSz="594359">
              <a:spcBef>
                <a:spcPts val="1400"/>
              </a:spcBef>
              <a:buFont typeface="Arial" charset="0"/>
              <a:buChar char="•"/>
              <a:defRPr sz="1800"/>
            </a:pPr>
            <a:r>
              <a:rPr lang="en-US" sz="3000" b="1" i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Culpa levis </a:t>
            </a: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– </a:t>
            </a: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lesser degree of negligence  which consist neglect of care that we used to expect from:</a:t>
            </a:r>
          </a:p>
          <a:p>
            <a:pPr marL="222884" lvl="2" indent="-222884" algn="just" defTabSz="594359">
              <a:spcBef>
                <a:spcPts val="1400"/>
              </a:spcBef>
              <a:defRPr sz="1800"/>
            </a:pP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a) </a:t>
            </a:r>
            <a:r>
              <a:rPr lang="pl-PL" sz="3000" b="1" i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culpa </a:t>
            </a:r>
            <a:r>
              <a:rPr lang="en-US" sz="3000" b="1" i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in </a:t>
            </a:r>
            <a:r>
              <a:rPr lang="en-US" sz="3000" b="1" i="1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abstracto</a:t>
            </a:r>
            <a:r>
              <a:rPr lang="en-US" sz="3000" b="1" i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– </a:t>
            </a: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diligent partner or good </a:t>
            </a: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host</a:t>
            </a:r>
            <a:endParaRPr lang="en-US" sz="3000" dirty="0" smtClean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222884" lvl="2" indent="-222884" algn="just" defTabSz="594359">
              <a:spcBef>
                <a:spcPts val="1400"/>
              </a:spcBef>
              <a:defRPr sz="1800"/>
            </a:pP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b) </a:t>
            </a:r>
            <a:r>
              <a:rPr lang="pl-PL" sz="3000" b="1" i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culpa </a:t>
            </a:r>
            <a:r>
              <a:rPr lang="en-US" sz="3000" b="1" i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in </a:t>
            </a:r>
            <a:r>
              <a:rPr lang="en-US" sz="3000" b="1" i="1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concreto</a:t>
            </a:r>
            <a:r>
              <a:rPr lang="en-US" sz="3000" b="1" i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– </a:t>
            </a: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from debtor who act in </a:t>
            </a: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his </a:t>
            </a: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own </a:t>
            </a: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affairs</a:t>
            </a:r>
            <a:endParaRPr lang="en-US" sz="3000" b="1" dirty="0" smtClean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222884" lvl="0" indent="-222884" algn="ctr" defTabSz="594359">
              <a:spcBef>
                <a:spcPts val="1400"/>
              </a:spcBef>
              <a:defRPr sz="1800"/>
            </a:pPr>
            <a:endParaRPr lang="pl-PL" sz="3000" b="1" dirty="0" smtClean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222884" lvl="0" indent="-222884" algn="just" defTabSz="594359">
              <a:spcBef>
                <a:spcPts val="1400"/>
              </a:spcBef>
              <a:defRPr sz="1800"/>
            </a:pPr>
            <a:endParaRPr sz="3000" dirty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136" name="Shape 136"/>
          <p:cNvSpPr>
            <a:spLocks noGrp="1"/>
          </p:cNvSpPr>
          <p:nvPr>
            <p:ph type="body" idx="1"/>
          </p:nvPr>
        </p:nvSpPr>
        <p:spPr>
          <a:xfrm>
            <a:off x="357188" y="332656"/>
            <a:ext cx="8329611" cy="5976663"/>
          </a:xfrm>
          <a:prstGeom prst="rect">
            <a:avLst/>
          </a:prstGeom>
        </p:spPr>
        <p:txBody>
          <a:bodyPr lIns="0" tIns="0" rIns="0" bIns="0">
            <a:normAutofit lnSpcReduction="10000"/>
          </a:bodyPr>
          <a:lstStyle/>
          <a:p>
            <a:pPr marL="222884" lvl="0" indent="-222884" algn="ctr" defTabSz="594359">
              <a:spcBef>
                <a:spcPts val="1400"/>
              </a:spcBef>
              <a:defRPr sz="1800"/>
            </a:pP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Principles of liability</a:t>
            </a:r>
          </a:p>
          <a:p>
            <a:pPr marL="222884" lvl="0" indent="-222884" algn="just" defTabSz="594359">
              <a:spcBef>
                <a:spcPts val="1400"/>
              </a:spcBef>
              <a:buFont typeface="Arial" charset="0"/>
              <a:buChar char="•"/>
              <a:defRPr sz="1800"/>
            </a:pP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Primary principle: fault as a ground for legal </a:t>
            </a:r>
            <a:r>
              <a:rPr lang="en-US" sz="3000" b="1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lia</a:t>
            </a:r>
            <a:r>
              <a:rPr lang="pl-PL" sz="3000" b="1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bilit</a:t>
            </a: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y </a:t>
            </a:r>
            <a:endParaRPr lang="en-US" sz="3000" b="1" dirty="0" smtClean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222884" lvl="0" indent="-222884" algn="just" defTabSz="594359">
              <a:spcBef>
                <a:spcPts val="1400"/>
              </a:spcBef>
              <a:buFont typeface="Arial" charset="0"/>
              <a:buChar char="•"/>
              <a:defRPr sz="1800"/>
            </a:pP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Secondary principles: </a:t>
            </a:r>
            <a:r>
              <a:rPr lang="en-US" sz="3000" b="1" i="1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custodia</a:t>
            </a: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and risk (quasi-</a:t>
            </a:r>
            <a:r>
              <a:rPr lang="en-US" sz="3000" b="1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delicts</a:t>
            </a: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)  </a:t>
            </a:r>
          </a:p>
          <a:p>
            <a:pPr marL="222884" lvl="0" indent="-222884" algn="just" defTabSz="594359">
              <a:spcBef>
                <a:spcPts val="1400"/>
              </a:spcBef>
              <a:buFont typeface="Arial" charset="0"/>
              <a:buChar char="•"/>
              <a:defRPr sz="1800"/>
            </a:pP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„Magna culpa </a:t>
            </a:r>
            <a:r>
              <a:rPr lang="en-US" sz="3000" b="1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dolus</a:t>
            </a: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lang="en-US" sz="3000" b="1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est</a:t>
            </a: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” – great negligence had the same legal effects as intentional fault</a:t>
            </a:r>
          </a:p>
          <a:p>
            <a:pPr marL="222884" lvl="0" indent="-222884" algn="just" defTabSz="594359">
              <a:spcBef>
                <a:spcPts val="1400"/>
              </a:spcBef>
              <a:buFont typeface="Arial" charset="0"/>
              <a:buChar char="•"/>
              <a:defRPr sz="1800"/>
            </a:pP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„</a:t>
            </a:r>
            <a:r>
              <a:rPr lang="en-US" sz="3000" b="1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Dolus</a:t>
            </a: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lang="en-US" sz="3000" b="1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semper</a:t>
            </a: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lang="en-US" sz="3000" b="1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praestatur</a:t>
            </a: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”  - liability in case of intentional fault couldn’t be excluded </a:t>
            </a:r>
          </a:p>
          <a:p>
            <a:pPr marL="222884" lvl="0" indent="-222884" algn="just" defTabSz="594359">
              <a:spcBef>
                <a:spcPts val="1400"/>
              </a:spcBef>
              <a:buFont typeface="Arial" charset="0"/>
              <a:buChar char="•"/>
              <a:defRPr sz="1800"/>
            </a:pP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„Casus a </a:t>
            </a:r>
            <a:r>
              <a:rPr lang="en-US" sz="3000" b="1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nullo</a:t>
            </a: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lang="en-US" sz="3000" b="1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praestatur</a:t>
            </a: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”  - no</a:t>
            </a:r>
            <a:r>
              <a:rPr lang="pl-PL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one is responsible for fortuity </a:t>
            </a:r>
          </a:p>
          <a:p>
            <a:pPr marL="222884" lvl="0" indent="-222884" algn="just" defTabSz="594359">
              <a:spcBef>
                <a:spcPts val="1400"/>
              </a:spcBef>
              <a:buFont typeface="Arial" charset="0"/>
              <a:buChar char="•"/>
              <a:defRPr sz="1800"/>
            </a:pPr>
            <a:endParaRPr lang="pl-PL" sz="3000" b="1" dirty="0" smtClean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222884" lvl="0" indent="-222884" algn="ctr" defTabSz="594359">
              <a:spcBef>
                <a:spcPts val="1400"/>
              </a:spcBef>
              <a:defRPr sz="1800"/>
            </a:pPr>
            <a:endParaRPr lang="pl-PL" sz="3000" b="1" dirty="0" smtClean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222884" lvl="0" indent="-222884" algn="just" defTabSz="594359">
              <a:spcBef>
                <a:spcPts val="1400"/>
              </a:spcBef>
              <a:defRPr sz="1800"/>
            </a:pPr>
            <a:endParaRPr sz="3000" dirty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136" name="Shape 136"/>
          <p:cNvSpPr>
            <a:spLocks noGrp="1"/>
          </p:cNvSpPr>
          <p:nvPr>
            <p:ph type="body" idx="1"/>
          </p:nvPr>
        </p:nvSpPr>
        <p:spPr>
          <a:xfrm>
            <a:off x="357188" y="332656"/>
            <a:ext cx="8329611" cy="597666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222884" lvl="0" indent="-222884" algn="ctr" defTabSz="594359">
              <a:spcBef>
                <a:spcPts val="1400"/>
              </a:spcBef>
              <a:defRPr sz="1800"/>
            </a:pP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How to secure obligations?</a:t>
            </a:r>
          </a:p>
          <a:p>
            <a:pPr marL="222884" lvl="0" indent="-222884" algn="just" defTabSz="594359">
              <a:spcBef>
                <a:spcPts val="1400"/>
              </a:spcBef>
              <a:defRPr sz="1800"/>
            </a:pP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If suability and enforceability of obligation wasn’t enough creditor might want to implement some additional securities to </a:t>
            </a:r>
            <a:r>
              <a:rPr lang="pl-PL" sz="3000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primary</a:t>
            </a:r>
            <a:r>
              <a:rPr lang="pl-PL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agreement.</a:t>
            </a:r>
          </a:p>
          <a:p>
            <a:pPr marL="222884" lvl="0" indent="-222884" algn="just" defTabSz="594359">
              <a:spcBef>
                <a:spcPts val="1400"/>
              </a:spcBef>
              <a:defRPr sz="1800"/>
            </a:pPr>
            <a:endParaRPr lang="pl-PL" sz="3000" dirty="0" smtClean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222884" lvl="0" indent="-222884" algn="just" defTabSz="594359">
              <a:spcBef>
                <a:spcPts val="1400"/>
              </a:spcBef>
              <a:defRPr sz="1800"/>
            </a:pP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Forms of securities were divided into:</a:t>
            </a:r>
          </a:p>
          <a:p>
            <a:pPr marL="571500" lvl="0" indent="-571500" algn="just" defTabSz="594359">
              <a:spcBef>
                <a:spcPts val="1400"/>
              </a:spcBef>
              <a:buAutoNum type="romanUcPeriod"/>
              <a:defRPr sz="1800"/>
            </a:pP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Those made by debtor himself</a:t>
            </a:r>
          </a:p>
          <a:p>
            <a:pPr marL="571500" lvl="0" indent="-571500" algn="just" defTabSz="594359">
              <a:spcBef>
                <a:spcPts val="1400"/>
              </a:spcBef>
              <a:buAutoNum type="romanUcPeriod"/>
              <a:defRPr sz="1800"/>
            </a:pP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Those made by third party for debtor </a:t>
            </a:r>
          </a:p>
          <a:p>
            <a:pPr marL="222884" lvl="0" indent="-222884" algn="ctr" defTabSz="594359">
              <a:spcBef>
                <a:spcPts val="1400"/>
              </a:spcBef>
              <a:defRPr sz="1800"/>
            </a:pPr>
            <a:endParaRPr lang="pl-PL" sz="3000" b="1" dirty="0" smtClean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222884" lvl="0" indent="-222884" algn="ctr" defTabSz="594359">
              <a:spcBef>
                <a:spcPts val="1400"/>
              </a:spcBef>
              <a:defRPr sz="1800"/>
            </a:pPr>
            <a:endParaRPr lang="pl-PL" sz="3000" b="1" dirty="0" smtClean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222884" lvl="0" indent="-222884" algn="just" defTabSz="594359">
              <a:spcBef>
                <a:spcPts val="1400"/>
              </a:spcBef>
              <a:defRPr sz="1800"/>
            </a:pPr>
            <a:endParaRPr sz="3000" dirty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136" name="Shape 136"/>
          <p:cNvSpPr>
            <a:spLocks noGrp="1"/>
          </p:cNvSpPr>
          <p:nvPr>
            <p:ph type="body" idx="1"/>
          </p:nvPr>
        </p:nvSpPr>
        <p:spPr>
          <a:xfrm>
            <a:off x="357188" y="332656"/>
            <a:ext cx="8329611" cy="5976663"/>
          </a:xfrm>
          <a:prstGeom prst="rect">
            <a:avLst/>
          </a:prstGeom>
        </p:spPr>
        <p:txBody>
          <a:bodyPr lIns="0" tIns="0" rIns="0" bIns="0">
            <a:normAutofit lnSpcReduction="10000"/>
          </a:bodyPr>
          <a:lstStyle/>
          <a:p>
            <a:pPr marL="222884" lvl="0" indent="-222884" algn="ctr" defTabSz="594359">
              <a:spcBef>
                <a:spcPts val="1400"/>
              </a:spcBef>
              <a:defRPr sz="1800"/>
            </a:pP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Types of securities made by debtor</a:t>
            </a:r>
          </a:p>
          <a:p>
            <a:pPr marL="222884" lvl="0" indent="-222884" algn="ctr" defTabSz="594359">
              <a:spcBef>
                <a:spcPts val="1400"/>
              </a:spcBef>
              <a:defRPr sz="1800"/>
            </a:pPr>
            <a:endParaRPr lang="en-US" sz="3000" b="1" dirty="0" smtClean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222884" lvl="0" indent="-222884" algn="just" defTabSz="594359">
              <a:spcBef>
                <a:spcPts val="1400"/>
              </a:spcBef>
              <a:buFont typeface="Arial" charset="0"/>
              <a:buChar char="•"/>
              <a:defRPr sz="1800"/>
            </a:pP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Liquidated damages/ contractual penalty </a:t>
            </a:r>
          </a:p>
          <a:p>
            <a:pPr marL="222884" lvl="0" indent="-222884" algn="just" defTabSz="594359">
              <a:spcBef>
                <a:spcPts val="1400"/>
              </a:spcBef>
              <a:buFont typeface="Arial" charset="0"/>
              <a:buChar char="•"/>
              <a:defRPr sz="1800"/>
            </a:pPr>
            <a:endParaRPr lang="en-US" sz="3000" dirty="0" smtClean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222884" lvl="0" indent="-222884" algn="just" defTabSz="594359">
              <a:spcBef>
                <a:spcPts val="1400"/>
              </a:spcBef>
              <a:buFont typeface="Arial" charset="0"/>
              <a:buChar char="•"/>
              <a:defRPr sz="1800"/>
            </a:pP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Down payment (</a:t>
            </a:r>
            <a:r>
              <a:rPr lang="en-US" sz="3000" i="1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arra</a:t>
            </a: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)</a:t>
            </a:r>
          </a:p>
          <a:p>
            <a:pPr marL="222884" lvl="0" indent="-222884" algn="just" defTabSz="594359">
              <a:spcBef>
                <a:spcPts val="1400"/>
              </a:spcBef>
              <a:buFont typeface="Arial" charset="0"/>
              <a:buChar char="•"/>
              <a:defRPr sz="1800"/>
            </a:pPr>
            <a:endParaRPr lang="en-US" sz="3000" dirty="0" smtClean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222884" lvl="0" indent="-222884" algn="just" defTabSz="594359">
              <a:spcBef>
                <a:spcPts val="1400"/>
              </a:spcBef>
              <a:buFont typeface="Arial" charset="0"/>
              <a:buChar char="•"/>
              <a:defRPr sz="1800"/>
            </a:pP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Lien (</a:t>
            </a:r>
            <a:r>
              <a:rPr lang="en-US" sz="3000" i="1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fiducia</a:t>
            </a: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, </a:t>
            </a:r>
            <a:r>
              <a:rPr lang="en-US" sz="3000" i="1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pignus</a:t>
            </a: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, </a:t>
            </a:r>
            <a:r>
              <a:rPr lang="en-US" sz="3000" i="1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hypotheca</a:t>
            </a: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)</a:t>
            </a:r>
          </a:p>
          <a:p>
            <a:pPr marL="222884" lvl="0" indent="-222884" algn="just" defTabSz="594359">
              <a:spcBef>
                <a:spcPts val="1400"/>
              </a:spcBef>
              <a:buFont typeface="Arial" charset="0"/>
              <a:buChar char="•"/>
              <a:defRPr sz="1800"/>
            </a:pPr>
            <a:endParaRPr lang="en-US" sz="3000" dirty="0" smtClean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222884" lvl="0" indent="-222884" algn="just" defTabSz="594359">
              <a:spcBef>
                <a:spcPts val="1400"/>
              </a:spcBef>
              <a:buFont typeface="Arial" charset="0"/>
              <a:buChar char="•"/>
              <a:defRPr sz="1800"/>
            </a:pPr>
            <a:r>
              <a:rPr lang="en-US" sz="3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Constitutum</a:t>
            </a:r>
            <a:r>
              <a:rPr lang="en-US" sz="3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debiti</a:t>
            </a:r>
            <a:r>
              <a:rPr lang="en-US" sz="3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proprii</a:t>
            </a:r>
            <a:r>
              <a:rPr lang="en-US" sz="3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– re-pledge of debt in form of </a:t>
            </a:r>
            <a:r>
              <a:rPr lang="en-US" sz="3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pactum</a:t>
            </a:r>
            <a:r>
              <a:rPr lang="en-US" sz="3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3000" b="1" i="1" dirty="0" smtClean="0">
              <a:solidFill>
                <a:srgbClr val="FFFF00"/>
              </a:solidFill>
              <a:latin typeface="Arial" pitchFamily="34" charset="0"/>
              <a:ea typeface="Arial Bold"/>
              <a:cs typeface="Arial" pitchFamily="34" charset="0"/>
              <a:sym typeface="Arial Bold"/>
            </a:endParaRPr>
          </a:p>
          <a:p>
            <a:pPr marL="222884" lvl="0" indent="-222884" algn="just" defTabSz="594359">
              <a:spcBef>
                <a:spcPts val="1400"/>
              </a:spcBef>
              <a:defRPr sz="1800"/>
            </a:pPr>
            <a:endParaRPr sz="3000" dirty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136" name="Shape 136"/>
          <p:cNvSpPr>
            <a:spLocks noGrp="1"/>
          </p:cNvSpPr>
          <p:nvPr>
            <p:ph type="body" idx="1"/>
          </p:nvPr>
        </p:nvSpPr>
        <p:spPr>
          <a:xfrm>
            <a:off x="357188" y="332656"/>
            <a:ext cx="8329611" cy="597666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222884" lvl="0" indent="-222884" algn="ctr" defTabSz="594359">
              <a:spcBef>
                <a:spcPts val="1400"/>
              </a:spcBef>
              <a:defRPr sz="1800"/>
            </a:pPr>
            <a:r>
              <a:rPr lang="en-US" sz="3000" b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Types of securities made by third parties</a:t>
            </a:r>
          </a:p>
          <a:p>
            <a:pPr marL="222884" lvl="0" indent="-222884" algn="just" defTabSz="594359">
              <a:spcBef>
                <a:spcPts val="1400"/>
              </a:spcBef>
              <a:buFont typeface="Arial" charset="0"/>
              <a:buChar char="•"/>
              <a:defRPr sz="1800"/>
            </a:pP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Surety (</a:t>
            </a:r>
            <a:r>
              <a:rPr lang="en-US" sz="3000" i="1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adpromissio</a:t>
            </a: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) </a:t>
            </a:r>
          </a:p>
          <a:p>
            <a:pPr marL="222884" lvl="0" indent="-222884" algn="just" defTabSz="594359">
              <a:spcBef>
                <a:spcPts val="1400"/>
              </a:spcBef>
              <a:buFont typeface="Arial" charset="0"/>
              <a:buChar char="•"/>
              <a:defRPr sz="1800"/>
            </a:pPr>
            <a:endParaRPr lang="en-US" sz="3000" dirty="0" smtClean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222884" lvl="0" indent="-222884" algn="just" defTabSz="594359">
              <a:spcBef>
                <a:spcPts val="1400"/>
              </a:spcBef>
              <a:buFont typeface="Arial" charset="0"/>
              <a:buChar char="•"/>
              <a:defRPr sz="1800"/>
            </a:pP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Intercession which could create another debtor or only guarantor</a:t>
            </a:r>
          </a:p>
          <a:p>
            <a:pPr marL="222884" lvl="0" indent="-222884" algn="just" defTabSz="594359">
              <a:spcBef>
                <a:spcPts val="1400"/>
              </a:spcBef>
              <a:buFont typeface="Arial" charset="0"/>
              <a:buChar char="•"/>
              <a:defRPr sz="1800"/>
            </a:pPr>
            <a:endParaRPr lang="en-US" sz="3000" dirty="0" smtClean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222884" lvl="0" indent="-222884" algn="just" defTabSz="594359">
              <a:spcBef>
                <a:spcPts val="1400"/>
              </a:spcBef>
              <a:buFont typeface="Arial" charset="0"/>
              <a:buChar char="•"/>
              <a:defRPr sz="1800"/>
            </a:pP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Credit mandate (</a:t>
            </a:r>
            <a:r>
              <a:rPr lang="en-US" sz="3000" i="1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mandatum</a:t>
            </a:r>
            <a:r>
              <a:rPr lang="en-US" sz="3000" i="1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 </a:t>
            </a:r>
            <a:r>
              <a:rPr lang="en-US" sz="3000" i="1" dirty="0" err="1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qualificatum</a:t>
            </a:r>
            <a:r>
              <a:rPr lang="en-US" sz="3000" dirty="0" smtClean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)</a:t>
            </a:r>
          </a:p>
          <a:p>
            <a:pPr marL="222884" lvl="0" indent="-222884" algn="just" defTabSz="594359">
              <a:spcBef>
                <a:spcPts val="1400"/>
              </a:spcBef>
              <a:buFont typeface="Arial" charset="0"/>
              <a:buChar char="•"/>
              <a:defRPr sz="1800"/>
            </a:pPr>
            <a:endParaRPr lang="en-US" sz="3000" dirty="0" smtClean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  <a:p>
            <a:pPr marL="222884" lvl="0" indent="-222884" algn="just" defTabSz="594359">
              <a:spcBef>
                <a:spcPts val="1400"/>
              </a:spcBef>
              <a:buFont typeface="Arial" charset="0"/>
              <a:buChar char="•"/>
              <a:defRPr sz="1800"/>
            </a:pPr>
            <a:r>
              <a:rPr lang="en-US" sz="3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Constitutum</a:t>
            </a:r>
            <a:r>
              <a:rPr lang="en-US" sz="3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debiti</a:t>
            </a:r>
            <a:r>
              <a:rPr lang="en-US" sz="3000" i="1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i="1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alieni</a:t>
            </a:r>
            <a:r>
              <a:rPr lang="en-US" sz="3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– guarantee of debt in form of </a:t>
            </a:r>
            <a:r>
              <a:rPr lang="en-US" sz="3000" dirty="0" err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pactum</a:t>
            </a:r>
            <a:r>
              <a:rPr lang="en-US" sz="30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 by third party</a:t>
            </a:r>
            <a:endParaRPr lang="en-US" sz="3000" b="1" dirty="0" smtClean="0">
              <a:solidFill>
                <a:srgbClr val="FFFF00"/>
              </a:solidFill>
              <a:latin typeface="Arial" pitchFamily="34" charset="0"/>
              <a:ea typeface="Arial Bold"/>
              <a:cs typeface="Arial" pitchFamily="34" charset="0"/>
              <a:sym typeface="Arial Bold"/>
            </a:endParaRPr>
          </a:p>
          <a:p>
            <a:pPr marL="222884" lvl="0" indent="-222884" algn="just" defTabSz="594359">
              <a:spcBef>
                <a:spcPts val="1400"/>
              </a:spcBef>
              <a:defRPr sz="1800"/>
            </a:pPr>
            <a:endParaRPr sz="3000" dirty="0">
              <a:solidFill>
                <a:srgbClr val="FFFF00"/>
              </a:solidFill>
              <a:latin typeface="Arial Bold"/>
              <a:ea typeface="Arial Bold"/>
              <a:cs typeface="Arial Bold"/>
              <a:sym typeface="Arial Bold"/>
            </a:endParaRP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58" name="Shape 58"/>
          <p:cNvSpPr>
            <a:spLocks noGrp="1"/>
          </p:cNvSpPr>
          <p:nvPr>
            <p:ph type="body" idx="1"/>
          </p:nvPr>
        </p:nvSpPr>
        <p:spPr>
          <a:xfrm>
            <a:off x="357188" y="642937"/>
            <a:ext cx="8329611" cy="5522367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342900" lvl="0" indent="-342900" algn="ctr">
              <a:lnSpc>
                <a:spcPct val="200000"/>
              </a:lnSpc>
              <a:spcBef>
                <a:spcPts val="2400"/>
              </a:spcBef>
              <a:defRPr sz="1800"/>
            </a:pPr>
            <a:r>
              <a:rPr sz="4000" dirty="0">
                <a:solidFill>
                  <a:srgbClr val="FFFF00"/>
                </a:solidFill>
              </a:rPr>
              <a:t>Development of obligation</a:t>
            </a:r>
            <a:r>
              <a:rPr sz="4000" dirty="0" smtClean="0">
                <a:solidFill>
                  <a:srgbClr val="FFFF00"/>
                </a:solidFill>
              </a:rPr>
              <a:t>:</a:t>
            </a:r>
            <a:endParaRPr sz="4000" dirty="0">
              <a:solidFill>
                <a:srgbClr val="FFFF00"/>
              </a:solidFill>
            </a:endParaRPr>
          </a:p>
          <a:p>
            <a:pPr marL="342900" lvl="0" indent="-342900">
              <a:defRPr sz="1800"/>
            </a:pPr>
            <a:r>
              <a:rPr sz="4000" dirty="0">
                <a:solidFill>
                  <a:srgbClr val="FFFF00"/>
                </a:solidFill>
              </a:rPr>
              <a:t>* initial source of obligation: damages done to estate of another </a:t>
            </a:r>
            <a:r>
              <a:rPr sz="4000" dirty="0" err="1">
                <a:solidFill>
                  <a:srgbClr val="FFFF00"/>
                </a:solidFill>
              </a:rPr>
              <a:t>pater</a:t>
            </a:r>
            <a:r>
              <a:rPr sz="4000" dirty="0">
                <a:solidFill>
                  <a:srgbClr val="FFFF00"/>
                </a:solidFill>
              </a:rPr>
              <a:t> </a:t>
            </a:r>
            <a:r>
              <a:rPr sz="4000" dirty="0" err="1">
                <a:solidFill>
                  <a:srgbClr val="FFFF00"/>
                </a:solidFill>
              </a:rPr>
              <a:t>familias</a:t>
            </a:r>
            <a:endParaRPr sz="4000" dirty="0">
              <a:solidFill>
                <a:srgbClr val="FFFF00"/>
              </a:solidFill>
            </a:endParaRPr>
          </a:p>
          <a:p>
            <a:pPr marL="342900" lvl="0" indent="-342900">
              <a:defRPr sz="1800"/>
            </a:pPr>
            <a:r>
              <a:rPr sz="4000" dirty="0">
                <a:solidFill>
                  <a:srgbClr val="FFFF00"/>
                </a:solidFill>
              </a:rPr>
              <a:t>* development of contracts due to need to use someone else estate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61" name="Shape 61"/>
          <p:cNvSpPr>
            <a:spLocks noGrp="1"/>
          </p:cNvSpPr>
          <p:nvPr>
            <p:ph type="body" idx="1"/>
          </p:nvPr>
        </p:nvSpPr>
        <p:spPr>
          <a:xfrm>
            <a:off x="357188" y="642937"/>
            <a:ext cx="8329611" cy="50546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342900" lvl="0" indent="-342900" algn="ctr">
              <a:spcBef>
                <a:spcPts val="2100"/>
              </a:spcBef>
              <a:defRPr sz="1800"/>
            </a:pPr>
            <a:r>
              <a:rPr sz="36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Obligation as a legal relationship:</a:t>
            </a:r>
          </a:p>
          <a:p>
            <a:pPr marL="342900" lvl="0" indent="-342900">
              <a:spcBef>
                <a:spcPts val="2100"/>
              </a:spcBef>
              <a:defRPr sz="1800"/>
            </a:pPr>
            <a:r>
              <a:rPr sz="3600" dirty="0">
                <a:solidFill>
                  <a:srgbClr val="FFFF00"/>
                </a:solidFill>
              </a:rPr>
              <a:t>  </a:t>
            </a:r>
          </a:p>
          <a:p>
            <a:pPr marL="342900" lvl="0" indent="-342900" algn="just">
              <a:spcBef>
                <a:spcPts val="2100"/>
              </a:spcBef>
              <a:defRPr sz="1800"/>
            </a:pPr>
            <a:r>
              <a:rPr sz="3600" dirty="0">
                <a:solidFill>
                  <a:srgbClr val="FFFF00"/>
                </a:solidFill>
              </a:rPr>
              <a:t>The obligation (</a:t>
            </a:r>
            <a:r>
              <a:rPr sz="3600" dirty="0" err="1">
                <a:solidFill>
                  <a:srgbClr val="FFFF00"/>
                </a:solidFill>
              </a:rPr>
              <a:t>obligatio</a:t>
            </a:r>
            <a:r>
              <a:rPr sz="3600" dirty="0">
                <a:solidFill>
                  <a:srgbClr val="FFFF00"/>
                </a:solidFill>
              </a:rPr>
              <a:t>) is a legal relationship between two parties, one of which is a creditor (creditor) and the other debtor (</a:t>
            </a:r>
            <a:r>
              <a:rPr sz="3600" dirty="0" err="1">
                <a:solidFill>
                  <a:srgbClr val="FFFF00"/>
                </a:solidFill>
              </a:rPr>
              <a:t>debitor</a:t>
            </a:r>
            <a:r>
              <a:rPr sz="3600" dirty="0">
                <a:solidFill>
                  <a:srgbClr val="FFFF00"/>
                </a:solidFill>
              </a:rPr>
              <a:t>).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64" name="Shape 64"/>
          <p:cNvSpPr>
            <a:spLocks noGrp="1"/>
          </p:cNvSpPr>
          <p:nvPr>
            <p:ph type="body" idx="1"/>
          </p:nvPr>
        </p:nvSpPr>
        <p:spPr>
          <a:xfrm>
            <a:off x="323528" y="620687"/>
            <a:ext cx="8329611" cy="5688633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305180" lvl="0" indent="-305180" algn="ctr" defTabSz="813816">
              <a:spcBef>
                <a:spcPts val="1900"/>
              </a:spcBef>
              <a:defRPr sz="1800"/>
            </a:pPr>
            <a:r>
              <a:rPr sz="3600" dirty="0">
                <a:solidFill>
                  <a:srgbClr val="FFFF00"/>
                </a:solidFill>
              </a:rPr>
              <a:t>Obligation is build on the principle of equality of contracting parties, which means that creditor has no power over debtor. </a:t>
            </a:r>
            <a:endParaRPr lang="pl-PL" sz="3600" dirty="0" smtClean="0">
              <a:solidFill>
                <a:srgbClr val="FFFF00"/>
              </a:solidFill>
            </a:endParaRPr>
          </a:p>
          <a:p>
            <a:pPr marL="305180" lvl="0" indent="-305180" algn="ctr" defTabSz="813816">
              <a:spcBef>
                <a:spcPts val="1900"/>
              </a:spcBef>
              <a:defRPr sz="1800"/>
            </a:pPr>
            <a:r>
              <a:rPr sz="3600" dirty="0" smtClean="0">
                <a:solidFill>
                  <a:srgbClr val="FFFF00"/>
                </a:solidFill>
              </a:rPr>
              <a:t>Obligation </a:t>
            </a:r>
            <a:r>
              <a:rPr sz="3600" dirty="0">
                <a:solidFill>
                  <a:srgbClr val="FFFF00"/>
                </a:solidFill>
              </a:rPr>
              <a:t>was not only a legal relationship, but was also treated as property (part of res </a:t>
            </a:r>
            <a:r>
              <a:rPr sz="3600" dirty="0" err="1">
                <a:solidFill>
                  <a:srgbClr val="FFFF00"/>
                </a:solidFill>
              </a:rPr>
              <a:t>incorporales</a:t>
            </a:r>
            <a:r>
              <a:rPr sz="3600" dirty="0">
                <a:solidFill>
                  <a:srgbClr val="FFFF00"/>
                </a:solidFill>
              </a:rPr>
              <a:t> – immaterial property) which can be subject of </a:t>
            </a:r>
            <a:r>
              <a:rPr sz="3600" dirty="0" err="1">
                <a:solidFill>
                  <a:srgbClr val="FFFF00"/>
                </a:solidFill>
              </a:rPr>
              <a:t>businnes</a:t>
            </a:r>
            <a:r>
              <a:rPr sz="3600" dirty="0">
                <a:solidFill>
                  <a:srgbClr val="FFFF00"/>
                </a:solidFill>
              </a:rPr>
              <a:t> </a:t>
            </a:r>
            <a:r>
              <a:rPr sz="3600" dirty="0" smtClean="0">
                <a:solidFill>
                  <a:srgbClr val="FFFF00"/>
                </a:solidFill>
              </a:rPr>
              <a:t>transactions</a:t>
            </a:r>
            <a:r>
              <a:rPr lang="pl-PL" sz="3600" dirty="0" smtClean="0">
                <a:solidFill>
                  <a:srgbClr val="FFFF00"/>
                </a:solidFill>
              </a:rPr>
              <a:t>.</a:t>
            </a:r>
            <a:r>
              <a:rPr sz="3600" dirty="0" smtClean="0">
                <a:solidFill>
                  <a:srgbClr val="FFFF00"/>
                </a:solidFill>
              </a:rPr>
              <a:t>   </a:t>
            </a:r>
            <a:r>
              <a:rPr sz="3204" dirty="0">
                <a:solidFill>
                  <a:srgbClr val="FFFF00"/>
                </a:solidFill>
              </a:rPr>
              <a:t>	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idx="1"/>
          </p:nvPr>
        </p:nvSpPr>
        <p:spPr>
          <a:xfrm>
            <a:off x="357188" y="642937"/>
            <a:ext cx="8329611" cy="50546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342900" lvl="0" indent="-342900" algn="ctr">
              <a:spcBef>
                <a:spcPts val="2100"/>
              </a:spcBef>
              <a:defRPr sz="1800"/>
            </a:pPr>
            <a:r>
              <a:rPr sz="3600" dirty="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Obligation and actio (suit) </a:t>
            </a:r>
          </a:p>
          <a:p>
            <a:pPr marL="342900" lvl="0" indent="-342900" algn="ctr">
              <a:spcBef>
                <a:spcPts val="2100"/>
              </a:spcBef>
              <a:defRPr sz="1800"/>
            </a:pPr>
            <a:r>
              <a:rPr sz="3600" dirty="0">
                <a:solidFill>
                  <a:srgbClr val="FFFF00"/>
                </a:solidFill>
              </a:rPr>
              <a:t>In </a:t>
            </a:r>
            <a:r>
              <a:rPr lang="pl-PL" sz="3600" dirty="0" smtClean="0">
                <a:solidFill>
                  <a:srgbClr val="FFFF00"/>
                </a:solidFill>
              </a:rPr>
              <a:t>R</a:t>
            </a:r>
            <a:r>
              <a:rPr sz="3600" dirty="0" err="1" smtClean="0">
                <a:solidFill>
                  <a:srgbClr val="FFFF00"/>
                </a:solidFill>
              </a:rPr>
              <a:t>oman</a:t>
            </a:r>
            <a:r>
              <a:rPr sz="3600" dirty="0" smtClean="0">
                <a:solidFill>
                  <a:srgbClr val="FFFF00"/>
                </a:solidFill>
              </a:rPr>
              <a:t> </a:t>
            </a:r>
            <a:r>
              <a:rPr sz="3600" dirty="0">
                <a:solidFill>
                  <a:srgbClr val="FFFF00"/>
                </a:solidFill>
              </a:rPr>
              <a:t>law obligation was strictly bonded to specific suit – without suit obligation wasn’t enforceable. </a:t>
            </a:r>
          </a:p>
          <a:p>
            <a:pPr marL="342900" lvl="0" indent="-342900" algn="ctr">
              <a:spcBef>
                <a:spcPts val="2100"/>
              </a:spcBef>
              <a:defRPr sz="1800"/>
            </a:pPr>
            <a:r>
              <a:rPr sz="3600" dirty="0">
                <a:solidFill>
                  <a:srgbClr val="FFFF00"/>
                </a:solidFill>
              </a:rPr>
              <a:t>New obligations was created by adding judicial provisions to new types of agreements. 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70" name="Shape 70"/>
          <p:cNvSpPr>
            <a:spLocks noGrp="1"/>
          </p:cNvSpPr>
          <p:nvPr>
            <p:ph type="body" idx="1"/>
          </p:nvPr>
        </p:nvSpPr>
        <p:spPr>
          <a:xfrm>
            <a:off x="357188" y="642937"/>
            <a:ext cx="8329611" cy="50546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342900" lvl="0" indent="-342900">
              <a:spcBef>
                <a:spcPts val="2100"/>
              </a:spcBef>
              <a:defRPr sz="1800"/>
            </a:pPr>
            <a:r>
              <a:rPr sz="3600" dirty="0">
                <a:solidFill>
                  <a:srgbClr val="FFFF00"/>
                </a:solidFill>
              </a:rPr>
              <a:t>Relations not covered by any </a:t>
            </a:r>
            <a:r>
              <a:rPr sz="3600" i="1" dirty="0">
                <a:solidFill>
                  <a:srgbClr val="FFFF00"/>
                </a:solidFill>
              </a:rPr>
              <a:t>actio</a:t>
            </a:r>
            <a:r>
              <a:rPr sz="3600" dirty="0">
                <a:solidFill>
                  <a:srgbClr val="FFFF00"/>
                </a:solidFill>
              </a:rPr>
              <a:t> could be subject of granting special provision by </a:t>
            </a:r>
            <a:r>
              <a:rPr sz="3600" dirty="0" err="1">
                <a:solidFill>
                  <a:srgbClr val="FFFF00"/>
                </a:solidFill>
              </a:rPr>
              <a:t>pretor</a:t>
            </a:r>
            <a:r>
              <a:rPr sz="3600" dirty="0">
                <a:solidFill>
                  <a:srgbClr val="FFFF00"/>
                </a:solidFill>
              </a:rPr>
              <a:t>. </a:t>
            </a:r>
            <a:endParaRPr lang="pl-PL" sz="3600" dirty="0" smtClean="0">
              <a:solidFill>
                <a:srgbClr val="FFFF00"/>
              </a:solidFill>
            </a:endParaRPr>
          </a:p>
          <a:p>
            <a:pPr marL="342900" lvl="0" indent="-342900">
              <a:spcBef>
                <a:spcPts val="2100"/>
              </a:spcBef>
              <a:defRPr sz="1800"/>
            </a:pPr>
            <a:endParaRPr sz="3600" dirty="0">
              <a:solidFill>
                <a:srgbClr val="FFFF00"/>
              </a:solidFill>
            </a:endParaRPr>
          </a:p>
          <a:p>
            <a:pPr marL="342900" lvl="0" indent="-342900">
              <a:spcBef>
                <a:spcPts val="2100"/>
              </a:spcBef>
              <a:defRPr sz="1800"/>
            </a:pPr>
            <a:r>
              <a:rPr sz="3600" dirty="0" err="1">
                <a:solidFill>
                  <a:srgbClr val="FFFF00"/>
                </a:solidFill>
              </a:rPr>
              <a:t>Pretor</a:t>
            </a:r>
            <a:r>
              <a:rPr sz="3600" dirty="0">
                <a:solidFill>
                  <a:srgbClr val="FFFF00"/>
                </a:solidFill>
              </a:rPr>
              <a:t> could grant </a:t>
            </a:r>
            <a:r>
              <a:rPr sz="3600" i="1" dirty="0">
                <a:solidFill>
                  <a:srgbClr val="FFFF00"/>
                </a:solidFill>
              </a:rPr>
              <a:t>actio in factum </a:t>
            </a:r>
            <a:r>
              <a:rPr sz="3600" dirty="0">
                <a:solidFill>
                  <a:srgbClr val="FFFF00"/>
                </a:solidFill>
              </a:rPr>
              <a:t>– suit build on facts that were foundation of parties relationship. 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>
            <a:spLocks noGrp="1"/>
          </p:cNvSpPr>
          <p:nvPr>
            <p:ph type="title"/>
          </p:nvPr>
        </p:nvSpPr>
        <p:spPr>
          <a:xfrm>
            <a:off x="428625" y="274638"/>
            <a:ext cx="8258175" cy="29686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defTabSz="420623">
              <a:defRPr sz="1472">
                <a:solidFill>
                  <a:srgbClr val="FF9900"/>
                </a:solidFill>
                <a:latin typeface="Arial Bold"/>
                <a:ea typeface="Arial Bold"/>
                <a:cs typeface="Arial Bold"/>
                <a:sym typeface="Arial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72">
                <a:solidFill>
                  <a:srgbClr val="FF9900"/>
                </a:solidFill>
              </a:rPr>
              <a:t> </a:t>
            </a:r>
          </a:p>
        </p:txBody>
      </p:sp>
      <p:sp>
        <p:nvSpPr>
          <p:cNvPr id="73" name="Shape 73"/>
          <p:cNvSpPr>
            <a:spLocks noGrp="1"/>
          </p:cNvSpPr>
          <p:nvPr>
            <p:ph type="body" idx="1"/>
          </p:nvPr>
        </p:nvSpPr>
        <p:spPr>
          <a:xfrm>
            <a:off x="357188" y="642937"/>
            <a:ext cx="8329611" cy="5054601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342900" lvl="0" indent="-342900" algn="ctr">
              <a:spcBef>
                <a:spcPts val="2100"/>
              </a:spcBef>
              <a:defRPr sz="1800"/>
            </a:pPr>
            <a:r>
              <a:rPr sz="360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Origin of obligation </a:t>
            </a:r>
          </a:p>
          <a:p>
            <a:pPr marL="342900" lvl="0" indent="-342900" algn="ctr">
              <a:spcBef>
                <a:spcPts val="2100"/>
              </a:spcBef>
              <a:defRPr sz="1800"/>
            </a:pPr>
            <a:r>
              <a:rPr sz="3600">
                <a:solidFill>
                  <a:srgbClr val="FFFF00"/>
                </a:solidFill>
                <a:latin typeface="Arial Bold"/>
                <a:ea typeface="Arial Bold"/>
                <a:cs typeface="Arial Bold"/>
                <a:sym typeface="Arial Bold"/>
              </a:rPr>
              <a:t>in the Law of Twelve Tables</a:t>
            </a:r>
          </a:p>
          <a:p>
            <a:pPr marL="857250" lvl="0" indent="-857250" algn="just">
              <a:spcBef>
                <a:spcPts val="1900"/>
              </a:spcBef>
              <a:buClr>
                <a:srgbClr val="FFFF00"/>
              </a:buClr>
              <a:buSzPct val="100000"/>
              <a:buAutoNum type="romanUcPeriod"/>
              <a:defRPr sz="1800"/>
            </a:pPr>
            <a:endParaRPr sz="3600">
              <a:solidFill>
                <a:srgbClr val="FFFF00"/>
              </a:solidFill>
            </a:endParaRPr>
          </a:p>
          <a:p>
            <a:pPr marL="964406" lvl="0" indent="-964406" algn="just">
              <a:spcBef>
                <a:spcPts val="2100"/>
              </a:spcBef>
              <a:buClr>
                <a:srgbClr val="FFFF00"/>
              </a:buClr>
              <a:buSzPct val="100000"/>
              <a:buAutoNum type="romanUcPeriod"/>
              <a:defRPr sz="1800"/>
            </a:pPr>
            <a:r>
              <a:rPr sz="3600">
                <a:solidFill>
                  <a:srgbClr val="FFFF00"/>
                </a:solidFill>
              </a:rPr>
              <a:t>Contracts</a:t>
            </a:r>
          </a:p>
          <a:p>
            <a:pPr marL="964406" lvl="0" indent="-964406" algn="just">
              <a:spcBef>
                <a:spcPts val="2100"/>
              </a:spcBef>
              <a:buClr>
                <a:srgbClr val="FFFF00"/>
              </a:buClr>
              <a:buSzPct val="100000"/>
              <a:buAutoNum type="romanUcPeriod"/>
              <a:defRPr sz="1800"/>
            </a:pPr>
            <a:r>
              <a:rPr sz="3600">
                <a:solidFill>
                  <a:srgbClr val="FFFF00"/>
                </a:solidFill>
              </a:rPr>
              <a:t>Torts</a:t>
            </a:r>
          </a:p>
          <a:p>
            <a:pPr marL="342900" lvl="0" indent="-342900">
              <a:spcBef>
                <a:spcPts val="2100"/>
              </a:spcBef>
              <a:defRPr sz="1800"/>
            </a:pPr>
            <a:r>
              <a:rPr sz="3600">
                <a:solidFill>
                  <a:srgbClr val="FFFF00"/>
                </a:solidFill>
              </a:rPr>
              <a:t> </a:t>
            </a: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660033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Avenir Roman"/>
        <a:ea typeface="Avenir Roman"/>
        <a:cs typeface="Avenir Roman"/>
      </a:majorFont>
      <a:minorFont>
        <a:latin typeface="Helvetica"/>
        <a:ea typeface="Helvetica"/>
        <a:cs typeface="Helvetica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1390</Words>
  <Application>Microsoft Office PowerPoint</Application>
  <PresentationFormat>Pokaz na ekranie (4:3)</PresentationFormat>
  <Paragraphs>227</Paragraphs>
  <Slides>37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37</vt:i4>
      </vt:variant>
    </vt:vector>
  </HeadingPairs>
  <TitlesOfParts>
    <vt:vector size="38" baseType="lpstr">
      <vt:lpstr>Default</vt:lpstr>
      <vt:lpstr>Law of obligations: Introduction and concept of obligation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Foundation of contractual liability</vt:lpstr>
      <vt:lpstr>Prezentacja programu PowerPoint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Law of obligations: Introduction and concept of obligation</dc:title>
  <dc:creator>Mateusz</dc:creator>
  <cp:lastModifiedBy>Wojciech</cp:lastModifiedBy>
  <cp:revision>15</cp:revision>
  <dcterms:modified xsi:type="dcterms:W3CDTF">2014-12-04T14:22:36Z</dcterms:modified>
</cp:coreProperties>
</file>