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67" r:id="rId14"/>
    <p:sldId id="268"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7" autoAdjust="0"/>
    <p:restoredTop sz="94660"/>
  </p:normalViewPr>
  <p:slideViewPr>
    <p:cSldViewPr snapToGrid="0">
      <p:cViewPr varScale="1">
        <p:scale>
          <a:sx n="80" d="100"/>
          <a:sy n="80" d="100"/>
        </p:scale>
        <p:origin x="18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l-PL" smtClean="0"/>
              <a:t>Kliknij, aby edytować styl</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12/5/2013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1B80C674-7DFC-42FE-B9CD-82963CDB1557}" type="datetimeFigureOut">
              <a:rPr lang="en-US" dirty="0"/>
              <a:t>12/5/2013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pl-PL" smtClean="0"/>
              <a:t>Kliknij, aby edytować styl</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2076456F-F47D-4F25-8053-2A695DA0CA7D}" type="datetimeFigureOut">
              <a:rPr lang="en-US" dirty="0"/>
              <a:t>12/5/2013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pl-PL" smtClean="0"/>
              <a:t>Kliknij, aby edytować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5D6C7379-69CC-4837-9905-BEBA22830C8A}" type="datetimeFigureOut">
              <a:rPr lang="en-US" dirty="0"/>
              <a:t>12/5/2013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pl-PL" smtClean="0"/>
              <a:t>Kliknij, aby edytować styl</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49EB8B7E-8AEE-4F10-BFEE-C999AD004D36}" type="datetimeFigureOut">
              <a:rPr lang="en-US" dirty="0"/>
              <a:t>12/5/2013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pl-PL" smtClean="0"/>
              <a:t>Kliknij, aby edytować styl</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smtClean="0"/>
              <a:t>Kliknij, aby edytować style wzorca tekstu</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smtClean="0"/>
              <a:t>Kliknij, aby edytować style wzorca tekstu</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8668F3F9-58BC-440B-B37B-805B9055EF92}" type="datetimeFigureOut">
              <a:rPr lang="en-US" dirty="0"/>
              <a:t>12/5/2013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pl-PL" smtClean="0"/>
              <a:t>Kliknij, aby edytować styl</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3" name="Date Placeholder 2"/>
          <p:cNvSpPr>
            <a:spLocks noGrp="1"/>
          </p:cNvSpPr>
          <p:nvPr>
            <p:ph type="dt" sz="half" idx="10"/>
          </p:nvPr>
        </p:nvSpPr>
        <p:spPr/>
        <p:txBody>
          <a:bodyPr/>
          <a:lstStyle/>
          <a:p>
            <a:fld id="{0D5A53AF-48EA-489D-8260-9DCAB666386A}" type="datetimeFigureOut">
              <a:rPr lang="en-US" dirty="0"/>
              <a:t>12/5/2013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12/5/2013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12/5/2013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12/5/2013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pl-PL" smtClean="0"/>
              <a:t>Kliknij, aby edytować styl</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12/5/2013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12/5/2013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smtClean="0"/>
              <a:t>Kliknij, aby edytować styl</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20000" y="2505075"/>
            <a:ext cx="5025216"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pl-PL" smtClean="0"/>
              <a:t>Kliknij, aby edytować style wzorca tekstu</a:t>
            </a:r>
          </a:p>
        </p:txBody>
      </p:sp>
      <p:sp>
        <p:nvSpPr>
          <p:cNvPr id="6" name="Content Placeholder 5"/>
          <p:cNvSpPr>
            <a:spLocks noGrp="1"/>
          </p:cNvSpPr>
          <p:nvPr>
            <p:ph sz="quarter" idx="4"/>
          </p:nvPr>
        </p:nvSpPr>
        <p:spPr>
          <a:xfrm>
            <a:off x="6319840" y="2505075"/>
            <a:ext cx="503554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12/5/2013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12/5/2013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12/5/2013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F7D1BD23-6E54-4D9D-AD88-A2813C73CC25}" type="datetimeFigureOut">
              <a:rPr lang="en-US" dirty="0"/>
              <a:t>12/5/2013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1471A834-4F3C-4AF9-9C74-05EC35A0F292}" type="datetimeFigureOut">
              <a:rPr lang="en-US" dirty="0"/>
              <a:t>12/5/2013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12/5/2013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5089" y="0"/>
            <a:ext cx="9466911" cy="6858000"/>
          </a:xfrm>
          <a:prstGeom prst="rect">
            <a:avLst/>
          </a:prstGeom>
        </p:spPr>
      </p:pic>
      <p:sp>
        <p:nvSpPr>
          <p:cNvPr id="2" name="Tytuł 1"/>
          <p:cNvSpPr>
            <a:spLocks noGrp="1"/>
          </p:cNvSpPr>
          <p:nvPr>
            <p:ph type="ctrTitle"/>
          </p:nvPr>
        </p:nvSpPr>
        <p:spPr>
          <a:xfrm>
            <a:off x="1821494" y="88355"/>
            <a:ext cx="9144000" cy="1641490"/>
          </a:xfrm>
        </p:spPr>
        <p:txBody>
          <a:bodyPr>
            <a:normAutofit/>
          </a:bodyPr>
          <a:lstStyle/>
          <a:p>
            <a:r>
              <a:rPr lang="pl-PL" sz="4410" b="1" spc="0" dirty="0" smtClean="0">
                <a:solidFill>
                  <a:schemeClr val="bg2">
                    <a:lumMod val="20000"/>
                    <a:lumOff val="80000"/>
                  </a:schemeClr>
                </a:solidFill>
              </a:rPr>
              <a:t>EU  NAVAL  POWER  PROJECTION  IN  CFSP</a:t>
            </a:r>
            <a:endParaRPr lang="pl-PL" sz="4410" b="1" spc="0" dirty="0">
              <a:solidFill>
                <a:schemeClr val="bg2">
                  <a:lumMod val="20000"/>
                  <a:lumOff val="80000"/>
                </a:schemeClr>
              </a:solidFill>
            </a:endParaRPr>
          </a:p>
        </p:txBody>
      </p:sp>
      <p:sp>
        <p:nvSpPr>
          <p:cNvPr id="3" name="Podtytuł 2"/>
          <p:cNvSpPr>
            <a:spLocks noGrp="1"/>
          </p:cNvSpPr>
          <p:nvPr>
            <p:ph type="subTitle" idx="1"/>
          </p:nvPr>
        </p:nvSpPr>
        <p:spPr>
          <a:xfrm>
            <a:off x="216897" y="5376284"/>
            <a:ext cx="9203830" cy="835385"/>
          </a:xfrm>
        </p:spPr>
        <p:txBody>
          <a:bodyPr>
            <a:normAutofit/>
          </a:bodyPr>
          <a:lstStyle/>
          <a:p>
            <a:pPr algn="l"/>
            <a:r>
              <a:rPr lang="pl-PL" sz="3300" b="1" dirty="0" smtClean="0">
                <a:solidFill>
                  <a:schemeClr val="tx2">
                    <a:lumMod val="60000"/>
                    <a:lumOff val="40000"/>
                  </a:schemeClr>
                </a:solidFill>
              </a:rPr>
              <a:t>ŁUKASZ STĘPKOWSKI</a:t>
            </a:r>
            <a:endParaRPr lang="pl-PL" sz="3300" b="1" dirty="0">
              <a:solidFill>
                <a:schemeClr val="tx2">
                  <a:lumMod val="60000"/>
                  <a:lumOff val="40000"/>
                </a:schemeClr>
              </a:solidFill>
            </a:endParaRPr>
          </a:p>
        </p:txBody>
      </p:sp>
      <p:cxnSp>
        <p:nvCxnSpPr>
          <p:cNvPr id="6" name="Łącznik prosty 5"/>
          <p:cNvCxnSpPr/>
          <p:nvPr/>
        </p:nvCxnSpPr>
        <p:spPr>
          <a:xfrm>
            <a:off x="2725089" y="0"/>
            <a:ext cx="0" cy="6858000"/>
          </a:xfrm>
          <a:prstGeom prst="line">
            <a:avLst/>
          </a:prstGeom>
          <a:ln w="28575">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Elipsa 9"/>
          <p:cNvSpPr/>
          <p:nvPr/>
        </p:nvSpPr>
        <p:spPr>
          <a:xfrm>
            <a:off x="313148" y="1433266"/>
            <a:ext cx="2119798" cy="2119798"/>
          </a:xfrm>
          <a:prstGeom prst="ellipse">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9" name="Obraz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893" y="1507415"/>
            <a:ext cx="1980307" cy="1971506"/>
          </a:xfrm>
          <a:prstGeom prst="rect">
            <a:avLst/>
          </a:prstGeom>
        </p:spPr>
      </p:pic>
      <p:sp>
        <p:nvSpPr>
          <p:cNvPr id="5" name="pole tekstowe 4"/>
          <p:cNvSpPr txBox="1"/>
          <p:nvPr/>
        </p:nvSpPr>
        <p:spPr>
          <a:xfrm>
            <a:off x="0" y="6307376"/>
            <a:ext cx="2526632" cy="461665"/>
          </a:xfrm>
          <a:prstGeom prst="rect">
            <a:avLst/>
          </a:prstGeom>
          <a:noFill/>
        </p:spPr>
        <p:txBody>
          <a:bodyPr wrap="square" rtlCol="0">
            <a:spAutoFit/>
          </a:bodyPr>
          <a:lstStyle/>
          <a:p>
            <a:r>
              <a:rPr lang="pl-PL" sz="1200" b="1" dirty="0" err="1" smtClean="0"/>
              <a:t>Some</a:t>
            </a:r>
            <a:r>
              <a:rPr lang="pl-PL" sz="1200" b="1" dirty="0" smtClean="0"/>
              <a:t> </a:t>
            </a:r>
            <a:r>
              <a:rPr lang="pl-PL" sz="1200" b="1" dirty="0" err="1" smtClean="0"/>
              <a:t>P</a:t>
            </a:r>
            <a:r>
              <a:rPr lang="pl-PL" sz="1200" b="1" dirty="0" err="1" smtClean="0"/>
              <a:t>hotos</a:t>
            </a:r>
            <a:r>
              <a:rPr lang="pl-PL" sz="1200" b="1" dirty="0" smtClean="0"/>
              <a:t> </a:t>
            </a:r>
            <a:r>
              <a:rPr lang="pl-PL" sz="1200" b="1" dirty="0" smtClean="0"/>
              <a:t>CC (=) EUNAVFOR </a:t>
            </a:r>
          </a:p>
          <a:p>
            <a:r>
              <a:rPr lang="pl-PL" sz="1200" b="1" dirty="0" smtClean="0"/>
              <a:t>secure.flickr.com/</a:t>
            </a:r>
            <a:r>
              <a:rPr lang="pl-PL" sz="1200" b="1" dirty="0" err="1" smtClean="0"/>
              <a:t>photos</a:t>
            </a:r>
            <a:r>
              <a:rPr lang="pl-PL" sz="1200" b="1" dirty="0" smtClean="0"/>
              <a:t>/</a:t>
            </a:r>
            <a:r>
              <a:rPr lang="pl-PL" sz="1200" b="1" dirty="0" err="1" smtClean="0"/>
              <a:t>eunavfor</a:t>
            </a:r>
            <a:endParaRPr lang="pl-PL" sz="1200" b="1" dirty="0"/>
          </a:p>
        </p:txBody>
      </p:sp>
    </p:spTree>
    <p:extLst>
      <p:ext uri="{BB962C8B-B14F-4D97-AF65-F5344CB8AC3E}">
        <p14:creationId xmlns:p14="http://schemas.microsoft.com/office/powerpoint/2010/main" val="8285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7331" y="0"/>
            <a:ext cx="10244667" cy="6858000"/>
          </a:xfrm>
          <a:prstGeom prst="rect">
            <a:avLst/>
          </a:prstGeom>
        </p:spPr>
      </p:pic>
      <p:sp>
        <p:nvSpPr>
          <p:cNvPr id="2" name="Tytuł 1"/>
          <p:cNvSpPr>
            <a:spLocks noGrp="1"/>
          </p:cNvSpPr>
          <p:nvPr>
            <p:ph type="title"/>
          </p:nvPr>
        </p:nvSpPr>
        <p:spPr>
          <a:xfrm>
            <a:off x="-96254" y="0"/>
            <a:ext cx="10696075" cy="1303568"/>
          </a:xfrm>
        </p:spPr>
        <p:txBody>
          <a:bodyPr>
            <a:normAutofit/>
          </a:bodyPr>
          <a:lstStyle/>
          <a:p>
            <a:r>
              <a:rPr lang="pl-PL" b="1" dirty="0" smtClean="0"/>
              <a:t>UNITS </a:t>
            </a:r>
            <a:r>
              <a:rPr lang="pl-PL" b="1" dirty="0" smtClean="0"/>
              <a:t>CURRENTLY DEPLOYED</a:t>
            </a:r>
            <a:endParaRPr lang="pl-PL" b="1" dirty="0"/>
          </a:p>
        </p:txBody>
      </p:sp>
      <p:sp>
        <p:nvSpPr>
          <p:cNvPr id="3" name="Symbol zastępczy zawartości 2"/>
          <p:cNvSpPr>
            <a:spLocks noGrp="1"/>
          </p:cNvSpPr>
          <p:nvPr>
            <p:ph idx="1"/>
          </p:nvPr>
        </p:nvSpPr>
        <p:spPr>
          <a:xfrm>
            <a:off x="116304" y="4440654"/>
            <a:ext cx="12075695" cy="2710281"/>
          </a:xfrm>
        </p:spPr>
        <p:txBody>
          <a:bodyPr/>
          <a:lstStyle/>
          <a:p>
            <a:r>
              <a:rPr lang="pl-PL" b="1" dirty="0">
                <a:solidFill>
                  <a:schemeClr val="tx1"/>
                </a:solidFill>
              </a:rPr>
              <a:t>HNLMS JOHAN DE </a:t>
            </a:r>
            <a:r>
              <a:rPr lang="pl-PL" b="1" dirty="0" smtClean="0">
                <a:solidFill>
                  <a:schemeClr val="tx1"/>
                </a:solidFill>
              </a:rPr>
              <a:t>WITT – FLAGSHIP, AMPHIBIOUS TRANSPORT SHIP, PICTURED (THE NETHERLANDS)</a:t>
            </a:r>
          </a:p>
          <a:p>
            <a:r>
              <a:rPr lang="pl-PL" b="1" dirty="0">
                <a:solidFill>
                  <a:schemeClr val="tx1"/>
                </a:solidFill>
              </a:rPr>
              <a:t>FGS </a:t>
            </a:r>
            <a:r>
              <a:rPr lang="pl-PL" b="1" dirty="0" smtClean="0">
                <a:solidFill>
                  <a:schemeClr val="tx1"/>
                </a:solidFill>
              </a:rPr>
              <a:t>NIEDERSACHSEN – FRIGATE (GERMANY)</a:t>
            </a:r>
          </a:p>
          <a:p>
            <a:r>
              <a:rPr lang="pl-PL" b="1" dirty="0">
                <a:solidFill>
                  <a:schemeClr val="tx1"/>
                </a:solidFill>
              </a:rPr>
              <a:t>ITS </a:t>
            </a:r>
            <a:r>
              <a:rPr lang="pl-PL" b="1" dirty="0" smtClean="0">
                <a:solidFill>
                  <a:schemeClr val="tx1"/>
                </a:solidFill>
              </a:rPr>
              <a:t>LIBECCIO – FRIGATE (ITALY)</a:t>
            </a:r>
          </a:p>
          <a:p>
            <a:r>
              <a:rPr lang="pl-PL" b="1" dirty="0">
                <a:solidFill>
                  <a:schemeClr val="tx1"/>
                </a:solidFill>
              </a:rPr>
              <a:t>ESPS </a:t>
            </a:r>
            <a:r>
              <a:rPr lang="pl-PL" b="1" dirty="0" smtClean="0">
                <a:solidFill>
                  <a:schemeClr val="tx1"/>
                </a:solidFill>
              </a:rPr>
              <a:t>TORNADO – FRIGATE (SPAIN)</a:t>
            </a:r>
            <a:endParaRPr lang="pl-PL" b="1" dirty="0">
              <a:solidFill>
                <a:schemeClr val="tx1"/>
              </a:solidFill>
            </a:endParaRPr>
          </a:p>
          <a:p>
            <a:endParaRPr lang="pl-PL" b="1" dirty="0">
              <a:solidFill>
                <a:schemeClr val="tx1"/>
              </a:solidFill>
            </a:endParaRPr>
          </a:p>
          <a:p>
            <a:endParaRPr lang="pl-PL" b="1" dirty="0">
              <a:solidFill>
                <a:schemeClr val="tx1"/>
              </a:solidFill>
            </a:endParaRPr>
          </a:p>
          <a:p>
            <a:endParaRPr lang="pl-PL" b="1" dirty="0" smtClean="0">
              <a:solidFill>
                <a:schemeClr val="tx1"/>
              </a:solidFill>
            </a:endParaRPr>
          </a:p>
          <a:p>
            <a:endParaRPr lang="pl-PL" b="1" dirty="0">
              <a:solidFill>
                <a:schemeClr val="tx1"/>
              </a:solidFill>
            </a:endParaRPr>
          </a:p>
          <a:p>
            <a:endParaRPr lang="pl-PL" dirty="0">
              <a:solidFill>
                <a:schemeClr val="tx1"/>
              </a:solidFill>
            </a:endParaRPr>
          </a:p>
        </p:txBody>
      </p:sp>
      <p:cxnSp>
        <p:nvCxnSpPr>
          <p:cNvPr id="6" name="Łącznik prosty 5"/>
          <p:cNvCxnSpPr/>
          <p:nvPr/>
        </p:nvCxnSpPr>
        <p:spPr>
          <a:xfrm>
            <a:off x="1947333" y="0"/>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2969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85011" y="365125"/>
            <a:ext cx="11249526" cy="1325563"/>
          </a:xfrm>
        </p:spPr>
        <p:txBody>
          <a:bodyPr/>
          <a:lstStyle/>
          <a:p>
            <a:r>
              <a:rPr lang="pl-PL" b="1" dirty="0" smtClean="0"/>
              <a:t>EUNAVFOR </a:t>
            </a:r>
            <a:r>
              <a:rPr lang="pl-PL" b="1" dirty="0" smtClean="0"/>
              <a:t>ACTIVITIES SINCE 2009</a:t>
            </a:r>
            <a:endParaRPr lang="pl-PL" b="1" dirty="0"/>
          </a:p>
        </p:txBody>
      </p:sp>
      <p:sp>
        <p:nvSpPr>
          <p:cNvPr id="6" name="Rectangle 1"/>
          <p:cNvSpPr>
            <a:spLocks noChangeArrowheads="1"/>
          </p:cNvSpPr>
          <p:nvPr/>
        </p:nvSpPr>
        <p:spPr bwMode="auto">
          <a:xfrm>
            <a:off x="204536" y="6319391"/>
            <a:ext cx="2935705"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pl-PL" sz="1100" b="1" dirty="0">
                <a:latin typeface="Arial" panose="020B0604020202020204" pitchFamily="34" charset="0"/>
              </a:rPr>
              <a:t>http://eunavfor.eu/key-facts-and-figures/</a:t>
            </a:r>
            <a:endParaRPr kumimoji="0" lang="pl-PL" sz="11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sz="1800" b="1" i="0" u="none" strike="noStrike" cap="none" normalizeH="0" baseline="0" dirty="0" smtClean="0">
              <a:ln>
                <a:noFill/>
              </a:ln>
              <a:solidFill>
                <a:schemeClr val="tx1"/>
              </a:solidFill>
              <a:effectLst/>
              <a:latin typeface="Arial" panose="020B0604020202020204" pitchFamily="34" charset="0"/>
            </a:endParaRPr>
          </a:p>
        </p:txBody>
      </p:sp>
      <p:sp>
        <p:nvSpPr>
          <p:cNvPr id="8" name="Symbol zastępczy zawartości 7"/>
          <p:cNvSpPr>
            <a:spLocks noGrp="1"/>
          </p:cNvSpPr>
          <p:nvPr>
            <p:ph idx="1"/>
          </p:nvPr>
        </p:nvSpPr>
        <p:spPr>
          <a:xfrm>
            <a:off x="204536" y="2055813"/>
            <a:ext cx="11538285" cy="4351338"/>
          </a:xfrm>
        </p:spPr>
        <p:txBody>
          <a:bodyPr>
            <a:normAutofit/>
          </a:bodyPr>
          <a:lstStyle/>
          <a:p>
            <a:r>
              <a:rPr lang="pl-PL" b="1" dirty="0" smtClean="0"/>
              <a:t>WORLD FOOD PROGRAMME</a:t>
            </a:r>
            <a:r>
              <a:rPr lang="en-US" b="1" dirty="0" smtClean="0"/>
              <a:t> VESSELS PROTECTED </a:t>
            </a:r>
            <a:r>
              <a:rPr lang="pl-PL" b="1" dirty="0" smtClean="0"/>
              <a:t>      :</a:t>
            </a:r>
            <a:r>
              <a:rPr lang="en-US" b="1" dirty="0" smtClean="0"/>
              <a:t>	243</a:t>
            </a:r>
          </a:p>
          <a:p>
            <a:r>
              <a:rPr lang="pl-PL" b="1" dirty="0" smtClean="0"/>
              <a:t>AMISOM (AFRICAN UNION MISSION TO SOMALIA)</a:t>
            </a:r>
            <a:r>
              <a:rPr lang="en-US" b="1" dirty="0" smtClean="0"/>
              <a:t> VESSELS PROTECTED </a:t>
            </a:r>
            <a:r>
              <a:rPr lang="pl-PL" b="1" dirty="0" smtClean="0"/>
              <a:t> :</a:t>
            </a:r>
            <a:r>
              <a:rPr lang="en-US" b="1" dirty="0" smtClean="0"/>
              <a:t>	127</a:t>
            </a:r>
          </a:p>
          <a:p>
            <a:r>
              <a:rPr lang="pl-PL" b="1" dirty="0" smtClean="0"/>
              <a:t>T</a:t>
            </a:r>
            <a:r>
              <a:rPr lang="en-US" b="1" dirty="0" smtClean="0"/>
              <a:t>ONNES OF FOOD/AID DELIVERED BY WFP </a:t>
            </a:r>
            <a:r>
              <a:rPr lang="pl-PL" b="1" dirty="0" smtClean="0"/>
              <a:t> :   </a:t>
            </a:r>
            <a:r>
              <a:rPr lang="en-US" b="1" dirty="0" smtClean="0"/>
              <a:t>867,8003</a:t>
            </a:r>
          </a:p>
          <a:p>
            <a:r>
              <a:rPr lang="pl-PL" b="1" dirty="0" smtClean="0"/>
              <a:t>P</a:t>
            </a:r>
            <a:r>
              <a:rPr lang="en-US" b="1" dirty="0" smtClean="0"/>
              <a:t>IRATES TRANSFE</a:t>
            </a:r>
            <a:r>
              <a:rPr lang="pl-PL" b="1" dirty="0" smtClean="0"/>
              <a:t>R</a:t>
            </a:r>
            <a:r>
              <a:rPr lang="en-US" b="1" dirty="0" smtClean="0"/>
              <a:t>RED TO COMPETENT AUTHORITIES WITH A VIEW TO THEIR</a:t>
            </a:r>
            <a:r>
              <a:rPr lang="pl-PL" b="1" dirty="0" smtClean="0"/>
              <a:t> </a:t>
            </a:r>
            <a:r>
              <a:rPr lang="en-US" b="1" dirty="0" smtClean="0"/>
              <a:t>PROSECUTION </a:t>
            </a:r>
            <a:r>
              <a:rPr lang="pl-PL" b="1" dirty="0" smtClean="0"/>
              <a:t>: 149</a:t>
            </a:r>
            <a:r>
              <a:rPr lang="en-US" b="1" dirty="0" smtClean="0"/>
              <a:t>		</a:t>
            </a:r>
            <a:endParaRPr lang="pl-PL" b="1" dirty="0" smtClean="0"/>
          </a:p>
          <a:p>
            <a:r>
              <a:rPr lang="pl-PL" b="1" dirty="0" smtClean="0"/>
              <a:t>R</a:t>
            </a:r>
            <a:r>
              <a:rPr lang="en-US" b="1" dirty="0" smtClean="0"/>
              <a:t>EMANDED</a:t>
            </a:r>
            <a:r>
              <a:rPr lang="pl-PL" b="1" dirty="0" smtClean="0"/>
              <a:t> PIRATES : </a:t>
            </a:r>
            <a:r>
              <a:rPr lang="en-US" b="1" dirty="0" smtClean="0"/>
              <a:t>28 	</a:t>
            </a:r>
            <a:endParaRPr lang="pl-PL" b="1" dirty="0" smtClean="0"/>
          </a:p>
          <a:p>
            <a:r>
              <a:rPr lang="en-US" b="1" dirty="0" smtClean="0"/>
              <a:t>CONVICTED</a:t>
            </a:r>
            <a:r>
              <a:rPr lang="pl-PL" b="1" dirty="0" smtClean="0"/>
              <a:t> PIRATES : </a:t>
            </a:r>
            <a:r>
              <a:rPr lang="en-US" b="1" dirty="0" smtClean="0"/>
              <a:t>121</a:t>
            </a:r>
            <a:endParaRPr lang="pl-PL" b="1" dirty="0" smtClean="0"/>
          </a:p>
          <a:p>
            <a:endParaRPr lang="pl-PL" dirty="0"/>
          </a:p>
        </p:txBody>
      </p:sp>
    </p:spTree>
    <p:extLst>
      <p:ext uri="{BB962C8B-B14F-4D97-AF65-F5344CB8AC3E}">
        <p14:creationId xmlns:p14="http://schemas.microsoft.com/office/powerpoint/2010/main" val="3116573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40369" y="0"/>
            <a:ext cx="10515600" cy="1325563"/>
          </a:xfrm>
        </p:spPr>
        <p:txBody>
          <a:bodyPr/>
          <a:lstStyle/>
          <a:p>
            <a:r>
              <a:rPr lang="pl-PL" b="1" dirty="0" smtClean="0"/>
              <a:t>PIRATE ATTACKS SO FAR</a:t>
            </a:r>
            <a:r>
              <a:rPr lang="pl-PL" dirty="0" smtClean="0"/>
              <a:t> </a:t>
            </a:r>
            <a:endParaRPr lang="pl-PL" dirty="0"/>
          </a:p>
        </p:txBody>
      </p:sp>
      <p:pic>
        <p:nvPicPr>
          <p:cNvPr id="4" name="Obraz 3"/>
          <p:cNvPicPr>
            <a:picLocks noChangeAspect="1"/>
          </p:cNvPicPr>
          <p:nvPr/>
        </p:nvPicPr>
        <p:blipFill>
          <a:blip r:embed="rId2"/>
          <a:stretch>
            <a:fillRect/>
          </a:stretch>
        </p:blipFill>
        <p:spPr>
          <a:xfrm>
            <a:off x="1382788" y="1275347"/>
            <a:ext cx="9727724" cy="5486400"/>
          </a:xfrm>
          <a:prstGeom prst="rect">
            <a:avLst/>
          </a:prstGeom>
        </p:spPr>
      </p:pic>
    </p:spTree>
    <p:extLst>
      <p:ext uri="{BB962C8B-B14F-4D97-AF65-F5344CB8AC3E}">
        <p14:creationId xmlns:p14="http://schemas.microsoft.com/office/powerpoint/2010/main" val="18634822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0"/>
            <a:ext cx="10287000" cy="6858000"/>
          </a:xfrm>
          <a:prstGeom prst="rect">
            <a:avLst/>
          </a:prstGeom>
        </p:spPr>
      </p:pic>
      <p:sp>
        <p:nvSpPr>
          <p:cNvPr id="2" name="Tytuł 1"/>
          <p:cNvSpPr>
            <a:spLocks noGrp="1"/>
          </p:cNvSpPr>
          <p:nvPr>
            <p:ph type="title"/>
          </p:nvPr>
        </p:nvSpPr>
        <p:spPr>
          <a:xfrm>
            <a:off x="0" y="0"/>
            <a:ext cx="10515600" cy="1325563"/>
          </a:xfrm>
        </p:spPr>
        <p:txBody>
          <a:bodyPr/>
          <a:lstStyle/>
          <a:p>
            <a:r>
              <a:rPr lang="pl-PL" b="1" dirty="0" smtClean="0"/>
              <a:t>EUNAVFOR ACHIEVMENTS</a:t>
            </a:r>
            <a:endParaRPr lang="pl-PL" b="1" dirty="0"/>
          </a:p>
        </p:txBody>
      </p:sp>
      <p:sp>
        <p:nvSpPr>
          <p:cNvPr id="3" name="Symbol zastępczy zawartości 2"/>
          <p:cNvSpPr>
            <a:spLocks noGrp="1"/>
          </p:cNvSpPr>
          <p:nvPr>
            <p:ph idx="1"/>
          </p:nvPr>
        </p:nvSpPr>
        <p:spPr>
          <a:xfrm>
            <a:off x="0" y="995445"/>
            <a:ext cx="10233800" cy="4351338"/>
          </a:xfrm>
        </p:spPr>
        <p:txBody>
          <a:bodyPr>
            <a:normAutofit/>
          </a:bodyPr>
          <a:lstStyle/>
          <a:p>
            <a:r>
              <a:rPr lang="pl-PL" b="1" dirty="0" smtClean="0">
                <a:solidFill>
                  <a:schemeClr val="tx1"/>
                </a:solidFill>
              </a:rPr>
              <a:t>No </a:t>
            </a:r>
            <a:r>
              <a:rPr lang="pl-PL" b="1" dirty="0" err="1" smtClean="0">
                <a:solidFill>
                  <a:schemeClr val="tx1"/>
                </a:solidFill>
              </a:rPr>
              <a:t>successfully</a:t>
            </a:r>
            <a:r>
              <a:rPr lang="pl-PL" b="1" dirty="0" smtClean="0">
                <a:solidFill>
                  <a:schemeClr val="tx1"/>
                </a:solidFill>
              </a:rPr>
              <a:t> </a:t>
            </a:r>
            <a:r>
              <a:rPr lang="pl-PL" b="1" dirty="0" err="1" smtClean="0">
                <a:solidFill>
                  <a:schemeClr val="tx1"/>
                </a:solidFill>
              </a:rPr>
              <a:t>pirated</a:t>
            </a:r>
            <a:r>
              <a:rPr lang="pl-PL" b="1" dirty="0" smtClean="0">
                <a:solidFill>
                  <a:schemeClr val="tx1"/>
                </a:solidFill>
              </a:rPr>
              <a:t> </a:t>
            </a:r>
            <a:r>
              <a:rPr lang="pl-PL" b="1" dirty="0" err="1" smtClean="0">
                <a:solidFill>
                  <a:schemeClr val="tx1"/>
                </a:solidFill>
              </a:rPr>
              <a:t>vessels</a:t>
            </a:r>
            <a:r>
              <a:rPr lang="pl-PL" b="1" dirty="0" smtClean="0">
                <a:solidFill>
                  <a:schemeClr val="tx1"/>
                </a:solidFill>
              </a:rPr>
              <a:t> </a:t>
            </a:r>
            <a:r>
              <a:rPr lang="pl-PL" b="1" dirty="0" err="1" smtClean="0">
                <a:solidFill>
                  <a:schemeClr val="tx1"/>
                </a:solidFill>
              </a:rPr>
              <a:t>since</a:t>
            </a:r>
            <a:r>
              <a:rPr lang="pl-PL" b="1" dirty="0" smtClean="0">
                <a:solidFill>
                  <a:schemeClr val="tx1"/>
                </a:solidFill>
              </a:rPr>
              <a:t> 31st of May 2012</a:t>
            </a:r>
          </a:p>
          <a:p>
            <a:r>
              <a:rPr lang="pl-PL" b="1" dirty="0" err="1" smtClean="0">
                <a:solidFill>
                  <a:schemeClr val="tx1"/>
                </a:solidFill>
              </a:rPr>
              <a:t>Number</a:t>
            </a:r>
            <a:r>
              <a:rPr lang="pl-PL" b="1" dirty="0" smtClean="0">
                <a:solidFill>
                  <a:schemeClr val="tx1"/>
                </a:solidFill>
              </a:rPr>
              <a:t> of </a:t>
            </a:r>
            <a:r>
              <a:rPr lang="pl-PL" b="1" dirty="0" err="1" smtClean="0">
                <a:solidFill>
                  <a:schemeClr val="tx1"/>
                </a:solidFill>
              </a:rPr>
              <a:t>currently</a:t>
            </a:r>
            <a:r>
              <a:rPr lang="pl-PL" b="1" dirty="0" smtClean="0">
                <a:solidFill>
                  <a:schemeClr val="tx1"/>
                </a:solidFill>
              </a:rPr>
              <a:t> </a:t>
            </a:r>
            <a:r>
              <a:rPr lang="pl-PL" b="1" dirty="0" err="1" smtClean="0">
                <a:solidFill>
                  <a:schemeClr val="tx1"/>
                </a:solidFill>
              </a:rPr>
              <a:t>pirated</a:t>
            </a:r>
            <a:r>
              <a:rPr lang="pl-PL" b="1" dirty="0" smtClean="0">
                <a:solidFill>
                  <a:schemeClr val="tx1"/>
                </a:solidFill>
              </a:rPr>
              <a:t> </a:t>
            </a:r>
            <a:r>
              <a:rPr lang="pl-PL" b="1" dirty="0" err="1" smtClean="0">
                <a:solidFill>
                  <a:schemeClr val="tx1"/>
                </a:solidFill>
              </a:rPr>
              <a:t>ships</a:t>
            </a:r>
            <a:r>
              <a:rPr lang="pl-PL" b="1" dirty="0" smtClean="0">
                <a:solidFill>
                  <a:schemeClr val="tx1"/>
                </a:solidFill>
              </a:rPr>
              <a:t> down to one</a:t>
            </a:r>
          </a:p>
        </p:txBody>
      </p:sp>
      <p:sp>
        <p:nvSpPr>
          <p:cNvPr id="5" name="pole tekstowe 4"/>
          <p:cNvSpPr txBox="1"/>
          <p:nvPr/>
        </p:nvSpPr>
        <p:spPr>
          <a:xfrm>
            <a:off x="96252" y="6031889"/>
            <a:ext cx="4138864" cy="954107"/>
          </a:xfrm>
          <a:prstGeom prst="rect">
            <a:avLst/>
          </a:prstGeom>
          <a:noFill/>
        </p:spPr>
        <p:txBody>
          <a:bodyPr wrap="square" rtlCol="0">
            <a:spAutoFit/>
          </a:bodyPr>
          <a:lstStyle/>
          <a:p>
            <a:pPr marL="457200" indent="-457200">
              <a:buFont typeface="Arial" panose="020B0604020202020204" pitchFamily="34" charset="0"/>
              <a:buChar char="•"/>
            </a:pPr>
            <a:r>
              <a:rPr lang="pl-PL" sz="2800" b="1" dirty="0" smtClean="0"/>
              <a:t>And </a:t>
            </a:r>
            <a:r>
              <a:rPr lang="pl-PL" sz="2800" b="1" dirty="0" err="1" smtClean="0"/>
              <a:t>great</a:t>
            </a:r>
            <a:r>
              <a:rPr lang="pl-PL" sz="2800" b="1" dirty="0" smtClean="0"/>
              <a:t> </a:t>
            </a:r>
            <a:r>
              <a:rPr lang="pl-PL" sz="2800" b="1" dirty="0" err="1"/>
              <a:t>photo</a:t>
            </a:r>
            <a:r>
              <a:rPr lang="pl-PL" sz="2800" b="1" dirty="0"/>
              <a:t> </a:t>
            </a:r>
            <a:r>
              <a:rPr lang="pl-PL" sz="2800" b="1" dirty="0" err="1" smtClean="0"/>
              <a:t>ops</a:t>
            </a:r>
            <a:r>
              <a:rPr lang="pl-PL" sz="2800" b="1" dirty="0"/>
              <a:t>.</a:t>
            </a:r>
          </a:p>
          <a:p>
            <a:endParaRPr lang="pl-PL" sz="2800" dirty="0"/>
          </a:p>
        </p:txBody>
      </p:sp>
      <p:cxnSp>
        <p:nvCxnSpPr>
          <p:cNvPr id="7" name="Łącznik prosty 6"/>
          <p:cNvCxnSpPr/>
          <p:nvPr/>
        </p:nvCxnSpPr>
        <p:spPr>
          <a:xfrm>
            <a:off x="11239500" y="0"/>
            <a:ext cx="0" cy="685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150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CURRENT MISSION STATUS</a:t>
            </a:r>
            <a:endParaRPr lang="pl-PL" b="1" dirty="0"/>
          </a:p>
        </p:txBody>
      </p:sp>
      <p:sp>
        <p:nvSpPr>
          <p:cNvPr id="3" name="Symbol zastępczy zawartości 2"/>
          <p:cNvSpPr>
            <a:spLocks noGrp="1"/>
          </p:cNvSpPr>
          <p:nvPr>
            <p:ph idx="1"/>
          </p:nvPr>
        </p:nvSpPr>
        <p:spPr>
          <a:xfrm>
            <a:off x="336884" y="1825625"/>
            <a:ext cx="11016916" cy="4351338"/>
          </a:xfrm>
        </p:spPr>
        <p:txBody>
          <a:bodyPr/>
          <a:lstStyle/>
          <a:p>
            <a:r>
              <a:rPr lang="pl-PL" b="1" dirty="0" err="1" smtClean="0"/>
              <a:t>Mission</a:t>
            </a:r>
            <a:r>
              <a:rPr lang="pl-PL" b="1" dirty="0" smtClean="0"/>
              <a:t> </a:t>
            </a:r>
            <a:r>
              <a:rPr lang="pl-PL" b="1" dirty="0" err="1" smtClean="0"/>
              <a:t>mandated</a:t>
            </a:r>
            <a:r>
              <a:rPr lang="pl-PL" b="1" dirty="0" smtClean="0"/>
              <a:t> to </a:t>
            </a:r>
            <a:r>
              <a:rPr lang="pl-PL" b="1" dirty="0" err="1" smtClean="0"/>
              <a:t>last</a:t>
            </a:r>
            <a:r>
              <a:rPr lang="pl-PL" b="1" dirty="0" smtClean="0"/>
              <a:t> </a:t>
            </a:r>
            <a:r>
              <a:rPr lang="pl-PL" b="1" dirty="0" err="1" smtClean="0"/>
              <a:t>until</a:t>
            </a:r>
            <a:r>
              <a:rPr lang="pl-PL" b="1" dirty="0" smtClean="0"/>
              <a:t> </a:t>
            </a:r>
            <a:r>
              <a:rPr lang="pl-PL" b="1" dirty="0" smtClean="0"/>
              <a:t>12th of </a:t>
            </a:r>
            <a:r>
              <a:rPr lang="pl-PL" b="1" dirty="0" err="1"/>
              <a:t>December</a:t>
            </a:r>
            <a:r>
              <a:rPr lang="pl-PL" b="1" dirty="0"/>
              <a:t> </a:t>
            </a:r>
            <a:r>
              <a:rPr lang="pl-PL" b="1" dirty="0" smtClean="0"/>
              <a:t>2014</a:t>
            </a:r>
          </a:p>
          <a:p>
            <a:r>
              <a:rPr lang="pl-PL" b="1" dirty="0" err="1" smtClean="0"/>
              <a:t>Current</a:t>
            </a:r>
            <a:r>
              <a:rPr lang="pl-PL" b="1" dirty="0" smtClean="0"/>
              <a:t> EU </a:t>
            </a:r>
            <a:r>
              <a:rPr lang="pl-PL" b="1" dirty="0" err="1" smtClean="0"/>
              <a:t>Operation</a:t>
            </a:r>
            <a:r>
              <a:rPr lang="pl-PL" b="1" dirty="0" smtClean="0"/>
              <a:t> Commander : </a:t>
            </a:r>
            <a:r>
              <a:rPr lang="pl-PL" b="1" dirty="0" err="1" smtClean="0"/>
              <a:t>Rear</a:t>
            </a:r>
            <a:r>
              <a:rPr lang="pl-PL" b="1" dirty="0" smtClean="0"/>
              <a:t> </a:t>
            </a:r>
            <a:r>
              <a:rPr lang="pl-PL" b="1" dirty="0" err="1" smtClean="0"/>
              <a:t>Admiral</a:t>
            </a:r>
            <a:r>
              <a:rPr lang="pl-PL" b="1" dirty="0" smtClean="0"/>
              <a:t> Robert </a:t>
            </a:r>
            <a:r>
              <a:rPr lang="pl-PL" b="1" dirty="0" err="1" smtClean="0"/>
              <a:t>Tarrant</a:t>
            </a:r>
            <a:r>
              <a:rPr lang="pl-PL" b="1" dirty="0" smtClean="0"/>
              <a:t> </a:t>
            </a:r>
            <a:r>
              <a:rPr lang="pl-PL" b="1" dirty="0" smtClean="0"/>
              <a:t>(UK)</a:t>
            </a:r>
          </a:p>
          <a:p>
            <a:r>
              <a:rPr lang="pl-PL" b="1" dirty="0" err="1" smtClean="0"/>
              <a:t>Current</a:t>
            </a:r>
            <a:r>
              <a:rPr lang="pl-PL" b="1" dirty="0" smtClean="0"/>
              <a:t> EU Force Commander : </a:t>
            </a:r>
            <a:r>
              <a:rPr lang="pl-PL" b="1" dirty="0" err="1"/>
              <a:t>Commodore</a:t>
            </a:r>
            <a:r>
              <a:rPr lang="pl-PL" b="1" dirty="0"/>
              <a:t> Peter </a:t>
            </a:r>
            <a:r>
              <a:rPr lang="pl-PL" b="1" dirty="0" err="1" smtClean="0"/>
              <a:t>Lenselink</a:t>
            </a:r>
            <a:r>
              <a:rPr lang="pl-PL" b="1" dirty="0" smtClean="0"/>
              <a:t> (NL)</a:t>
            </a:r>
          </a:p>
          <a:p>
            <a:endParaRPr lang="pl-PL" b="1" dirty="0" smtClean="0"/>
          </a:p>
          <a:p>
            <a:r>
              <a:rPr lang="pl-PL" b="1" dirty="0" err="1" smtClean="0"/>
              <a:t>Current</a:t>
            </a:r>
            <a:r>
              <a:rPr lang="pl-PL" b="1" dirty="0" smtClean="0"/>
              <a:t> </a:t>
            </a:r>
            <a:r>
              <a:rPr lang="pl-PL" b="1" dirty="0" err="1" smtClean="0"/>
              <a:t>amount</a:t>
            </a:r>
            <a:r>
              <a:rPr lang="pl-PL" b="1" dirty="0" smtClean="0"/>
              <a:t> of </a:t>
            </a:r>
            <a:r>
              <a:rPr lang="pl-PL" b="1" dirty="0" err="1" smtClean="0"/>
              <a:t>hostages</a:t>
            </a:r>
            <a:r>
              <a:rPr lang="pl-PL" b="1" dirty="0" smtClean="0"/>
              <a:t> </a:t>
            </a:r>
            <a:r>
              <a:rPr lang="pl-PL" b="1" dirty="0" err="1" smtClean="0"/>
              <a:t>held</a:t>
            </a:r>
            <a:r>
              <a:rPr lang="pl-PL" b="1" dirty="0" smtClean="0"/>
              <a:t> by </a:t>
            </a:r>
            <a:r>
              <a:rPr lang="pl-PL" b="1" dirty="0" err="1" smtClean="0"/>
              <a:t>pirates</a:t>
            </a:r>
            <a:r>
              <a:rPr lang="pl-PL" b="1" dirty="0" smtClean="0"/>
              <a:t> : </a:t>
            </a:r>
            <a:r>
              <a:rPr lang="pl-PL" sz="4400" b="1" dirty="0" smtClean="0">
                <a:solidFill>
                  <a:srgbClr val="FF0000"/>
                </a:solidFill>
              </a:rPr>
              <a:t>50</a:t>
            </a:r>
            <a:endParaRPr lang="pl-PL" sz="4400" b="1" dirty="0">
              <a:solidFill>
                <a:srgbClr val="FF0000"/>
              </a:solidFill>
            </a:endParaRPr>
          </a:p>
          <a:p>
            <a:endParaRPr lang="pl-PL" b="1" dirty="0"/>
          </a:p>
        </p:txBody>
      </p:sp>
    </p:spTree>
    <p:extLst>
      <p:ext uri="{BB962C8B-B14F-4D97-AF65-F5344CB8AC3E}">
        <p14:creationId xmlns:p14="http://schemas.microsoft.com/office/powerpoint/2010/main" val="2166096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ytuł 1"/>
          <p:cNvSpPr>
            <a:spLocks noGrp="1"/>
          </p:cNvSpPr>
          <p:nvPr>
            <p:ph type="title"/>
          </p:nvPr>
        </p:nvSpPr>
        <p:spPr>
          <a:xfrm>
            <a:off x="9492917" y="5532437"/>
            <a:ext cx="2699083" cy="1325563"/>
          </a:xfrm>
        </p:spPr>
        <p:txBody>
          <a:bodyPr>
            <a:normAutofit/>
          </a:bodyPr>
          <a:lstStyle/>
          <a:p>
            <a:r>
              <a:rPr lang="pl-PL" b="1" dirty="0" smtClean="0"/>
              <a:t>the end</a:t>
            </a:r>
            <a:endParaRPr lang="pl-PL" b="1" dirty="0"/>
          </a:p>
        </p:txBody>
      </p:sp>
    </p:spTree>
    <p:extLst>
      <p:ext uri="{BB962C8B-B14F-4D97-AF65-F5344CB8AC3E}">
        <p14:creationId xmlns:p14="http://schemas.microsoft.com/office/powerpoint/2010/main" val="734068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45168" y="268873"/>
            <a:ext cx="10515600" cy="1325563"/>
          </a:xfrm>
        </p:spPr>
        <p:txBody>
          <a:bodyPr/>
          <a:lstStyle/>
          <a:p>
            <a:r>
              <a:rPr lang="pl-PL" dirty="0" smtClean="0"/>
              <a:t>SCOPE OF THIS PRESENTATION</a:t>
            </a:r>
            <a:endParaRPr lang="pl-PL" dirty="0"/>
          </a:p>
        </p:txBody>
      </p:sp>
      <p:sp>
        <p:nvSpPr>
          <p:cNvPr id="3" name="Symbol zastępczy zawartości 2"/>
          <p:cNvSpPr>
            <a:spLocks noGrp="1"/>
          </p:cNvSpPr>
          <p:nvPr>
            <p:ph idx="1"/>
          </p:nvPr>
        </p:nvSpPr>
        <p:spPr>
          <a:xfrm>
            <a:off x="445168" y="1825625"/>
            <a:ext cx="11093116" cy="4351338"/>
          </a:xfrm>
        </p:spPr>
        <p:txBody>
          <a:bodyPr>
            <a:normAutofit/>
          </a:bodyPr>
          <a:lstStyle/>
          <a:p>
            <a:pPr algn="just"/>
            <a:r>
              <a:rPr lang="pl-PL" b="1" dirty="0" smtClean="0">
                <a:solidFill>
                  <a:schemeClr val="tx1">
                    <a:lumMod val="95000"/>
                  </a:schemeClr>
                </a:solidFill>
              </a:rPr>
              <a:t>ACTIVITIES OF THE EUROPEAN UNION THAT ARE UNDERTAKEN IN THE FIELD OF COMMON FOREIGN AND SECURITY </a:t>
            </a:r>
            <a:r>
              <a:rPr lang="pl-PL" b="1" dirty="0" smtClean="0">
                <a:solidFill>
                  <a:schemeClr val="tx1">
                    <a:lumMod val="95000"/>
                  </a:schemeClr>
                </a:solidFill>
              </a:rPr>
              <a:t>POLICY (THAT IS, ON THE INTERNATIONAL SCENE), </a:t>
            </a:r>
            <a:r>
              <a:rPr lang="pl-PL" b="1" dirty="0" smtClean="0">
                <a:solidFill>
                  <a:schemeClr val="tx1">
                    <a:lumMod val="95000"/>
                  </a:schemeClr>
                </a:solidFill>
              </a:rPr>
              <a:t>ESPECIALLY WITHIN THE COMMON SECURITY AND DEFENCE </a:t>
            </a:r>
            <a:r>
              <a:rPr lang="pl-PL" b="1" dirty="0" smtClean="0">
                <a:solidFill>
                  <a:schemeClr val="tx1">
                    <a:lumMod val="95000"/>
                  </a:schemeClr>
                </a:solidFill>
              </a:rPr>
              <a:t>POLICY, CONCERNING </a:t>
            </a:r>
            <a:r>
              <a:rPr lang="pl-PL" b="1" dirty="0" smtClean="0">
                <a:solidFill>
                  <a:schemeClr val="tx1">
                    <a:lumMod val="95000"/>
                  </a:schemeClr>
                </a:solidFill>
              </a:rPr>
              <a:t>AN EXTERNAL </a:t>
            </a:r>
            <a:r>
              <a:rPr lang="pl-PL" b="1" dirty="0" smtClean="0">
                <a:solidFill>
                  <a:schemeClr val="tx1">
                    <a:lumMod val="95000"/>
                  </a:schemeClr>
                </a:solidFill>
              </a:rPr>
              <a:t>DISPLAY</a:t>
            </a:r>
            <a:r>
              <a:rPr lang="pl-PL" b="1" dirty="0" smtClean="0">
                <a:solidFill>
                  <a:schemeClr val="tx1">
                    <a:lumMod val="95000"/>
                  </a:schemeClr>
                </a:solidFill>
              </a:rPr>
              <a:t> </a:t>
            </a:r>
            <a:r>
              <a:rPr lang="pl-PL" b="1" dirty="0" smtClean="0">
                <a:solidFill>
                  <a:schemeClr val="tx1">
                    <a:lumMod val="95000"/>
                  </a:schemeClr>
                </a:solidFill>
              </a:rPr>
              <a:t>OF POWER</a:t>
            </a:r>
          </a:p>
          <a:p>
            <a:pPr lvl="1" algn="just"/>
            <a:r>
              <a:rPr lang="pl-PL" b="1" dirty="0" smtClean="0">
                <a:solidFill>
                  <a:schemeClr val="tx1">
                    <a:lumMod val="95000"/>
                  </a:schemeClr>
                </a:solidFill>
              </a:rPr>
              <a:t>SUCH ACTIVITES NEED TO BE CONDUCTED AT SEA OUTSIDE THE TERRITORY OF MEMBER STATES OF THE EUROPEAN UNION</a:t>
            </a:r>
            <a:endParaRPr lang="pl-PL" b="1" dirty="0">
              <a:solidFill>
                <a:schemeClr val="tx1">
                  <a:lumMod val="95000"/>
                </a:schemeClr>
              </a:solidFill>
            </a:endParaRPr>
          </a:p>
        </p:txBody>
      </p:sp>
    </p:spTree>
    <p:extLst>
      <p:ext uri="{BB962C8B-B14F-4D97-AF65-F5344CB8AC3E}">
        <p14:creationId xmlns:p14="http://schemas.microsoft.com/office/powerpoint/2010/main" val="39277211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0857" y="0"/>
            <a:ext cx="9182259" cy="6858000"/>
          </a:xfrm>
          <a:prstGeom prst="rect">
            <a:avLst/>
          </a:prstGeom>
        </p:spPr>
      </p:pic>
      <p:sp>
        <p:nvSpPr>
          <p:cNvPr id="2" name="Tytuł 1"/>
          <p:cNvSpPr>
            <a:spLocks noGrp="1"/>
          </p:cNvSpPr>
          <p:nvPr>
            <p:ph type="title"/>
          </p:nvPr>
        </p:nvSpPr>
        <p:spPr>
          <a:xfrm>
            <a:off x="212558" y="333207"/>
            <a:ext cx="10515600" cy="1325563"/>
          </a:xfrm>
        </p:spPr>
        <p:txBody>
          <a:bodyPr/>
          <a:lstStyle/>
          <a:p>
            <a:r>
              <a:rPr lang="pl-PL" b="1" dirty="0" smtClean="0"/>
              <a:t>POWER</a:t>
            </a:r>
            <a:endParaRPr lang="pl-PL" b="1" dirty="0"/>
          </a:p>
        </p:txBody>
      </p:sp>
      <p:sp>
        <p:nvSpPr>
          <p:cNvPr id="3" name="Symbol zastępczy zawartości 2"/>
          <p:cNvSpPr>
            <a:spLocks noGrp="1"/>
          </p:cNvSpPr>
          <p:nvPr>
            <p:ph idx="1"/>
          </p:nvPr>
        </p:nvSpPr>
        <p:spPr>
          <a:xfrm>
            <a:off x="320841" y="3582235"/>
            <a:ext cx="10515600" cy="4351338"/>
          </a:xfrm>
        </p:spPr>
        <p:txBody>
          <a:bodyPr/>
          <a:lstStyle/>
          <a:p>
            <a:r>
              <a:rPr lang="pl-PL" b="1" dirty="0" smtClean="0"/>
              <a:t>„ABILITY OF ONE ACTOR (WHETHER A PERSON OR A STATE) TO ENCOURAGE OTHERS TO ACT IN A CERTAIN WAY” </a:t>
            </a:r>
          </a:p>
          <a:p>
            <a:pPr marL="0" indent="0">
              <a:buNone/>
            </a:pPr>
            <a:r>
              <a:rPr lang="pl-PL" sz="2400" b="1" dirty="0" smtClean="0"/>
              <a:t>(</a:t>
            </a:r>
            <a:r>
              <a:rPr lang="pl-PL" sz="2400" b="1" dirty="0" err="1" smtClean="0"/>
              <a:t>McCORMICK</a:t>
            </a:r>
            <a:r>
              <a:rPr lang="pl-PL" sz="2400" b="1" dirty="0" smtClean="0"/>
              <a:t>, POLITICS OF THE EU, 2011)</a:t>
            </a:r>
          </a:p>
          <a:p>
            <a:pPr lvl="1"/>
            <a:endParaRPr lang="pl-PL" b="1" dirty="0" smtClean="0"/>
          </a:p>
          <a:p>
            <a:pPr lvl="1"/>
            <a:r>
              <a:rPr lang="pl-PL" b="1" dirty="0" smtClean="0"/>
              <a:t>HARD POWER</a:t>
            </a:r>
          </a:p>
          <a:p>
            <a:pPr lvl="1"/>
            <a:r>
              <a:rPr lang="pl-PL" b="1" dirty="0" smtClean="0"/>
              <a:t>SOFT POWER</a:t>
            </a:r>
          </a:p>
          <a:p>
            <a:pPr lvl="1"/>
            <a:r>
              <a:rPr lang="pl-PL" b="1" dirty="0" smtClean="0"/>
              <a:t>CIVILIAN AND MILITARY POWER</a:t>
            </a:r>
            <a:endParaRPr lang="pl-PL" b="1" dirty="0"/>
          </a:p>
        </p:txBody>
      </p:sp>
      <p:cxnSp>
        <p:nvCxnSpPr>
          <p:cNvPr id="6" name="Łącznik prosty 5"/>
          <p:cNvCxnSpPr/>
          <p:nvPr/>
        </p:nvCxnSpPr>
        <p:spPr>
          <a:xfrm>
            <a:off x="3030857"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917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6471" y="0"/>
            <a:ext cx="10325529" cy="6858000"/>
          </a:xfrm>
          <a:prstGeom prst="rect">
            <a:avLst/>
          </a:prstGeom>
        </p:spPr>
      </p:pic>
      <p:sp>
        <p:nvSpPr>
          <p:cNvPr id="2" name="Tytuł 1"/>
          <p:cNvSpPr>
            <a:spLocks noGrp="1"/>
          </p:cNvSpPr>
          <p:nvPr>
            <p:ph type="title"/>
          </p:nvPr>
        </p:nvSpPr>
        <p:spPr>
          <a:xfrm>
            <a:off x="332874" y="279401"/>
            <a:ext cx="10515600" cy="1325563"/>
          </a:xfrm>
        </p:spPr>
        <p:txBody>
          <a:bodyPr/>
          <a:lstStyle/>
          <a:p>
            <a:r>
              <a:rPr lang="pl-PL" b="1" dirty="0" smtClean="0">
                <a:solidFill>
                  <a:schemeClr val="tx1"/>
                </a:solidFill>
              </a:rPr>
              <a:t>WHY SHOULD ONE </a:t>
            </a:r>
            <a:r>
              <a:rPr lang="pl-PL" b="1" dirty="0" smtClean="0">
                <a:solidFill>
                  <a:schemeClr val="tx1"/>
                </a:solidFill>
              </a:rPr>
              <a:t>PROJECT ?</a:t>
            </a:r>
            <a:endParaRPr lang="pl-PL" b="1" dirty="0">
              <a:solidFill>
                <a:schemeClr val="tx1"/>
              </a:solidFill>
            </a:endParaRPr>
          </a:p>
        </p:txBody>
      </p:sp>
      <p:sp>
        <p:nvSpPr>
          <p:cNvPr id="3" name="Symbol zastępczy zawartości 2"/>
          <p:cNvSpPr>
            <a:spLocks noGrp="1"/>
          </p:cNvSpPr>
          <p:nvPr>
            <p:ph idx="1"/>
          </p:nvPr>
        </p:nvSpPr>
        <p:spPr>
          <a:xfrm>
            <a:off x="109348" y="4669340"/>
            <a:ext cx="10117495" cy="2071019"/>
          </a:xfrm>
        </p:spPr>
        <p:txBody>
          <a:bodyPr>
            <a:normAutofit fontScale="92500" lnSpcReduction="10000"/>
          </a:bodyPr>
          <a:lstStyle/>
          <a:p>
            <a:r>
              <a:rPr lang="pl-PL" b="1" dirty="0" smtClean="0">
                <a:solidFill>
                  <a:schemeClr val="tx1"/>
                </a:solidFill>
              </a:rPr>
              <a:t>ADVANCEMENT OF </a:t>
            </a:r>
            <a:r>
              <a:rPr lang="pl-PL" b="1" dirty="0" err="1" smtClean="0">
                <a:solidFill>
                  <a:schemeClr val="tx1"/>
                </a:solidFill>
              </a:rPr>
              <a:t>EU’s</a:t>
            </a:r>
            <a:r>
              <a:rPr lang="pl-PL" b="1" dirty="0" smtClean="0">
                <a:solidFill>
                  <a:schemeClr val="tx1"/>
                </a:solidFill>
              </a:rPr>
              <a:t> PRINCIPLES AND VALUES</a:t>
            </a:r>
          </a:p>
          <a:p>
            <a:r>
              <a:rPr lang="pl-PL" b="1" dirty="0" smtClean="0">
                <a:solidFill>
                  <a:schemeClr val="tx1"/>
                </a:solidFill>
              </a:rPr>
              <a:t>FULFILLMENT OF </a:t>
            </a:r>
            <a:r>
              <a:rPr lang="pl-PL" b="1" dirty="0" err="1" smtClean="0">
                <a:solidFill>
                  <a:schemeClr val="tx1"/>
                </a:solidFill>
              </a:rPr>
              <a:t>EU’s</a:t>
            </a:r>
            <a:r>
              <a:rPr lang="pl-PL" b="1" dirty="0" smtClean="0">
                <a:solidFill>
                  <a:schemeClr val="tx1"/>
                </a:solidFill>
              </a:rPr>
              <a:t> AIMS</a:t>
            </a:r>
          </a:p>
          <a:p>
            <a:r>
              <a:rPr lang="pl-PL" b="1" dirty="0" smtClean="0">
                <a:solidFill>
                  <a:schemeClr val="tx1"/>
                </a:solidFill>
              </a:rPr>
              <a:t>OTHERS DO </a:t>
            </a:r>
            <a:r>
              <a:rPr lang="pl-PL" b="1" dirty="0" smtClean="0">
                <a:solidFill>
                  <a:schemeClr val="tx1"/>
                </a:solidFill>
              </a:rPr>
              <a:t>IT</a:t>
            </a:r>
          </a:p>
          <a:p>
            <a:r>
              <a:rPr lang="pl-PL" b="1" dirty="0" smtClean="0">
                <a:solidFill>
                  <a:schemeClr val="tx1"/>
                </a:solidFill>
              </a:rPr>
              <a:t>I GUESS </a:t>
            </a:r>
            <a:r>
              <a:rPr lang="pl-PL" b="1" dirty="0" smtClean="0">
                <a:solidFill>
                  <a:schemeClr val="tx1"/>
                </a:solidFill>
              </a:rPr>
              <a:t>WE WERE GOOD AT GUNBOAT DIPLOMACY BEFORE, WERE WE NOT ?</a:t>
            </a:r>
            <a:endParaRPr lang="pl-PL" b="1" dirty="0">
              <a:solidFill>
                <a:schemeClr val="tx1"/>
              </a:solidFill>
            </a:endParaRPr>
          </a:p>
        </p:txBody>
      </p:sp>
      <p:cxnSp>
        <p:nvCxnSpPr>
          <p:cNvPr id="9" name="Łącznik prosty 8"/>
          <p:cNvCxnSpPr/>
          <p:nvPr/>
        </p:nvCxnSpPr>
        <p:spPr>
          <a:xfrm>
            <a:off x="1866471"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pole tekstowe 9"/>
          <p:cNvSpPr txBox="1"/>
          <p:nvPr/>
        </p:nvSpPr>
        <p:spPr>
          <a:xfrm rot="21079456">
            <a:off x="10226843" y="1756611"/>
            <a:ext cx="1335504" cy="369332"/>
          </a:xfrm>
          <a:prstGeom prst="rect">
            <a:avLst/>
          </a:prstGeom>
          <a:noFill/>
        </p:spPr>
        <p:txBody>
          <a:bodyPr wrap="square" rtlCol="0">
            <a:spAutoFit/>
          </a:bodyPr>
          <a:lstStyle/>
          <a:p>
            <a:r>
              <a:rPr lang="pl-PL" b="1" dirty="0" smtClean="0"/>
              <a:t>OTHERS</a:t>
            </a:r>
            <a:endParaRPr lang="pl-PL" b="1" dirty="0"/>
          </a:p>
        </p:txBody>
      </p:sp>
      <p:sp>
        <p:nvSpPr>
          <p:cNvPr id="11" name="Strzałka w lewo 10"/>
          <p:cNvSpPr/>
          <p:nvPr/>
        </p:nvSpPr>
        <p:spPr>
          <a:xfrm rot="20650245">
            <a:off x="9800662" y="1989783"/>
            <a:ext cx="395036" cy="283279"/>
          </a:xfrm>
          <a:prstGeom prst="lef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377396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LEGAL BASIS – PRIMARY LAW</a:t>
            </a:r>
            <a:endParaRPr lang="pl-PL" b="1" dirty="0"/>
          </a:p>
        </p:txBody>
      </p:sp>
      <p:sp>
        <p:nvSpPr>
          <p:cNvPr id="3" name="Symbol zastępczy zawartości 2"/>
          <p:cNvSpPr>
            <a:spLocks noGrp="1"/>
          </p:cNvSpPr>
          <p:nvPr>
            <p:ph idx="1"/>
          </p:nvPr>
        </p:nvSpPr>
        <p:spPr>
          <a:xfrm>
            <a:off x="418158" y="1690688"/>
            <a:ext cx="10935642" cy="4351338"/>
          </a:xfrm>
        </p:spPr>
        <p:txBody>
          <a:bodyPr/>
          <a:lstStyle/>
          <a:p>
            <a:r>
              <a:rPr lang="pl-PL" b="1" dirty="0" smtClean="0"/>
              <a:t>TREATY ON EUROPEAN UNION – TITLE V</a:t>
            </a:r>
          </a:p>
          <a:p>
            <a:pPr lvl="1"/>
            <a:r>
              <a:rPr lang="pl-PL" b="1" dirty="0" smtClean="0"/>
              <a:t>GENERAL PROVISIONS</a:t>
            </a:r>
          </a:p>
          <a:p>
            <a:pPr lvl="1"/>
            <a:r>
              <a:rPr lang="pl-PL" b="1" dirty="0" smtClean="0"/>
              <a:t>CHAPTER 2 - SPECIFIC CFSP PROVISIONS</a:t>
            </a:r>
          </a:p>
          <a:p>
            <a:pPr lvl="1" algn="just"/>
            <a:r>
              <a:rPr lang="pl-PL" b="1" dirty="0" smtClean="0"/>
              <a:t>„</a:t>
            </a:r>
            <a:r>
              <a:rPr lang="en-US" b="1" dirty="0" smtClean="0"/>
              <a:t>The union's competence in matters of common foreign and security policy shall cover all areas</a:t>
            </a:r>
            <a:r>
              <a:rPr lang="pl-PL" b="1" dirty="0" smtClean="0"/>
              <a:t> </a:t>
            </a:r>
            <a:r>
              <a:rPr lang="en-US" b="1" dirty="0" smtClean="0"/>
              <a:t>of foreign policy and all questions relating to the union's security, including the progressive framing</a:t>
            </a:r>
            <a:r>
              <a:rPr lang="pl-PL" b="1" dirty="0" smtClean="0"/>
              <a:t> </a:t>
            </a:r>
            <a:r>
              <a:rPr lang="en-US" b="1" dirty="0" smtClean="0"/>
              <a:t>of a common </a:t>
            </a:r>
            <a:r>
              <a:rPr lang="en-US" b="1" dirty="0" err="1" smtClean="0"/>
              <a:t>defence</a:t>
            </a:r>
            <a:r>
              <a:rPr lang="en-US" b="1" dirty="0" smtClean="0"/>
              <a:t> policy that might lead to a common </a:t>
            </a:r>
            <a:r>
              <a:rPr lang="en-US" b="1" dirty="0" err="1" smtClean="0"/>
              <a:t>defence</a:t>
            </a:r>
            <a:r>
              <a:rPr lang="pl-PL" b="1" dirty="0" smtClean="0"/>
              <a:t>”</a:t>
            </a:r>
          </a:p>
          <a:p>
            <a:pPr marL="457200" lvl="1" indent="0" algn="just">
              <a:buNone/>
            </a:pPr>
            <a:endParaRPr lang="pl-PL" b="1" dirty="0"/>
          </a:p>
          <a:p>
            <a:pPr marL="457200" lvl="1" indent="0" algn="just">
              <a:buNone/>
            </a:pPr>
            <a:r>
              <a:rPr lang="pl-PL" b="1" dirty="0" smtClean="0"/>
              <a:t>INSTITUTIONAL PLAYERS : </a:t>
            </a:r>
            <a:r>
              <a:rPr lang="pl-PL" b="1" dirty="0" smtClean="0"/>
              <a:t>THE EUROPEAN COUNCIL, THE COUNCIL, THE HIGH REPRESENTATIVE</a:t>
            </a:r>
            <a:endParaRPr lang="pl-PL" b="1" dirty="0"/>
          </a:p>
        </p:txBody>
      </p:sp>
    </p:spTree>
    <p:extLst>
      <p:ext uri="{BB962C8B-B14F-4D97-AF65-F5344CB8AC3E}">
        <p14:creationId xmlns:p14="http://schemas.microsoft.com/office/powerpoint/2010/main" val="1841416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SECONDARY LAW</a:t>
            </a:r>
            <a:endParaRPr lang="pl-PL" b="1" dirty="0"/>
          </a:p>
        </p:txBody>
      </p:sp>
      <p:sp>
        <p:nvSpPr>
          <p:cNvPr id="3" name="Symbol zastępczy zawartości 2"/>
          <p:cNvSpPr>
            <a:spLocks noGrp="1"/>
          </p:cNvSpPr>
          <p:nvPr>
            <p:ph idx="1"/>
          </p:nvPr>
        </p:nvSpPr>
        <p:spPr>
          <a:xfrm>
            <a:off x="96252" y="1777499"/>
            <a:ext cx="12095748" cy="4351338"/>
          </a:xfrm>
        </p:spPr>
        <p:txBody>
          <a:bodyPr>
            <a:normAutofit fontScale="92500" lnSpcReduction="20000"/>
          </a:bodyPr>
          <a:lstStyle/>
          <a:p>
            <a:r>
              <a:rPr lang="pl-PL" b="1" dirty="0" smtClean="0"/>
              <a:t>NON-LEGISLATIVE ACTS OF THE EUROPEAN COUNCIL AND THE COUNCIL</a:t>
            </a:r>
          </a:p>
          <a:p>
            <a:r>
              <a:rPr lang="pl-PL" b="1" dirty="0"/>
              <a:t>DECISIONS OF THE </a:t>
            </a:r>
            <a:r>
              <a:rPr lang="pl-PL" b="1" dirty="0" smtClean="0"/>
              <a:t>POLITICAL AND SECURITY COMMITTEE</a:t>
            </a:r>
          </a:p>
          <a:p>
            <a:r>
              <a:rPr lang="pl-PL" b="1" dirty="0" smtClean="0"/>
              <a:t>SOFT LAW</a:t>
            </a:r>
          </a:p>
          <a:p>
            <a:pPr marL="0" indent="0">
              <a:buNone/>
            </a:pPr>
            <a:r>
              <a:rPr lang="pl-PL" b="1" dirty="0"/>
              <a:t> </a:t>
            </a:r>
            <a:r>
              <a:rPr lang="pl-PL" b="1" dirty="0" smtClean="0"/>
              <a:t>   </a:t>
            </a:r>
          </a:p>
          <a:p>
            <a:pPr marL="0" indent="0">
              <a:buNone/>
            </a:pPr>
            <a:r>
              <a:rPr lang="pl-PL" b="1" dirty="0"/>
              <a:t> </a:t>
            </a:r>
            <a:r>
              <a:rPr lang="pl-PL" b="1" dirty="0" smtClean="0"/>
              <a:t>   OF NOTE : THE ATALANTA JOINT ACTION</a:t>
            </a:r>
            <a:endParaRPr lang="en-US" b="1" dirty="0"/>
          </a:p>
          <a:p>
            <a:r>
              <a:rPr lang="en-US" b="1" dirty="0" smtClean="0"/>
              <a:t>COUNCIL JOINT ACTION 2008/851/CFSP</a:t>
            </a:r>
            <a:r>
              <a:rPr lang="pl-PL" b="1" dirty="0" smtClean="0"/>
              <a:t> </a:t>
            </a:r>
            <a:r>
              <a:rPr lang="en-US" b="1" dirty="0" smtClean="0"/>
              <a:t>OF 10 NOVEMBER 2008</a:t>
            </a:r>
            <a:r>
              <a:rPr lang="pl-PL" b="1" dirty="0" smtClean="0"/>
              <a:t> </a:t>
            </a:r>
            <a:r>
              <a:rPr lang="en-US" b="1" dirty="0" smtClean="0"/>
              <a:t>ON A EUROPEAN UNION MILITARY OPERATION TO CONTRIBUTE TO THE DETERRENCE, PREVENTION AND REPRESSION OF ACTS OF PIRACY AND ARMED ROBBERY OFF THE SOMALI COAST</a:t>
            </a:r>
            <a:r>
              <a:rPr lang="pl-PL" b="1" dirty="0" smtClean="0"/>
              <a:t> </a:t>
            </a:r>
            <a:r>
              <a:rPr lang="en-US" b="1" dirty="0" smtClean="0"/>
              <a:t>(OJ L 301, 12.11.2008, P.33)</a:t>
            </a:r>
            <a:endParaRPr lang="pl-PL" b="1" dirty="0" smtClean="0"/>
          </a:p>
          <a:p>
            <a:pPr marL="0" indent="0">
              <a:buNone/>
            </a:pPr>
            <a:endParaRPr lang="pl-PL" b="1" dirty="0"/>
          </a:p>
          <a:p>
            <a:pPr marL="0" indent="0">
              <a:buNone/>
            </a:pPr>
            <a:r>
              <a:rPr lang="pl-PL" b="1" dirty="0" smtClean="0"/>
              <a:t>AVAILABLE </a:t>
            </a:r>
            <a:r>
              <a:rPr lang="pl-PL" b="1" dirty="0"/>
              <a:t>AT </a:t>
            </a:r>
            <a:r>
              <a:rPr lang="pl-PL" b="1" dirty="0" smtClean="0"/>
              <a:t>EUR-LEX.EUROPA.EU/EN/CONSLEG/LATEST/CHAP18.HTM</a:t>
            </a:r>
            <a:endParaRPr lang="pl-PL" b="1" dirty="0"/>
          </a:p>
        </p:txBody>
      </p:sp>
    </p:spTree>
    <p:extLst>
      <p:ext uri="{BB962C8B-B14F-4D97-AF65-F5344CB8AC3E}">
        <p14:creationId xmlns:p14="http://schemas.microsoft.com/office/powerpoint/2010/main" val="640029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36745" y="0"/>
            <a:ext cx="4573729" cy="6860594"/>
          </a:xfrm>
        </p:spPr>
      </p:pic>
      <p:sp>
        <p:nvSpPr>
          <p:cNvPr id="2" name="Tytuł 1"/>
          <p:cNvSpPr>
            <a:spLocks noGrp="1"/>
          </p:cNvSpPr>
          <p:nvPr>
            <p:ph type="title"/>
          </p:nvPr>
        </p:nvSpPr>
        <p:spPr>
          <a:xfrm>
            <a:off x="128337" y="0"/>
            <a:ext cx="10515600" cy="1325563"/>
          </a:xfrm>
        </p:spPr>
        <p:txBody>
          <a:bodyPr>
            <a:normAutofit/>
          </a:bodyPr>
          <a:lstStyle/>
          <a:p>
            <a:r>
              <a:rPr lang="pl-PL" b="1" dirty="0" smtClean="0"/>
              <a:t>ATALANTA </a:t>
            </a:r>
            <a:r>
              <a:rPr lang="pl-PL" b="1" dirty="0" smtClean="0"/>
              <a:t>OPERATION</a:t>
            </a:r>
            <a:endParaRPr lang="pl-PL" b="1" dirty="0"/>
          </a:p>
        </p:txBody>
      </p:sp>
      <p:cxnSp>
        <p:nvCxnSpPr>
          <p:cNvPr id="6" name="Łącznik prosty 5"/>
          <p:cNvCxnSpPr/>
          <p:nvPr/>
        </p:nvCxnSpPr>
        <p:spPr>
          <a:xfrm>
            <a:off x="7036745"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Obraz 6"/>
          <p:cNvPicPr>
            <a:picLocks noChangeAspect="1"/>
          </p:cNvPicPr>
          <p:nvPr/>
        </p:nvPicPr>
        <p:blipFill>
          <a:blip r:embed="rId3"/>
          <a:stretch>
            <a:fillRect/>
          </a:stretch>
        </p:blipFill>
        <p:spPr>
          <a:xfrm>
            <a:off x="11607426" y="0"/>
            <a:ext cx="6097" cy="6864691"/>
          </a:xfrm>
          <a:prstGeom prst="rect">
            <a:avLst/>
          </a:prstGeom>
        </p:spPr>
      </p:pic>
      <p:cxnSp>
        <p:nvCxnSpPr>
          <p:cNvPr id="10" name="Łącznik prosty 9"/>
          <p:cNvCxnSpPr/>
          <p:nvPr/>
        </p:nvCxnSpPr>
        <p:spPr>
          <a:xfrm>
            <a:off x="11607426" y="0"/>
            <a:ext cx="0" cy="685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pole tekstowe 10"/>
          <p:cNvSpPr txBox="1"/>
          <p:nvPr/>
        </p:nvSpPr>
        <p:spPr>
          <a:xfrm>
            <a:off x="125290" y="1024774"/>
            <a:ext cx="6780836" cy="4893647"/>
          </a:xfrm>
          <a:prstGeom prst="rect">
            <a:avLst/>
          </a:prstGeom>
          <a:noFill/>
        </p:spPr>
        <p:txBody>
          <a:bodyPr wrap="square" rtlCol="0">
            <a:spAutoFit/>
          </a:bodyPr>
          <a:lstStyle/>
          <a:p>
            <a:pPr marL="285750" indent="-285750">
              <a:buFont typeface="Arial" panose="020B0604020202020204" pitchFamily="34" charset="0"/>
              <a:buChar char="•"/>
            </a:pPr>
            <a:r>
              <a:rPr lang="pl-PL" sz="2400" b="1" dirty="0" smtClean="0"/>
              <a:t>THE FIRST EUROPEAN UNION EXTERNAL NAVAL ACTION</a:t>
            </a:r>
          </a:p>
          <a:p>
            <a:pPr marL="285750" indent="-285750">
              <a:buFont typeface="Arial" panose="020B0604020202020204" pitchFamily="34" charset="0"/>
              <a:buChar char="•"/>
            </a:pPr>
            <a:r>
              <a:rPr lang="pl-PL" sz="2400" b="1" dirty="0" smtClean="0"/>
              <a:t>MILITARY CHARACTER</a:t>
            </a:r>
          </a:p>
          <a:p>
            <a:pPr marL="285750" indent="-285750" algn="just">
              <a:buFont typeface="Arial" panose="020B0604020202020204" pitchFamily="34" charset="0"/>
              <a:buChar char="•"/>
            </a:pPr>
            <a:r>
              <a:rPr lang="pl-PL" sz="2400" b="1" dirty="0" smtClean="0"/>
              <a:t>AREA OF OPERATIONS : </a:t>
            </a:r>
            <a:r>
              <a:rPr lang="en-US" sz="2400" b="1" dirty="0" smtClean="0"/>
              <a:t>SOMALI COASTAL TERRITORY AND INTERNAL WATERS, AND THE MARITIME AREAS OFF THE COASTS OF SOMALIA AND NEIGHBOURING COUNTRIES WITHIN THE REGION OF THE INDIAN OCEAN, IN ACCORDANCE WITH THE POLITICAL OBJECTIVE OF AN EU MARITIME OPERATION, AS DEFINED IN THE CRISIS MANAGEMENT CONCEPT APPROVED BY THE COUNCIL ON 5 AUGUST 200</a:t>
            </a:r>
            <a:r>
              <a:rPr lang="pl-PL" sz="2400" b="1" dirty="0" smtClean="0"/>
              <a:t>8</a:t>
            </a:r>
          </a:p>
        </p:txBody>
      </p:sp>
    </p:spTree>
    <p:extLst>
      <p:ext uri="{BB962C8B-B14F-4D97-AF65-F5344CB8AC3E}">
        <p14:creationId xmlns:p14="http://schemas.microsoft.com/office/powerpoint/2010/main" val="1612193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EUNAVFOR</a:t>
            </a:r>
            <a:endParaRPr lang="pl-PL" b="1" dirty="0"/>
          </a:p>
        </p:txBody>
      </p:sp>
      <p:sp>
        <p:nvSpPr>
          <p:cNvPr id="3" name="Symbol zastępczy zawartości 2"/>
          <p:cNvSpPr>
            <a:spLocks noGrp="1"/>
          </p:cNvSpPr>
          <p:nvPr>
            <p:ph idx="1"/>
          </p:nvPr>
        </p:nvSpPr>
        <p:spPr>
          <a:xfrm>
            <a:off x="312821" y="1825625"/>
            <a:ext cx="11550316" cy="4351338"/>
          </a:xfrm>
        </p:spPr>
        <p:txBody>
          <a:bodyPr>
            <a:normAutofit fontScale="85000" lnSpcReduction="20000"/>
          </a:bodyPr>
          <a:lstStyle/>
          <a:p>
            <a:pPr algn="just"/>
            <a:r>
              <a:rPr lang="en-US" b="1" dirty="0" smtClean="0"/>
              <a:t>EUROPEAN UNION NAVAL FORCE SOMALIA </a:t>
            </a:r>
            <a:r>
              <a:rPr lang="pl-PL" b="1" dirty="0" smtClean="0"/>
              <a:t>(EUNAVFOR) – </a:t>
            </a:r>
            <a:r>
              <a:rPr lang="pl-PL" b="1" dirty="0" smtClean="0"/>
              <a:t>THE NAVAL FORCE CONDUCTING OPERATION ATALANTA</a:t>
            </a:r>
          </a:p>
          <a:p>
            <a:pPr marL="0" indent="0" algn="just">
              <a:buNone/>
            </a:pPr>
            <a:r>
              <a:rPr lang="pl-PL" b="1" dirty="0" smtClean="0"/>
              <a:t>ACCOMPANIED BY : </a:t>
            </a:r>
          </a:p>
          <a:p>
            <a:pPr algn="just"/>
            <a:r>
              <a:rPr lang="pl-PL" b="1" dirty="0" smtClean="0"/>
              <a:t>CIVILIAN </a:t>
            </a:r>
            <a:r>
              <a:rPr lang="en-US" b="1" dirty="0" smtClean="0"/>
              <a:t>REGIONAL MARITIME CAPACITY BUILDING MISSION IN THE HORN OF AFRICA AND</a:t>
            </a:r>
            <a:r>
              <a:rPr lang="pl-PL" b="1" dirty="0" smtClean="0"/>
              <a:t> </a:t>
            </a:r>
            <a:r>
              <a:rPr lang="en-US" b="1" dirty="0" smtClean="0"/>
              <a:t>THE WESTERN INDIAN OCEAN</a:t>
            </a:r>
            <a:r>
              <a:rPr lang="pl-PL" b="1" dirty="0" smtClean="0"/>
              <a:t> – EUCAP NESTOR</a:t>
            </a:r>
          </a:p>
          <a:p>
            <a:pPr algn="just"/>
            <a:r>
              <a:rPr lang="pl-PL" b="1" dirty="0" smtClean="0"/>
              <a:t>EU TRAINING MISSION SOMALIA (EUTM SOMALIA) </a:t>
            </a:r>
            <a:endParaRPr lang="pl-PL" b="1" dirty="0" smtClean="0"/>
          </a:p>
          <a:p>
            <a:endParaRPr lang="pl-PL" b="1" dirty="0" smtClean="0"/>
          </a:p>
          <a:p>
            <a:pPr marL="0" indent="0">
              <a:buNone/>
            </a:pPr>
            <a:endParaRPr lang="pl-PL" b="1" dirty="0"/>
          </a:p>
          <a:p>
            <a:pPr marL="0" indent="0">
              <a:buNone/>
            </a:pPr>
            <a:endParaRPr lang="pl-PL" b="1" dirty="0" smtClean="0"/>
          </a:p>
          <a:p>
            <a:pPr marL="0" indent="0">
              <a:buNone/>
            </a:pPr>
            <a:endParaRPr lang="pl-PL" b="1" dirty="0"/>
          </a:p>
          <a:p>
            <a:pPr marL="0" indent="0">
              <a:buNone/>
            </a:pPr>
            <a:endParaRPr lang="pl-PL" b="1" dirty="0" smtClean="0"/>
          </a:p>
          <a:p>
            <a:pPr marL="0" indent="0">
              <a:buNone/>
            </a:pPr>
            <a:r>
              <a:rPr lang="pl-PL" b="1" dirty="0" smtClean="0"/>
              <a:t>http</a:t>
            </a:r>
            <a:r>
              <a:rPr lang="pl-PL" b="1" dirty="0"/>
              <a:t>://eunavfor.eu</a:t>
            </a:r>
            <a:endParaRPr lang="pl-PL" b="1" dirty="0"/>
          </a:p>
        </p:txBody>
      </p:sp>
    </p:spTree>
    <p:extLst>
      <p:ext uri="{BB962C8B-B14F-4D97-AF65-F5344CB8AC3E}">
        <p14:creationId xmlns:p14="http://schemas.microsoft.com/office/powerpoint/2010/main" val="1323796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dirty="0" smtClean="0"/>
              <a:t>MISSION OVERVIEW</a:t>
            </a:r>
            <a:endParaRPr lang="pl-PL" b="1" dirty="0"/>
          </a:p>
        </p:txBody>
      </p:sp>
      <p:sp>
        <p:nvSpPr>
          <p:cNvPr id="3" name="Symbol zastępczy zawartości 2"/>
          <p:cNvSpPr>
            <a:spLocks noGrp="1"/>
          </p:cNvSpPr>
          <p:nvPr>
            <p:ph idx="1"/>
          </p:nvPr>
        </p:nvSpPr>
        <p:spPr/>
        <p:txBody>
          <a:bodyPr>
            <a:normAutofit fontScale="92500" lnSpcReduction="10000"/>
          </a:bodyPr>
          <a:lstStyle/>
          <a:p>
            <a:pPr marL="0" indent="0" algn="just">
              <a:buNone/>
            </a:pPr>
            <a:r>
              <a:rPr lang="pl-PL" b="1" dirty="0"/>
              <a:t>CONTRIBUTION TO :</a:t>
            </a:r>
            <a:endParaRPr lang="en-US" b="1" dirty="0"/>
          </a:p>
          <a:p>
            <a:pPr marL="0" indent="0" algn="just">
              <a:buNone/>
            </a:pPr>
            <a:r>
              <a:rPr lang="en-US" b="1" dirty="0"/>
              <a:t>— THE PROTECTION OF VESSELS OF THE WFP DELIVERING FOOD AID TO DISPLACED PERSONS IN SOMALIA, IN ACCORDANCE WITH THE MANDATE LAID DOWN IN UNSC RESOLUTION 1814 (2008), AND</a:t>
            </a:r>
          </a:p>
          <a:p>
            <a:pPr marL="0" indent="0" algn="just">
              <a:buNone/>
            </a:pPr>
            <a:r>
              <a:rPr lang="en-US" b="1" dirty="0"/>
              <a:t>— THE PROTECTION OF VULNERABLE VESSELS CRUISING OFF THE SOMALI COAST, AND THE DETERRENCE, PREVENTION AND REPRESSION OF ACTS OF PIRACY AND ARMED ROBBERY OFF THE SOMALI COAST, IN ACCORDANCE WITH THE MANDATE LAID DOWN IN UNSC RESOLUTIONS 1846 (2008) AND 1851 (2008)</a:t>
            </a:r>
            <a:endParaRPr lang="pl-PL" b="1" dirty="0"/>
          </a:p>
          <a:p>
            <a:pPr marL="0" indent="0" algn="just">
              <a:buNone/>
            </a:pPr>
            <a:r>
              <a:rPr lang="en-US" b="1" dirty="0"/>
              <a:t>—</a:t>
            </a:r>
            <a:r>
              <a:rPr lang="pl-PL" b="1" dirty="0"/>
              <a:t> </a:t>
            </a:r>
            <a:r>
              <a:rPr lang="en-US" b="1" dirty="0"/>
              <a:t>MONITORING OF FISHING ACTIVITIES OFF THE COAST OF SOMALIA.</a:t>
            </a:r>
          </a:p>
          <a:p>
            <a:endParaRPr lang="pl-PL" dirty="0"/>
          </a:p>
        </p:txBody>
      </p:sp>
    </p:spTree>
    <p:extLst>
      <p:ext uri="{BB962C8B-B14F-4D97-AF65-F5344CB8AC3E}">
        <p14:creationId xmlns:p14="http://schemas.microsoft.com/office/powerpoint/2010/main" val="2616915742"/>
      </p:ext>
    </p:extLst>
  </p:cSld>
  <p:clrMapOvr>
    <a:masterClrMapping/>
  </p:clrMapOvr>
</p:sld>
</file>

<file path=ppt/theme/theme1.xml><?xml version="1.0" encoding="utf-8"?>
<a:theme xmlns:a="http://schemas.openxmlformats.org/drawingml/2006/main" name="Głębokość">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TC104033923[[fn=Głębokość]]</Template>
  <TotalTime>446</TotalTime>
  <Words>650</Words>
  <Application>Microsoft Office PowerPoint</Application>
  <PresentationFormat>Panoramiczny</PresentationFormat>
  <Paragraphs>84</Paragraphs>
  <Slides>15</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15</vt:i4>
      </vt:variant>
    </vt:vector>
  </HeadingPairs>
  <TitlesOfParts>
    <vt:vector size="18" baseType="lpstr">
      <vt:lpstr>Arial</vt:lpstr>
      <vt:lpstr>Corbel</vt:lpstr>
      <vt:lpstr>Głębokość</vt:lpstr>
      <vt:lpstr>EU  NAVAL  POWER  PROJECTION  IN  CFSP</vt:lpstr>
      <vt:lpstr>SCOPE OF THIS PRESENTATION</vt:lpstr>
      <vt:lpstr>POWER</vt:lpstr>
      <vt:lpstr>WHY SHOULD ONE PROJECT ?</vt:lpstr>
      <vt:lpstr>LEGAL BASIS – PRIMARY LAW</vt:lpstr>
      <vt:lpstr>SECONDARY LAW</vt:lpstr>
      <vt:lpstr>ATALANTA OPERATION</vt:lpstr>
      <vt:lpstr>EUNAVFOR</vt:lpstr>
      <vt:lpstr>MISSION OVERVIEW</vt:lpstr>
      <vt:lpstr>UNITS CURRENTLY DEPLOYED</vt:lpstr>
      <vt:lpstr>EUNAVFOR ACTIVITIES SINCE 2009</vt:lpstr>
      <vt:lpstr>PIRATE ATTACKS SO FAR </vt:lpstr>
      <vt:lpstr>EUNAVFOR ACHIEVMENTS</vt:lpstr>
      <vt:lpstr>CURRENT MISSION STATUS</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  NAVAL  POWER  PROJECTION  IN  CFSP</dc:title>
  <dc:creator>Łukasz Stępkowski</dc:creator>
  <cp:lastModifiedBy>Łukasz Stępkowski</cp:lastModifiedBy>
  <cp:revision>40</cp:revision>
  <dcterms:created xsi:type="dcterms:W3CDTF">2013-12-04T13:13:33Z</dcterms:created>
  <dcterms:modified xsi:type="dcterms:W3CDTF">2013-12-06T01:00:13Z</dcterms:modified>
</cp:coreProperties>
</file>