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2B4ED-57A6-41F3-B07B-9A3982CD421A}" type="datetimeFigureOut">
              <a:rPr lang="pl-PL" smtClean="0"/>
              <a:pPr/>
              <a:t>2015-03-06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393FC-0FC3-41BE-BBCE-CA5F7A4C714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720080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ELEMENTY DECYZJI ADMINISTRACYJNEJ</a:t>
            </a:r>
            <a:endParaRPr lang="pl-PL" sz="2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568952" cy="5400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l-PL" b="1" dirty="0" smtClean="0"/>
              <a:t>Art</a:t>
            </a:r>
            <a:r>
              <a:rPr lang="pl-PL" b="1" dirty="0"/>
              <a:t>. 107. </a:t>
            </a:r>
            <a:r>
              <a:rPr lang="pl-PL" dirty="0"/>
              <a:t>§ 1.  Decyzja powinna zawierać: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oznaczenie </a:t>
            </a:r>
            <a:r>
              <a:rPr lang="pl-PL" dirty="0"/>
              <a:t>organu administracji publicznej,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datę </a:t>
            </a:r>
            <a:r>
              <a:rPr lang="pl-PL" dirty="0"/>
              <a:t>wydania,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oznaczenie </a:t>
            </a:r>
            <a:r>
              <a:rPr lang="pl-PL" dirty="0"/>
              <a:t>strony lub stron,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 smtClean="0"/>
              <a:t>powołanie </a:t>
            </a:r>
            <a:r>
              <a:rPr lang="pl-PL" dirty="0"/>
              <a:t>podstawy prawnej,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rozstrzygnięcie</a:t>
            </a:r>
            <a:r>
              <a:rPr lang="pl-PL" dirty="0"/>
              <a:t>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 smtClean="0"/>
              <a:t> uzasadnienie </a:t>
            </a:r>
            <a:r>
              <a:rPr lang="pl-PL" dirty="0"/>
              <a:t>faktyczne i prawne,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 smtClean="0"/>
              <a:t> pouczenie</a:t>
            </a:r>
            <a:r>
              <a:rPr lang="pl-PL" dirty="0"/>
              <a:t>, czy i w jakim trybie służy od niej odwołanie,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 smtClean="0"/>
              <a:t> podpis </a:t>
            </a:r>
            <a:r>
              <a:rPr lang="pl-PL" dirty="0"/>
              <a:t>z podaniem imienia i nazwiska oraz stanowiska służbowego osoby upoważnionej do wydania decyzji </a:t>
            </a:r>
            <a:endParaRPr lang="pl-PL" dirty="0" smtClean="0"/>
          </a:p>
          <a:p>
            <a:pPr algn="just">
              <a:buFont typeface="Wingdings" pitchFamily="2" charset="2"/>
              <a:buChar char="Ø"/>
            </a:pPr>
            <a:r>
              <a:rPr lang="pl-PL" dirty="0" smtClean="0"/>
              <a:t> decyzja</a:t>
            </a:r>
            <a:r>
              <a:rPr lang="pl-PL" dirty="0"/>
              <a:t>, w stosunku do której może być wniesione powództwo do sądu powszechnego lub skarga do sądu administracyjnego, powinna zawierać ponadto pouczenie o dopuszczalności wniesienia powództwa lub skargi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Pouczenie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czy i w jakim trybie służy od decyzji odwołanie,</a:t>
            </a:r>
          </a:p>
          <a:p>
            <a:pPr>
              <a:buNone/>
            </a:pPr>
            <a:endParaRPr lang="pl-PL" dirty="0" smtClean="0"/>
          </a:p>
          <a:p>
            <a:pPr algn="just">
              <a:buFontTx/>
              <a:buChar char="-"/>
            </a:pPr>
            <a:r>
              <a:rPr lang="pl-PL" dirty="0" smtClean="0"/>
              <a:t>w przypadku decyzji, w stosunku do której może być wniesione powództwo do sądu powszechnego lub skarga do sądu administracyjnego,  pouczenie powinno zawierać informację o dopuszczalności wniesienia powództwa albo skargi;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l-PL" dirty="0" smtClean="0"/>
              <a:t>Wyrok </a:t>
            </a:r>
            <a:r>
              <a:rPr lang="pl-PL" dirty="0"/>
              <a:t>NSA w Warszawie z dnia 20 lipca 1981 r</a:t>
            </a:r>
            <a:r>
              <a:rPr lang="pl-PL" dirty="0" smtClean="0"/>
              <a:t>., sygn. SA 1163/81:</a:t>
            </a:r>
          </a:p>
          <a:p>
            <a:pPr>
              <a:buNone/>
            </a:pPr>
            <a:endParaRPr lang="pl-PL" dirty="0"/>
          </a:p>
          <a:p>
            <a:pPr algn="just">
              <a:buNone/>
            </a:pPr>
            <a:r>
              <a:rPr lang="pl-PL" dirty="0" smtClean="0"/>
              <a:t>	„Pisma </a:t>
            </a:r>
            <a:r>
              <a:rPr lang="pl-PL" dirty="0"/>
              <a:t>zawierające rozstrzygnięcia w sprawie załatwianej w drodze decyzji są decyzjami, pomimo nieposiadania w pełni formy przewidzianej w art. 107 § 1 k.p.a., jeśli tylko zawierają minimum elementów niezbędnych do zakwalifikowania ich jako decyzji. Do takich elementów należy zaliczyć</a:t>
            </a:r>
            <a:r>
              <a:rPr lang="pl-PL" dirty="0" smtClean="0"/>
              <a:t>:. </a:t>
            </a:r>
            <a:r>
              <a:rPr lang="pl-PL" b="1" dirty="0" smtClean="0"/>
              <a:t>oznaczenie organu administracji państwowej wydającego akt, wskazanie adresata aktu, rozstrzygnięcie o istocie sprawy oraz podpis osoby reprezentującej organ administracji”.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Oznaczenie </a:t>
            </a:r>
            <a:r>
              <a:rPr lang="pl-PL" b="1" dirty="0"/>
              <a:t>organu administracji </a:t>
            </a:r>
            <a:r>
              <a:rPr lang="pl-PL" b="1" dirty="0" smtClean="0"/>
              <a:t>publicznej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	- polega </a:t>
            </a:r>
            <a:r>
              <a:rPr lang="pl-PL" dirty="0"/>
              <a:t>na podaniu pełnej nazwy organu i jego </a:t>
            </a:r>
            <a:r>
              <a:rPr lang="pl-PL" dirty="0" smtClean="0"/>
              <a:t>siedziby;</a:t>
            </a:r>
          </a:p>
          <a:p>
            <a:pPr>
              <a:buNone/>
            </a:pPr>
            <a:r>
              <a:rPr lang="pl-PL" dirty="0" smtClean="0"/>
              <a:t>	- brak </a:t>
            </a:r>
            <a:r>
              <a:rPr lang="pl-PL" dirty="0"/>
              <a:t>oznaczenia organu pozbawia dany akt charakteru decyzji </a:t>
            </a:r>
            <a:r>
              <a:rPr lang="pl-PL" dirty="0" smtClean="0"/>
              <a:t>administracyjnej;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Data wydania decyzji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jest to data </a:t>
            </a:r>
            <a:r>
              <a:rPr lang="pl-PL" dirty="0"/>
              <a:t>wydania decyzji na piśmie lub </a:t>
            </a:r>
            <a:r>
              <a:rPr lang="pl-PL" dirty="0" smtClean="0"/>
              <a:t>data </a:t>
            </a:r>
            <a:r>
              <a:rPr lang="pl-PL" dirty="0"/>
              <a:t>ogłoszenia decyzji </a:t>
            </a:r>
            <a:r>
              <a:rPr lang="pl-PL" dirty="0" smtClean="0"/>
              <a:t>ustnie,</a:t>
            </a:r>
          </a:p>
          <a:p>
            <a:pPr>
              <a:buFontTx/>
              <a:buChar char="-"/>
            </a:pPr>
            <a:r>
              <a:rPr lang="pl-PL" dirty="0" smtClean="0"/>
              <a:t>datą </a:t>
            </a:r>
            <a:r>
              <a:rPr lang="pl-PL" dirty="0"/>
              <a:t>wydania decyzji pisemnej jest dzień podpisania </a:t>
            </a:r>
            <a:r>
              <a:rPr lang="pl-PL" dirty="0" smtClean="0"/>
              <a:t>decyzji zawierającej wszystkie obligatoryjne składniki przez właściwy organ ;</a:t>
            </a:r>
          </a:p>
          <a:p>
            <a:pPr>
              <a:buFontTx/>
              <a:buChar char="-"/>
            </a:pPr>
            <a:r>
              <a:rPr lang="pl-PL" dirty="0"/>
              <a:t>datą wydania </a:t>
            </a:r>
            <a:r>
              <a:rPr lang="pl-PL" dirty="0" smtClean="0"/>
              <a:t>decyzji ustnej jest </a:t>
            </a:r>
            <a:r>
              <a:rPr lang="pl-PL" dirty="0"/>
              <a:t>dzień jej ogłoszenia </a:t>
            </a:r>
            <a:r>
              <a:rPr lang="pl-PL" dirty="0" smtClean="0"/>
              <a:t>stronie,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Oznaczenie </a:t>
            </a:r>
            <a:r>
              <a:rPr lang="pl-PL" dirty="0"/>
              <a:t>strony lub stron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pl-PL" dirty="0" smtClean="0"/>
              <a:t>w odniesieniu do osób fizycznych – podanie imienia </a:t>
            </a:r>
            <a:r>
              <a:rPr lang="pl-PL" dirty="0"/>
              <a:t>(</a:t>
            </a:r>
            <a:r>
              <a:rPr lang="pl-PL" dirty="0" smtClean="0"/>
              <a:t>imion), nazwiska </a:t>
            </a:r>
            <a:r>
              <a:rPr lang="pl-PL" dirty="0"/>
              <a:t>i miejsca zamieszkania, </a:t>
            </a:r>
            <a:r>
              <a:rPr lang="pl-PL" dirty="0" smtClean="0"/>
              <a:t>ewentualnie </a:t>
            </a:r>
            <a:r>
              <a:rPr lang="pl-PL" dirty="0"/>
              <a:t>innych danych (np. PESEL, NIP</a:t>
            </a:r>
            <a:r>
              <a:rPr lang="pl-PL" dirty="0" smtClean="0"/>
              <a:t>),</a:t>
            </a:r>
          </a:p>
          <a:p>
            <a:pPr algn="just">
              <a:buFontTx/>
              <a:buChar char="-"/>
            </a:pPr>
            <a:r>
              <a:rPr lang="pl-PL" dirty="0" smtClean="0"/>
              <a:t>w odniesieniu do osób prawnych i jednostek organizacyjnych nie posiadających osobowości prawnej - podanie</a:t>
            </a:r>
            <a:r>
              <a:rPr lang="pl-PL" dirty="0"/>
              <a:t> nazwy oraz siedziby </a:t>
            </a:r>
            <a:r>
              <a:rPr lang="pl-PL" dirty="0" smtClean="0"/>
              <a:t>;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Powołanie podstawy prawnej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polega na przytoczeniu </a:t>
            </a:r>
            <a:r>
              <a:rPr lang="pl-PL" dirty="0"/>
              <a:t>przepisów prawa materialnego, na </a:t>
            </a:r>
            <a:r>
              <a:rPr lang="pl-PL" dirty="0" smtClean="0"/>
              <a:t>podstawie których </a:t>
            </a:r>
            <a:r>
              <a:rPr lang="pl-PL" dirty="0"/>
              <a:t>organ </a:t>
            </a:r>
            <a:r>
              <a:rPr lang="pl-PL" dirty="0" smtClean="0"/>
              <a:t>wydał rozstrzygnięcie,</a:t>
            </a:r>
          </a:p>
          <a:p>
            <a:pPr>
              <a:buFontTx/>
              <a:buChar char="-"/>
            </a:pPr>
            <a:r>
              <a:rPr lang="pl-PL" dirty="0"/>
              <a:t>s</a:t>
            </a:r>
            <a:r>
              <a:rPr lang="pl-PL" dirty="0" smtClean="0"/>
              <a:t>pośród przepisów proceduralnych (przede wszystkim Kpa) </a:t>
            </a:r>
            <a:r>
              <a:rPr lang="pl-PL" dirty="0"/>
              <a:t>powinno się powoływać </a:t>
            </a:r>
            <a:r>
              <a:rPr lang="pl-PL" dirty="0" smtClean="0"/>
              <a:t>tylko </a:t>
            </a:r>
            <a:r>
              <a:rPr lang="pl-PL" dirty="0"/>
              <a:t>przepisy </a:t>
            </a:r>
            <a:r>
              <a:rPr lang="pl-PL" dirty="0" smtClean="0"/>
              <a:t>mające </a:t>
            </a:r>
            <a:r>
              <a:rPr lang="pl-PL" dirty="0"/>
              <a:t>szczególny związek z </a:t>
            </a:r>
            <a:r>
              <a:rPr lang="pl-PL" dirty="0" smtClean="0"/>
              <a:t>daną decyzją  (najczęściej art. 104 i 107 Kpa);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Rozstrzygnięcie</a:t>
            </a:r>
            <a:br>
              <a:rPr lang="pl-PL" dirty="0" smtClean="0"/>
            </a:br>
            <a:r>
              <a:rPr lang="pl-PL" dirty="0" smtClean="0"/>
              <a:t>(osnowa decyzji, sentencja decyzji)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971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dirty="0" smtClean="0"/>
              <a:t>NSA:</a:t>
            </a:r>
          </a:p>
          <a:p>
            <a:pPr>
              <a:buFontTx/>
              <a:buChar char="-"/>
            </a:pPr>
            <a:r>
              <a:rPr lang="pl-PL" dirty="0" smtClean="0"/>
              <a:t>w sentencji decyzji wyrażona jest wola organu administracji publicznej załatwiającego sprawę w tej formie;</a:t>
            </a:r>
          </a:p>
          <a:p>
            <a:pPr>
              <a:buNone/>
            </a:pPr>
            <a:r>
              <a:rPr lang="pl-PL" dirty="0" smtClean="0"/>
              <a:t>Doktryna:</a:t>
            </a:r>
          </a:p>
          <a:p>
            <a:pPr>
              <a:buNone/>
            </a:pPr>
            <a:r>
              <a:rPr lang="pl-PL" dirty="0" smtClean="0"/>
              <a:t>- </a:t>
            </a:r>
            <a:r>
              <a:rPr lang="pl-PL" dirty="0"/>
              <a:t>wiążące ustalenie konsekwencji stosowanego przepisu prawa materialnego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- jest to zadanie lub zespół zdań, wyrażających uprawnienia i obowiązki adresata decyzji przy użyciu pewnych zwrotów konwencjonalnych np. „zezwala się”, „przyznaje się”, „nakłada się”, „udziela się”, „wyraża się zgodę”, „nakazuje się”, „zakazuje się”, „określa się”, cofa się”, „uchyla się”.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Uzasadnienie </a:t>
            </a:r>
            <a:r>
              <a:rPr lang="pl-PL" dirty="0"/>
              <a:t>faktyczne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- zazwyczaj rozpoczyna się od krótkiego zreferowania przebiegu danej sprawy;</a:t>
            </a:r>
          </a:p>
          <a:p>
            <a:pPr>
              <a:buNone/>
            </a:pPr>
            <a:r>
              <a:rPr lang="pl-PL" dirty="0" smtClean="0"/>
              <a:t>- </a:t>
            </a:r>
            <a:r>
              <a:rPr lang="pl-PL" dirty="0"/>
              <a:t>powinno </a:t>
            </a:r>
            <a:r>
              <a:rPr lang="pl-PL" dirty="0" smtClean="0"/>
              <a:t>zawierać </a:t>
            </a:r>
            <a:r>
              <a:rPr lang="pl-PL" dirty="0"/>
              <a:t>wskazanie faktów, które organ uznał za udowodnione, dowodów, na których się oparł, oraz przyczyn, z powodu których innym dowodom odmówił wiarygodności i mocy dowodowej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pl-PL" dirty="0" smtClean="0"/>
              <a:t>Uzasadnienie prawne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12568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pl-PL" dirty="0" smtClean="0"/>
              <a:t>polega na wyjaśnieniu podstawy prawnej z przytoczeniem przepisów prawa i jego wyjaśnieniu (interpretacji),</a:t>
            </a:r>
          </a:p>
          <a:p>
            <a:pPr>
              <a:buNone/>
            </a:pPr>
            <a:r>
              <a:rPr lang="pl-PL" dirty="0" smtClean="0"/>
              <a:t>Innymi słowy: </a:t>
            </a:r>
          </a:p>
          <a:p>
            <a:pPr>
              <a:buNone/>
            </a:pPr>
            <a:r>
              <a:rPr lang="pl-PL" dirty="0" smtClean="0"/>
              <a:t>	należy wskazać, jakie przepisy organ wziął pod uwagę ze względu na ustalony stan faktyczny sprawy i w jaki sposób dokonał ich wykładni.</a:t>
            </a:r>
          </a:p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Organ administracji publicznej może odstąpić od uzasadnienia decyzji wydanej w pierwszej instancji, gdy decyzja uwzględnia w całości żądanie strony, a w razie wielości stron postępowania, gdy uwzględnia w całości żądania wszystkich stron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357</Words>
  <Application>Microsoft Office PowerPoint</Application>
  <PresentationFormat>Pokaz na ekranie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ELEMENTY DECYZJI ADMINISTRACYJNEJ</vt:lpstr>
      <vt:lpstr>Slajd 2</vt:lpstr>
      <vt:lpstr>Slajd 3</vt:lpstr>
      <vt:lpstr>Data wydania decyzji</vt:lpstr>
      <vt:lpstr>Oznaczenie strony lub stron</vt:lpstr>
      <vt:lpstr>Powołanie podstawy prawnej</vt:lpstr>
      <vt:lpstr>Rozstrzygnięcie (osnowa decyzji, sentencja decyzji)</vt:lpstr>
      <vt:lpstr>Uzasadnienie faktyczne</vt:lpstr>
      <vt:lpstr>Uzasadnienie prawne</vt:lpstr>
      <vt:lpstr>Pouczenie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ELEMENTY DECYZJI ADMINISTRACYJNEJ</dc:title>
  <dc:creator>Twoja nazwa użytkownika</dc:creator>
  <cp:lastModifiedBy>jrkaczor</cp:lastModifiedBy>
  <cp:revision>10</cp:revision>
  <dcterms:created xsi:type="dcterms:W3CDTF">2014-03-29T10:03:41Z</dcterms:created>
  <dcterms:modified xsi:type="dcterms:W3CDTF">2015-03-06T08:31:29Z</dcterms:modified>
</cp:coreProperties>
</file>