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Europejskie prawo konsumenckie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7855" y="4596064"/>
            <a:ext cx="8676222" cy="1905000"/>
          </a:xfrm>
        </p:spPr>
        <p:txBody>
          <a:bodyPr/>
          <a:lstStyle/>
          <a:p>
            <a:pPr algn="l"/>
            <a:r>
              <a:rPr lang="pl-PL" b="1" dirty="0" smtClean="0"/>
              <a:t>Łukasz Stępkowski</a:t>
            </a:r>
          </a:p>
          <a:p>
            <a:pPr algn="l"/>
            <a:r>
              <a:rPr lang="pl-PL" b="1" dirty="0" smtClean="0"/>
              <a:t>Katedra Prawa Międzynarodowego i Europejskiego</a:t>
            </a:r>
          </a:p>
          <a:p>
            <a:pPr algn="l"/>
            <a:r>
              <a:rPr lang="pl-PL" b="1" dirty="0" smtClean="0"/>
              <a:t>Kancelaria Adwokacka Adw. R. Wrzesiński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621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823" y="200526"/>
            <a:ext cx="9602787" cy="66574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KAZUS nr 5 – sprzedaż towaru konsumpcyjnego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9705" y="998620"/>
            <a:ext cx="10794748" cy="4924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/>
              <a:t>PAN JACENTY, KONSUMENT O ROZWINIĘTYM ZMYŚLE WŁASNEJ APARYCJI, POSZUKIWAŁ NA TERENIE SWOJEGO MIEJSCA ZAMIESZKANIA PRZEDSIĘBIORCY, KTÓRY USZYŁBY DLA NIEGO GARNITUR NA POTRZEBY WIZYT PANA JACENTEGO W POBLISKIM TEATRZE MUZYCZNYM C****OL. PAN JACENTY, PO PEWNYM CZASIE POSZUKIWAŃ, OBRAŁ JEDNEGO PRZEDSIĘBIORCĘ I DOSTARCZYŁ MU MATERIAŁ NA WYMARZONY UBIÓR, PODDAJĄC SIĘ RÓWNIEŻ OBMIAROM.</a:t>
            </a:r>
          </a:p>
          <a:p>
            <a:pPr marL="0" indent="0" algn="just">
              <a:buNone/>
            </a:pPr>
            <a:r>
              <a:rPr lang="pl-PL" b="1" dirty="0" smtClean="0"/>
              <a:t>PRZEZ CZAS TRZECH MIESIĘCY PO ODEBRANIU GARNITURU PAN JACENTY CIESZYŁ SIĘ NOWYM ODZIENIEM, LECZ W CZWARTYM MIESIĄCU GARNITUR PĘKŁ W LĘDŹWIACH Z POWODU PRZETARCIA SIĘ MATERIAŁU.</a:t>
            </a:r>
          </a:p>
          <a:p>
            <a:pPr marL="0" indent="0" algn="just">
              <a:buNone/>
            </a:pPr>
            <a:r>
              <a:rPr lang="pl-PL" b="1" dirty="0" smtClean="0"/>
              <a:t>PAN JACENTY NA DRUGI DZIEŃ OD ZDARZENIA ZAŻĄDAŁ NAPRAWY, LECZ PRZEDSIĘBIORCA TE PISEMNE ŻĄDANIE ZIGNOROWAŁ.</a:t>
            </a:r>
          </a:p>
          <a:p>
            <a:pPr marL="0" indent="0" algn="just">
              <a:buNone/>
            </a:pPr>
            <a:r>
              <a:rPr lang="pl-PL" b="1" dirty="0" smtClean="0"/>
              <a:t>CZY PAN JACENTY POSIADA ROSZCZENIE O NAPRAWĘ BĄDŹ WYMIANĘ TOWARU KONSUMPCYJNEGO, WZGLĘDNIE UPRAWNIENIE O OBNIŻENIE CENY ALBO DO ODSTĄPIENIA OD UMOWY?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262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9992" y="585536"/>
            <a:ext cx="5752682" cy="47324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Kazus NR 6 – GWARANCJA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0782" y="1395663"/>
            <a:ext cx="10447419" cy="4287253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smtClean="0"/>
              <a:t>PEWNEGO RAZU PRZEDSIĘBIORCA, TRUDNIĄCY SIĘ SPRZEDAŻĄ GITAR ELEKTRYCZNYCH, OTRZYMAŁ GWARANCYJNE ŻĄDANIE NAPRAWY OD JEDNEGO ZE SWOICH KONSUMENTÓW – BOWIEM OTRZYMANE PRZEZ KONSUMENTA ‚WIOSEŁKO’ MIAŁO INNY KOLOR NIŻ POŻĄDANY PRZEZ KONSUMENTA.</a:t>
            </a:r>
          </a:p>
          <a:p>
            <a:pPr marL="0" indent="0" algn="just">
              <a:buNone/>
            </a:pPr>
            <a:r>
              <a:rPr lang="pl-PL" b="1" dirty="0" smtClean="0"/>
              <a:t>PRZEDSIĘBIORCA ODMÓWIŁ NAPRAWY GWARANCYJNEJ, WSKAZUJĄC, ŻE JEGO OŚWIADCZENIE O WARUNKACH GWARANCJI ZOSTAŁO ZAMIESZCZONE NA STRONIE INTERNETOWEJ, A NIE W DOKUMENCIE - W KONSEKWENCJI NIE BYŁ ON ZWIĄZANY GWARANCJĄ, DO ISTNIENIA KTÓREJ WYMAGANY JEST DOKUMENT.</a:t>
            </a:r>
          </a:p>
          <a:p>
            <a:pPr marL="0" indent="0" algn="just">
              <a:buNone/>
            </a:pPr>
            <a:r>
              <a:rPr lang="pl-PL" b="1" dirty="0" smtClean="0"/>
              <a:t>CZY PRZEDSIĘBIORCA MIAŁ RACJĘ, ODMAWIAJĄC REALIZACJI GWARANCJI?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381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7170" y="260683"/>
            <a:ext cx="11443619" cy="1219201"/>
          </a:xfrm>
        </p:spPr>
        <p:txBody>
          <a:bodyPr>
            <a:normAutofit fontScale="90000"/>
          </a:bodyPr>
          <a:lstStyle/>
          <a:p>
            <a:r>
              <a:rPr lang="pl-PL" sz="1800" b="1" dirty="0" smtClean="0"/>
              <a:t>NOWA DYREKTYWA PARLAMENTU EUROPEJSKIEGO I RADY 2011/83/UE</a:t>
            </a:r>
            <a:br>
              <a:rPr lang="pl-PL" sz="1800" b="1" dirty="0" smtClean="0"/>
            </a:br>
            <a:r>
              <a:rPr lang="pl-PL" sz="1800" b="1" dirty="0" smtClean="0"/>
              <a:t>z dnia 25 października 2011 r.</a:t>
            </a:r>
            <a:br>
              <a:rPr lang="pl-PL" sz="1800" b="1" dirty="0" smtClean="0"/>
            </a:br>
            <a:r>
              <a:rPr lang="pl-PL" sz="1800" b="1" dirty="0" smtClean="0"/>
              <a:t>w sprawie praw konsumentów, </a:t>
            </a:r>
            <a:br>
              <a:rPr lang="pl-PL" sz="1800" b="1" dirty="0" smtClean="0"/>
            </a:br>
            <a:r>
              <a:rPr lang="pl-PL" sz="1100" b="1" dirty="0" smtClean="0"/>
              <a:t>zmieniająca dyrektywę Rady 93/13/EWG i dyrektywę 1999/44/WE Parlamentu Europejskiego i Rady oraz uchylająca dyrektywę Rady 85/577/EWG i dyrektywę 97/7/WE Parlamentu Europejskiego i Rady</a:t>
            </a:r>
            <a:endParaRPr lang="pl-PL" sz="11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900781" y="1997243"/>
            <a:ext cx="10481092" cy="4311316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NOWY INSTRUMENT PRAWNY W ZAKRESIE PRAWA KONSUMENCKIEGO</a:t>
            </a:r>
          </a:p>
          <a:p>
            <a:r>
              <a:rPr lang="pl-PL" b="1" dirty="0" smtClean="0"/>
              <a:t>UJEDNOLICENIE POPRZEDNICH INSTRUMENTÓW DO JEDNEGO AKTU USTAWODAWCZEGO</a:t>
            </a:r>
          </a:p>
          <a:p>
            <a:r>
              <a:rPr lang="pl-PL" b="1" dirty="0" smtClean="0"/>
              <a:t>BONUSY M.IN. :</a:t>
            </a:r>
          </a:p>
          <a:p>
            <a:pPr lvl="1"/>
            <a:r>
              <a:rPr lang="pl-PL" b="1" dirty="0" smtClean="0"/>
              <a:t>KONSUMENT DOKONUJĄCY CZYNNOŚCI, GDY AKCESORYJNIE ISTNIEJE CEL GOSPODARCZY, WCIĄŻ JEST UWAŻANY ZA KONSUMENTA (PKT 17 PREAMBUŁY)</a:t>
            </a:r>
          </a:p>
          <a:p>
            <a:pPr lvl="1"/>
            <a:r>
              <a:rPr lang="pl-PL" b="1" dirty="0" smtClean="0"/>
              <a:t>TREŚCI CYFROWE JAKO TOWARY, GDY SĄ ZAWARTE W TRWAŁYM NOŚNIKU; TRAKTOWANIE JAK ENERGIA (PKT 19 PREAMBUŁY)</a:t>
            </a:r>
          </a:p>
          <a:p>
            <a:pPr lvl="1"/>
            <a:r>
              <a:rPr lang="pl-PL" b="1" dirty="0" smtClean="0"/>
              <a:t>ŚLAD HORYZONTALNOŚCI DLA PRAW PODSTAWOWYCH (PKT 66 PREAMBUŁY)</a:t>
            </a:r>
          </a:p>
          <a:p>
            <a:pPr lvl="1"/>
            <a:r>
              <a:rPr lang="pl-PL" b="1" dirty="0" smtClean="0"/>
              <a:t>BARDZIEJ ZACHOWAWCZE PODEJŚCIE DO SUROWSZEGO PRAWA KRAJOWEGO (ART.4)</a:t>
            </a:r>
          </a:p>
          <a:p>
            <a:pPr lvl="1"/>
            <a:r>
              <a:rPr lang="pl-PL" b="1" dirty="0" smtClean="0"/>
              <a:t>PRECYZYJNE SFORMUŁOWANIA DYREKTYWY, BEZWZGLĘDNIE WIĄŻĄCY CHARAKTER (ART. 25)</a:t>
            </a:r>
          </a:p>
          <a:p>
            <a:pPr lvl="1"/>
            <a:r>
              <a:rPr lang="pl-PL" b="1" dirty="0" smtClean="0"/>
              <a:t>TERMIN 14 DNI NA ODSTĄPIENIE ZAMIAST 10 DNI</a:t>
            </a:r>
          </a:p>
          <a:p>
            <a:pPr lvl="1"/>
            <a:r>
              <a:rPr lang="pl-PL" b="1" dirty="0" smtClean="0"/>
              <a:t>UREGULOWANIE PRZEJŚCIA RYZYKA (ART. 20)</a:t>
            </a:r>
          </a:p>
          <a:p>
            <a:pPr lvl="1"/>
            <a:endParaRPr lang="pl-PL" b="1" dirty="0" smtClean="0"/>
          </a:p>
          <a:p>
            <a:pPr lvl="1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076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 rot="20181258">
            <a:off x="4513938" y="2642482"/>
            <a:ext cx="2799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KONIEC</a:t>
            </a:r>
            <a:endParaRPr lang="pl-P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6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348746" cy="1905000"/>
          </a:xfrm>
        </p:spPr>
        <p:txBody>
          <a:bodyPr/>
          <a:lstStyle/>
          <a:p>
            <a:r>
              <a:rPr lang="pl-PL" b="1" dirty="0" smtClean="0"/>
              <a:t>Pojęcie „EUROPEJSKIEgo PRAWa KONSUMENCKIEgo” na potrzeby tego seminarium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9706" y="2189747"/>
            <a:ext cx="11285620" cy="4066673"/>
          </a:xfrm>
        </p:spPr>
        <p:txBody>
          <a:bodyPr/>
          <a:lstStyle/>
          <a:p>
            <a:r>
              <a:rPr lang="pl-PL" b="1" dirty="0" smtClean="0"/>
              <a:t>Te normy prawne, które dotyczą konsumenta jako podmiotu prawa, który to podmiot może samodzielnie je realizować poprzez wywiedzenie roszczenia bądź podniesienie zarzutu</a:t>
            </a:r>
          </a:p>
          <a:p>
            <a:r>
              <a:rPr lang="pl-PL" b="1" dirty="0" smtClean="0"/>
              <a:t>RODOWÓD PRAWA UNII EUROPEJSKIEJ – BEZPOŚREDNIE STOSOWANIE LUB NORMA ZAIMPLEMENTOWANA</a:t>
            </a:r>
          </a:p>
          <a:p>
            <a:r>
              <a:rPr lang="pl-PL" b="1" dirty="0" smtClean="0"/>
              <a:t>„prywatnoprawność”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Te normy prawne, które dotyczą konsumentów jako zbiorowości, co do zasady nie występują w tej bajce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486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203" y="621631"/>
            <a:ext cx="7112250" cy="28073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Pola zastosowania PRAW KONSUMENTA</a:t>
            </a: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37674" y="1528011"/>
            <a:ext cx="10409737" cy="4263189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SPRZEDAŻ POZA LOKALEM PRZEDSIĘBIORSTWA</a:t>
            </a:r>
          </a:p>
          <a:p>
            <a:r>
              <a:rPr lang="pl-PL" b="1" dirty="0" smtClean="0"/>
              <a:t>SPRZEDAŻ NA ODLEGŁOŚĆ</a:t>
            </a:r>
          </a:p>
          <a:p>
            <a:r>
              <a:rPr lang="pl-PL" b="1" dirty="0" smtClean="0"/>
              <a:t>NIEZGODNOŚĆ Z UMOWĄ I GWARANCJA</a:t>
            </a:r>
          </a:p>
          <a:p>
            <a:r>
              <a:rPr lang="pl-PL" b="1" dirty="0" smtClean="0"/>
              <a:t>TRANSPORT LOTNICZY</a:t>
            </a:r>
          </a:p>
          <a:p>
            <a:r>
              <a:rPr lang="pl-PL" b="1" dirty="0" smtClean="0"/>
              <a:t>TRANSPORT AUTOBUSOWY I AUTOKAROWY</a:t>
            </a:r>
          </a:p>
          <a:p>
            <a:r>
              <a:rPr lang="pl-PL" b="1" dirty="0" smtClean="0"/>
              <a:t>ODPOWIEDZIALNOŚĆ ZA PRODUKT NIEBEZPIECZNY</a:t>
            </a:r>
          </a:p>
          <a:p>
            <a:r>
              <a:rPr lang="pl-PL" b="1" dirty="0" smtClean="0"/>
              <a:t>NIEDOZWOLONE KLAUZULE UMOWNE</a:t>
            </a:r>
          </a:p>
          <a:p>
            <a:r>
              <a:rPr lang="pl-PL" b="1" dirty="0" smtClean="0"/>
              <a:t>PRZECIWDZIAŁANIE NIEUCZCIWYM PRAKTYKOM RYNKOWYM</a:t>
            </a:r>
          </a:p>
          <a:p>
            <a:r>
              <a:rPr lang="pl-PL" b="1" dirty="0" smtClean="0"/>
              <a:t>OCHRONA DANYCH OSOBOWYCH</a:t>
            </a:r>
          </a:p>
          <a:p>
            <a:r>
              <a:rPr lang="pl-PL" b="1" dirty="0" smtClean="0"/>
              <a:t>KREDYT KONSUMENCKI</a:t>
            </a:r>
          </a:p>
          <a:p>
            <a:r>
              <a:rPr lang="pl-PL" b="1" dirty="0" smtClean="0"/>
              <a:t>TIMESHARE &amp; PRZYJACIELE … i tak dalej.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 rot="1098386">
            <a:off x="8181474" y="2828608"/>
            <a:ext cx="330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STOSUNKI HORYZONTALNE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 rot="20940730">
            <a:off x="8134692" y="4499811"/>
            <a:ext cx="36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WYSOKI POZIOM OCHRONY KONSUMENTÓW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8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4838282" cy="56949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Pojęcie konsumenta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433" y="1848852"/>
            <a:ext cx="10180303" cy="1772654"/>
          </a:xfrm>
        </p:spPr>
        <p:txBody>
          <a:bodyPr/>
          <a:lstStyle/>
          <a:p>
            <a:r>
              <a:rPr lang="pl-PL" b="1" dirty="0"/>
              <a:t>OSOBA FIZYCZNA, DZIAŁAJĄCA W DANEJ SYTUACJI </a:t>
            </a:r>
            <a:r>
              <a:rPr lang="pl-PL" sz="2400" b="1" dirty="0"/>
              <a:t>w celach niezwiązanych z działalnością handlową, gospodarczą, rzemieślniczą ani wykonywaniem wolnego zawodu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 rot="863591">
            <a:off x="8752369" y="4141991"/>
            <a:ext cx="104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22</a:t>
            </a:r>
            <a:r>
              <a:rPr lang="pl-PL" b="1" baseline="30000" dirty="0" smtClean="0"/>
              <a:t>1</a:t>
            </a:r>
            <a:r>
              <a:rPr lang="pl-PL" b="1" dirty="0" smtClean="0"/>
              <a:t> k.c.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 rot="20962135">
            <a:off x="2610852" y="3620927"/>
            <a:ext cx="239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INNE POJĘCIA :</a:t>
            </a:r>
          </a:p>
          <a:p>
            <a:r>
              <a:rPr lang="pl-PL" b="1" dirty="0" smtClean="0"/>
              <a:t>KLIENT</a:t>
            </a:r>
          </a:p>
          <a:p>
            <a:r>
              <a:rPr lang="pl-PL" b="1" dirty="0" smtClean="0"/>
              <a:t>POSZKODOWANY</a:t>
            </a:r>
          </a:p>
          <a:p>
            <a:r>
              <a:rPr lang="pl-PL" b="1" dirty="0" smtClean="0"/>
              <a:t>PASAŻER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 rot="278912">
            <a:off x="3388566" y="5090459"/>
            <a:ext cx="229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INTERPRETACJA W RAMACH DANEGO SZCZEGÓLNEGO AKTU PRAWNEGO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 rot="21118796">
            <a:off x="7267073" y="5079435"/>
            <a:ext cx="291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PRAWO KRAJOWE TU BYŁO I ZABRAŁO CZYNNOŚCI FAKTYCZNE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414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550" y="717884"/>
            <a:ext cx="6859587" cy="677779"/>
          </a:xfrm>
        </p:spPr>
        <p:txBody>
          <a:bodyPr/>
          <a:lstStyle/>
          <a:p>
            <a:r>
              <a:rPr lang="pl-PL" b="1" dirty="0" smtClean="0"/>
              <a:t>Prawo wtórne vel pochodne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4084" y="1768642"/>
            <a:ext cx="10746622" cy="4395537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ROZPORZĄDZENIE (WE) NR 261/2004 PARLAMENTU EUROPEJSKIEGO I </a:t>
            </a:r>
            <a:r>
              <a:rPr lang="pl-PL" b="1" dirty="0" smtClean="0"/>
              <a:t>RADY z </a:t>
            </a:r>
            <a:r>
              <a:rPr lang="pl-PL" b="1" dirty="0"/>
              <a:t>dnia 11 lutego 2004 </a:t>
            </a:r>
            <a:r>
              <a:rPr lang="pl-PL" b="1" dirty="0" smtClean="0"/>
              <a:t>r. ustanawiające </a:t>
            </a:r>
            <a:r>
              <a:rPr lang="pl-PL" b="1" dirty="0"/>
              <a:t>wspólne zasady odszkodowania i pomocy dla pasażerów w przypadku </a:t>
            </a:r>
            <a:r>
              <a:rPr lang="pl-PL" b="1" dirty="0" smtClean="0"/>
              <a:t>odmowy przyjęcia </a:t>
            </a:r>
            <a:r>
              <a:rPr lang="pl-PL" b="1" dirty="0"/>
              <a:t>na </a:t>
            </a:r>
            <a:r>
              <a:rPr lang="pl-PL" b="1" dirty="0" smtClean="0"/>
              <a:t>pokład </a:t>
            </a:r>
            <a:r>
              <a:rPr lang="pl-PL" b="1" dirty="0"/>
              <a:t>albo </a:t>
            </a:r>
            <a:r>
              <a:rPr lang="pl-PL" b="1" dirty="0" smtClean="0"/>
              <a:t>odwołania </a:t>
            </a:r>
            <a:r>
              <a:rPr lang="pl-PL" b="1" dirty="0"/>
              <a:t>lub dużego opóźnienia lotów, uchylające </a:t>
            </a:r>
            <a:r>
              <a:rPr lang="pl-PL" b="1" dirty="0" smtClean="0"/>
              <a:t>rozporządzenie (EWG</a:t>
            </a:r>
            <a:r>
              <a:rPr lang="pl-PL" b="1" dirty="0"/>
              <a:t>) nr </a:t>
            </a:r>
            <a:r>
              <a:rPr lang="pl-PL" b="1" dirty="0" smtClean="0"/>
              <a:t>295/91</a:t>
            </a:r>
          </a:p>
          <a:p>
            <a:r>
              <a:rPr lang="pl-PL" b="1" dirty="0"/>
              <a:t>DYREKTYWA </a:t>
            </a:r>
            <a:r>
              <a:rPr lang="pl-PL" b="1" dirty="0" smtClean="0"/>
              <a:t>RADY z </a:t>
            </a:r>
            <a:r>
              <a:rPr lang="pl-PL" b="1" dirty="0"/>
              <a:t>dnia 25 lipca 1985 </a:t>
            </a:r>
            <a:r>
              <a:rPr lang="pl-PL" b="1" dirty="0" smtClean="0"/>
              <a:t>r. w </a:t>
            </a:r>
            <a:r>
              <a:rPr lang="pl-PL" b="1" dirty="0"/>
              <a:t>sprawie zbliżenia przepisów ustawowych, wykonawczych i </a:t>
            </a:r>
            <a:r>
              <a:rPr lang="pl-PL" b="1" dirty="0" smtClean="0"/>
              <a:t>administracyjnych Państw </a:t>
            </a:r>
            <a:r>
              <a:rPr lang="pl-PL" b="1" dirty="0"/>
              <a:t>Członkowskich dotyczących odpowiedzialności za produkty </a:t>
            </a:r>
            <a:r>
              <a:rPr lang="pl-PL" b="1" dirty="0" smtClean="0"/>
              <a:t>wadliwe (85/374/EWG)</a:t>
            </a:r>
          </a:p>
          <a:p>
            <a:r>
              <a:rPr lang="pl-PL" b="1" dirty="0"/>
              <a:t>DYREKTYWA </a:t>
            </a:r>
            <a:r>
              <a:rPr lang="pl-PL" b="1" dirty="0" smtClean="0"/>
              <a:t>RADY z </a:t>
            </a:r>
            <a:r>
              <a:rPr lang="pl-PL" b="1" dirty="0"/>
              <a:t>dnia 20 grudnia 1985 </a:t>
            </a:r>
            <a:r>
              <a:rPr lang="pl-PL" b="1" dirty="0" smtClean="0"/>
              <a:t>r. w </a:t>
            </a:r>
            <a:r>
              <a:rPr lang="pl-PL" b="1" dirty="0"/>
              <a:t>sprawie ochrony konsumentów w odniesieniu do umów zawartych poza lokalem </a:t>
            </a:r>
            <a:r>
              <a:rPr lang="pl-PL" b="1" dirty="0" smtClean="0"/>
              <a:t>przedsiębiorstwa</a:t>
            </a:r>
          </a:p>
          <a:p>
            <a:r>
              <a:rPr lang="pl-PL" b="1" dirty="0"/>
              <a:t>DYREKTYWA 97/7/WE PARLAMENTU EUROPEJSKIEGO I </a:t>
            </a:r>
            <a:r>
              <a:rPr lang="pl-PL" b="1" dirty="0" smtClean="0"/>
              <a:t>RADY z </a:t>
            </a:r>
            <a:r>
              <a:rPr lang="pl-PL" b="1" dirty="0"/>
              <a:t>dnia 20 maja 1997 </a:t>
            </a:r>
            <a:r>
              <a:rPr lang="pl-PL" b="1" dirty="0" smtClean="0"/>
              <a:t>r. w </a:t>
            </a:r>
            <a:r>
              <a:rPr lang="pl-PL" b="1" dirty="0"/>
              <a:t>sprawie ochrony konsumentów w przypadku umów zawieranych na </a:t>
            </a:r>
            <a:r>
              <a:rPr lang="pl-PL" b="1" dirty="0" smtClean="0"/>
              <a:t>odległość</a:t>
            </a:r>
          </a:p>
          <a:p>
            <a:r>
              <a:rPr lang="pl-PL" b="1" dirty="0"/>
              <a:t>DYREKTYWA 2005/29/WE PARLAMENTU EUROPEJSKIEGO I </a:t>
            </a:r>
            <a:r>
              <a:rPr lang="pl-PL" b="1" dirty="0" smtClean="0"/>
              <a:t>RADY z </a:t>
            </a:r>
            <a:r>
              <a:rPr lang="pl-PL" b="1" dirty="0"/>
              <a:t>dnia 11 maja 2005 </a:t>
            </a:r>
            <a:r>
              <a:rPr lang="pl-PL" b="1" dirty="0" smtClean="0"/>
              <a:t>r. dotycząca </a:t>
            </a:r>
            <a:r>
              <a:rPr lang="pl-PL" b="1" dirty="0"/>
              <a:t>nieuczciwych praktyk handlowych stosowanych przez przedsiębiorstwa </a:t>
            </a:r>
            <a:r>
              <a:rPr lang="pl-PL" b="1" dirty="0" smtClean="0"/>
              <a:t>wobec konsumentów </a:t>
            </a:r>
            <a:r>
              <a:rPr lang="pl-PL" b="1" dirty="0"/>
              <a:t>na rynku </a:t>
            </a:r>
            <a:r>
              <a:rPr lang="pl-PL" b="1" dirty="0" smtClean="0"/>
              <a:t>wewnętrznym</a:t>
            </a:r>
          </a:p>
          <a:p>
            <a:r>
              <a:rPr lang="pl-PL" b="1" dirty="0"/>
              <a:t>DYREKTYWA 1999/44/WE PARLAMENTU EUROPEJSKIEGO I </a:t>
            </a:r>
            <a:r>
              <a:rPr lang="pl-PL" b="1" dirty="0" smtClean="0"/>
              <a:t>RADY z </a:t>
            </a:r>
            <a:r>
              <a:rPr lang="pl-PL" b="1" dirty="0"/>
              <a:t>dnia 25 maja 1999 </a:t>
            </a:r>
            <a:r>
              <a:rPr lang="pl-PL" b="1" dirty="0" smtClean="0"/>
              <a:t>r. w </a:t>
            </a:r>
            <a:r>
              <a:rPr lang="pl-PL" b="1" dirty="0"/>
              <a:t>sprawie niektórych aspektów sprzedaży towarów konsumpcyjnych i związanych z tym </a:t>
            </a:r>
            <a:r>
              <a:rPr lang="pl-PL" b="1" dirty="0" smtClean="0"/>
              <a:t>gwarancji</a:t>
            </a:r>
          </a:p>
          <a:p>
            <a:r>
              <a:rPr lang="pl-PL" b="1" dirty="0"/>
              <a:t>DYREKTYWA 2006/114/WE PARLAMENTU EUROPEJSKIEGO I </a:t>
            </a:r>
            <a:r>
              <a:rPr lang="pl-PL" b="1" dirty="0" smtClean="0"/>
              <a:t>RADY z </a:t>
            </a:r>
            <a:r>
              <a:rPr lang="pl-PL" b="1" dirty="0"/>
              <a:t>dnia 12 grudnia 2006 </a:t>
            </a:r>
            <a:r>
              <a:rPr lang="pl-PL" b="1" dirty="0" smtClean="0"/>
              <a:t>r. dotycząca </a:t>
            </a:r>
            <a:r>
              <a:rPr lang="pl-PL" b="1" dirty="0"/>
              <a:t>reklamy wprowadzającej w błąd i reklamy porównawczej</a:t>
            </a:r>
          </a:p>
        </p:txBody>
      </p:sp>
      <p:sp>
        <p:nvSpPr>
          <p:cNvPr id="4" name="pole tekstowe 3"/>
          <p:cNvSpPr txBox="1"/>
          <p:nvPr/>
        </p:nvSpPr>
        <p:spPr>
          <a:xfrm rot="883129">
            <a:off x="9708179" y="6126272"/>
            <a:ext cx="84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ETC…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132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157619" cy="74996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KAZUS 1 – ODPOWIEDZIALNOŚĆ ZA PRODUKT WADLIWY VEL NIEBEZPIECZNY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358" y="1467853"/>
            <a:ext cx="11285621" cy="47163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 smtClean="0"/>
              <a:t>PEWNEGO RAZU, SPÓŁKA Z OGRANICZONĄ ODPOWIEDZIALNOŚCIĄ Z SIEDZIBĄ WE WROCŁAWIU, PROWADZĄCA DZIAŁALNOŚĆ GOSPODARCZĄ POD FANTAZYJNĄ FIRMĄ „HACZYK NA GRUBĄ RYBĘ” I W ZAKRESIE WYROBU AKCESORIÓW WĘDKARSKICH, ZAKUPIŁA CZTERY KALORYFERY NA POTRZEBY WYPOSAŻENIA POKOJU SOCJALNEGO DLA SWOICH PRACOWNIKÓW. </a:t>
            </a:r>
          </a:p>
          <a:p>
            <a:pPr marL="0" indent="0" algn="just">
              <a:buNone/>
            </a:pPr>
            <a:r>
              <a:rPr lang="pl-PL" b="1" dirty="0" smtClean="0"/>
              <a:t>POKÓJ SOCJALNY BYŁ UŻYWANY NA POTRZEBY PICIA ZACNEJ KAWY PRZEZ PRACOWNIKÓW SPÓŁKI ORAZ ZAWIESZENIA KARYKATURY PORTRETU PREZESA ZARZĄDU, Z KTÓREGO TO PORTRETU PREZES BYŁ BARDZO DUMNY (PRAWIE TAK JAK Z PRACOWNIKÓW). KALORYFERY ZOSTAŁY ZAINSTALOWANE, JEDNAK PO TYGODNIU UŻYTKOWANIA EKSPLODOWAŁY, SPRAWIAJĄC, ŻE ŚCIANY POKOJU SOCJALNEGO ZOSTAŁY USZKODZONE I NADAWAŁY SIĘ DO REMONTU. NA SZCZĘŚCIE ZARÓWNO PRACOWNICY, JAK I PORTRET PREZESA PRZETRWALI W STANIE EKSPLOZYWNIE NIENARUSZONYM. WEZWANY DO OSZACOWANIA SZKODY NA MIEJSCE BIEGŁY STWIERDZIŁ, ŻE EKSPLOZJA WYNIKAŁA Z WADY KONSTRUKCYJNEJ KALORYFERÓW, JAK RÓWNIEŻ, ŻE TO CZWARTY RAZ W TYM TYGODNIU, JAK ODRYWA SIĘ GO OD OBIADU DO WYBUCHAJĄCYCH KALORYFERÓW.</a:t>
            </a:r>
          </a:p>
          <a:p>
            <a:pPr marL="0" indent="0" algn="just">
              <a:buNone/>
            </a:pPr>
            <a:r>
              <a:rPr lang="pl-PL" b="1" dirty="0" smtClean="0"/>
              <a:t>CZY SPÓŁKA MOŻE DOCHODZIĆ OD PRODUCENTA KALORYFERÓW ODSZKODOWANIA Z TYTUŁU ODPOWIEDZIALNOŚCI ZA PRODUKT NIEBEZPIECZNY 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896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203" y="344905"/>
            <a:ext cx="10481092" cy="114701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KAZUS 2 – ODSZKODOWANIE Z TYTUŁU opóźnienia lotu w zakresie TRANSPORTU LOTNICZEGO pasażerów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202" y="1491917"/>
            <a:ext cx="11648155" cy="4824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/>
              <a:t>PEWNEGO RAZU, W PEWNYM PAŃSTWIE CZŁONKOWSKIM, PAN JAN I PANI JANINA, MAJĄCY SIĘ W STOPNIU ZNACZNYM KU SOBIE, ZAKUPILI BILETY W LICZBIE DWÓCH NA LOT WYKONYWANY PRZEZ SIECIOWEGO PRZEWOŹNIKA WSPÓLNOTOWEGO. PAN JAN I PANI JANINA CHCIELI UDAĆ SIĘ NA IBIZĘ NA JEDNĄ NOC, POKONUJĄC PO DRODZE 1600 KM I BARDZO CHCĄC TAM DOTRZEĆ O CZASIE, GDY ODBYWAŁ SIĘ TAM FESTIWAL MUZYKI EURODANCE.</a:t>
            </a:r>
          </a:p>
          <a:p>
            <a:pPr marL="0" indent="0" algn="just">
              <a:buNone/>
            </a:pPr>
            <a:r>
              <a:rPr lang="pl-PL" b="1" dirty="0" smtClean="0"/>
              <a:t>JEDNAKŻE, LOT, NA KTÓRY POSIADALI OPŁACONE BILETY, ZOSTAŁ OPÓŹNIONY O 15 GODZIN. PAN JAN I PANI JANINA ZASMUCILI SIĘ BARDZO TYM FAKTEM I WYSTĄPILI O ODSZKODOWANIE DO PRZEWOŹNIKA NA PODSTAWIE ART. 7 ROZPORZĄDZENIA.</a:t>
            </a:r>
          </a:p>
          <a:p>
            <a:pPr marL="0" indent="0" algn="just">
              <a:buNone/>
            </a:pPr>
            <a:r>
              <a:rPr lang="pl-PL" b="1" dirty="0" smtClean="0"/>
              <a:t>PRZEWOŹNIK ODMÓWIŁ ODSZKODOWANIA, PODNOSZĄC, ŻE ZAPEWNIŁ W KOŃCU LOT, A TAKŻE Z OSTROŻNOŚCI PROCESOWEJ, IŻ OPÓŹNIENIE BYŁO SPOWODOWANE NIEZALEŻNĄ OD NIEGO USTERKĄ TECHNICZNĄ WŁASNOŚCIOWEGO SAMOLOTU. </a:t>
            </a:r>
          </a:p>
          <a:p>
            <a:pPr marL="0" indent="0" algn="just">
              <a:buNone/>
            </a:pPr>
            <a:r>
              <a:rPr lang="pl-PL" b="1" dirty="0" smtClean="0"/>
              <a:t>CZY PANU JANOWI I PANI JANINIE NALEŻY SIĘ ODSZKODOWANIE 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424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044" y="260684"/>
            <a:ext cx="5475955" cy="88231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KAZUS 3 – PRAWO ODSTĄPIENIA OD UMOWY (i)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042" y="1143000"/>
            <a:ext cx="11393905" cy="52698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/>
              <a:t>PEWNEGO RAZU, PAN JAN, BĘDĄCY OBYWATELEM NAJJAŚNIEJSZEJ RZECZPOSPOLITEJ, A PRZEZ TO JEDNOCZEŚNIE, AKCESORYJNIE I DODATKOWO DO TEGO OBYWATELEM WSZETECZNEJ UNII EUROPEJSKIEJ, POCZUŁ W SWOICH TRZEWIACH NIEMAŁY GŁÓD. PAN JAN PRZETO URUCHOMIŁ SWOJEGO LAPTOPA I ZAMÓWIŁ NA PORTALU INTERNETOWYM P***NE.PL ZNAKOMITĄ, KONSERWOWANĄ WYŁĄCZNIE NATURALNYMI SKŁADNIKAMI PIZZĘ, PRODUKOWANĄ W POBLISKIEJ DLA JEGO DOMOSTWA PIZZERII.</a:t>
            </a:r>
          </a:p>
          <a:p>
            <a:pPr marL="0" indent="0" algn="just">
              <a:buNone/>
            </a:pPr>
            <a:r>
              <a:rPr lang="pl-PL" b="1" dirty="0" smtClean="0"/>
              <a:t>PIZZA O NR 3 W KARCIE DAŃ ZE STOSOWNĄ ILOŚCIĄ SOSU CZOSNKOWEGO ZOSTAŁA MU DOSTARCZONA, LECZ W MOMENCIE DOSTARCZENIA PAN JAN ZJADŁ JUŻ BARDZO ZDROWY I RÓWNIE BARDZO NIESMACZNY BROKUŁ, PRZEZ CO PRZESTAŁ BYĆ GŁODNY. W WYNIKU TAKIEGO STANU RZECZY PAN JAN ODSTAWIŁ PYSZNĄ PIZZĘ DO LODÓWKI.</a:t>
            </a:r>
          </a:p>
          <a:p>
            <a:pPr marL="0" indent="0" algn="just">
              <a:buNone/>
            </a:pPr>
            <a:r>
              <a:rPr lang="pl-PL" b="1" dirty="0" smtClean="0"/>
              <a:t>PO DWÓCH DNIACH OD DATY DOSTAWY PAN JAN STWIERDZIŁ, ŻE WŁAŚCIWIE NIE MA OCHOTY NA PIZZĘ I ZŁOŻYŁ PRZEDSIĘBIORCY PRODUKUJĄCEMU PIZZĘ PISEMNE OŚWIADCZENIE O ODSTĄPIENIU OD UMOWY ZAWARTEJ NA ODLEGŁOŚĆ, JEDNOCZEŚNIE ODNOSZĄC PIZZĘ DO LOKALU.</a:t>
            </a:r>
          </a:p>
          <a:p>
            <a:pPr marL="0" indent="0" algn="just">
              <a:buNone/>
            </a:pPr>
            <a:r>
              <a:rPr lang="pl-PL" b="1" dirty="0" smtClean="0"/>
              <a:t>CZY ODSTĄPIENIE OD UMOWY JEST SKUTECZNE 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358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802" y="477253"/>
            <a:ext cx="6486608" cy="62965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KAZUS 4 – PRAWO ODSTĄPIENIA OD UMOWY (ii)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3137" y="1335506"/>
            <a:ext cx="11297652" cy="510139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 smtClean="0"/>
              <a:t>PEWNEGO RAZU, PAN MŚCISŁAW, BIBLIOFIL I AMATOR BIAŁYCH KRUKÓW, PRZEGLĄDAŁ W OBECNOŚCI PANA ROŚCISŁAWA, AKWIZYTORA I AGENTA PRZEDSIĘBIORCY DZIAŁAJĄCEGO POD FIRMĄ R****R’S D****T, NOWY KATALOG KSIĄŻKOWY TEGOŻ PRZEDSIĘBIORCY, POPIJAJĄC HERBATĘ MARKI MI**TKA.</a:t>
            </a:r>
          </a:p>
          <a:p>
            <a:pPr marL="0" indent="0" algn="just">
              <a:buNone/>
            </a:pPr>
            <a:r>
              <a:rPr lang="pl-PL" b="1" dirty="0" smtClean="0"/>
              <a:t>PAN MŚCISŁAW ZDECYDOWAŁ SIĘ NA PEWNĄ POZYCJĘ O CHARAKTERZE ENCYKLOPEDYCZNYM I WNIÓSŁ O DOSTARCZENIE MU JEJ, PŁACĄĆ STOSOWNĄ CENĘ AGENTOWI.</a:t>
            </a:r>
          </a:p>
          <a:p>
            <a:pPr marL="0" indent="0" algn="just">
              <a:buNone/>
            </a:pPr>
            <a:r>
              <a:rPr lang="pl-PL" b="1" dirty="0" smtClean="0"/>
              <a:t>PO PEWNYM CZASIE DO PANA MŚCISŁAWA PRZYSZŁA PACZKA, KTÓRĄ OCHOCZO ROZERWAŁ. OKAZAŁO SIĘ JEDNAK, ŻE WYDANIE, KTÓRE ZOSTAŁO MU DOSTARCZONE, JEST WYDANIEM Z 2013 ROKU, PODCZAS GDY PAN MŚCISŁAW POSZUKIWAŁ TEGO Z 1913 ROKU. PAN MŚCISŁAW ZAPAKOWAŁ NIEZWŁOCZNIE ENCYKLOPEDIĘ W NOWE PUDEŁKO I WRAZ Z PISEMNYM OŚWIADCZENIEM O ODSTĄPIENIU OD UMOWY WYSŁAŁ JĄ DO PRZEDSIĘBIORCY.</a:t>
            </a:r>
          </a:p>
          <a:p>
            <a:pPr marL="0" indent="0" algn="just">
              <a:buNone/>
            </a:pPr>
            <a:r>
              <a:rPr lang="pl-PL" b="1" dirty="0" smtClean="0"/>
              <a:t>PO PEWNYM DALSZYM CZASIE PRZEDSIĘBIORCA PRZESŁAŁ DO PANA MŚCISŁAWA PISMO, W KTÓRYM ODMAWIAŁ PRZYJĘCIA ENCYKLOPEDII ORAZ UZNANIA ODSTĄPIENIA ZA SKUTECZNE Z TEGO WZGLĘDU, ŻE PAN MŚCISŁAW NIE ODESŁAŁ ENCYKLOPEDII W ORYGINALNYM OPAKOWANIU. Z OSTROŻNOŚCI PRZEDSIĘBIORCA PODNIÓSŁ, ŻE W KATALOGU ZNAJDOWAŁO SIĘ WSKAZANIE, ŻE NABYWCA ZRZEKA SIĘ MOŻLIWOŚCI ODSTĄPIENIA OD UMOWY.</a:t>
            </a:r>
          </a:p>
          <a:p>
            <a:pPr marL="0" indent="0" algn="just">
              <a:buNone/>
            </a:pPr>
            <a:r>
              <a:rPr lang="pl-PL" b="1" dirty="0" smtClean="0"/>
              <a:t>CZY PRZEDSIĘBIORCA MÓGŁ NIE PRZYJĄĆ TOWARU, GDY KONSUMENT ZNISZCZYŁ OPAKOWANIE? CZY JEST MOŻLIWE WYŁĄCZENIE PRAWA KONSUMENTA DO ODSTĄPIENIA W KATALOGU TOWAROWYM?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95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TC103457485[[fn=Siatka]]</Template>
  <TotalTime>478</TotalTime>
  <Words>1441</Words>
  <Application>Microsoft Office PowerPoint</Application>
  <PresentationFormat>Panoramiczny</PresentationFormat>
  <Paragraphs>83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Siatka</vt:lpstr>
      <vt:lpstr>Europejskie prawo konsumenckie</vt:lpstr>
      <vt:lpstr>Pojęcie „EUROPEJSKIEgo PRAWa KONSUMENCKIEgo” na potrzeby tego seminarium</vt:lpstr>
      <vt:lpstr>Pola zastosowania PRAW KONSUMENTA</vt:lpstr>
      <vt:lpstr>Pojęcie konsumenta</vt:lpstr>
      <vt:lpstr>Prawo wtórne vel pochodne</vt:lpstr>
      <vt:lpstr>KAZUS 1 – ODPOWIEDZIALNOŚĆ ZA PRODUKT WADLIWY VEL NIEBEZPIECZNY</vt:lpstr>
      <vt:lpstr>KAZUS 2 – ODSZKODOWANIE Z TYTUŁU opóźnienia lotu w zakresie TRANSPORTU LOTNICZEGO pasażerów</vt:lpstr>
      <vt:lpstr>KAZUS 3 – PRAWO ODSTĄPIENIA OD UMOWY (i)</vt:lpstr>
      <vt:lpstr>KAZUS 4 – PRAWO ODSTĄPIENIA OD UMOWY (ii)</vt:lpstr>
      <vt:lpstr>KAZUS nr 5 – sprzedaż towaru konsumpcyjnego</vt:lpstr>
      <vt:lpstr>Kazus NR 6 – GWARANCJA</vt:lpstr>
      <vt:lpstr>NOWA DYREKTYWA PARLAMENTU EUROPEJSKIEGO I RADY 2011/83/UE z dnia 25 października 2011 r. w sprawie praw konsumentów,  zmieniająca dyrektywę Rady 93/13/EWG i dyrektywę 1999/44/WE Parlamentu Europejskiego i Rady oraz uchylająca dyrektywę Rady 85/577/EWG i dyrektywę 97/7/WE Parlamentu Europejskiego i Rady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Europejskie prawo konsumenckie</dc:title>
  <dc:creator>Łukasz Stępkowski</dc:creator>
  <cp:lastModifiedBy>Łukasz Stępkowski</cp:lastModifiedBy>
  <cp:revision>35</cp:revision>
  <dcterms:created xsi:type="dcterms:W3CDTF">2013-11-28T16:49:49Z</dcterms:created>
  <dcterms:modified xsi:type="dcterms:W3CDTF">2013-11-29T00:48:31Z</dcterms:modified>
</cp:coreProperties>
</file>