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10064" y="1540042"/>
            <a:ext cx="7495674" cy="2029328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Europejskie prawo konsumenckie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3159" y="5005137"/>
            <a:ext cx="6574841" cy="1552074"/>
          </a:xfrm>
        </p:spPr>
        <p:txBody>
          <a:bodyPr/>
          <a:lstStyle/>
          <a:p>
            <a:pPr algn="l"/>
            <a:r>
              <a:rPr lang="pl-PL" b="1" dirty="0" smtClean="0"/>
              <a:t>Łukasz Stępkowski</a:t>
            </a:r>
          </a:p>
          <a:p>
            <a:pPr algn="l"/>
            <a:r>
              <a:rPr lang="pl-PL" b="1" dirty="0" smtClean="0"/>
              <a:t>Katedra Prawa Międzynarodowego I Europejskiego</a:t>
            </a:r>
          </a:p>
          <a:p>
            <a:pPr algn="l"/>
            <a:r>
              <a:rPr lang="pl-PL" b="1" dirty="0" smtClean="0"/>
              <a:t>Kancelaria Adwokacka Adw. R. Wrzesiński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859625" y="2554706"/>
            <a:ext cx="21569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/>
              <a:t>2</a:t>
            </a:r>
            <a:r>
              <a:rPr lang="pl-PL" sz="3600" b="1" dirty="0" smtClean="0"/>
              <a:t> </a:t>
            </a:r>
          </a:p>
          <a:p>
            <a:r>
              <a:rPr lang="pl-PL" sz="3600" b="1" dirty="0" smtClean="0"/>
              <a:t>dla </a:t>
            </a:r>
          </a:p>
          <a:p>
            <a:r>
              <a:rPr lang="pl-PL" sz="3600" b="1" dirty="0" smtClean="0"/>
              <a:t>NKC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66299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81465" y="3272591"/>
            <a:ext cx="2973387" cy="316831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Dziękuję za uwagę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2341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przedmiotowy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2340" y="2069432"/>
            <a:ext cx="10481092" cy="2971800"/>
          </a:xfrm>
        </p:spPr>
        <p:txBody>
          <a:bodyPr/>
          <a:lstStyle/>
          <a:p>
            <a:r>
              <a:rPr lang="pl-PL" b="1" dirty="0" smtClean="0"/>
              <a:t>Uprawnienia i postępowania, które dotyczą indywidualnie konsumenta jako podmiotu praw, a nie konsumentów jako zbiorowości</a:t>
            </a:r>
          </a:p>
          <a:p>
            <a:r>
              <a:rPr lang="pl-PL" b="1" dirty="0" smtClean="0"/>
              <a:t>Odstąpienie od umowy  - tak</a:t>
            </a:r>
          </a:p>
          <a:p>
            <a:r>
              <a:rPr lang="pl-PL" b="1" dirty="0" smtClean="0"/>
              <a:t>Praktyki naruszające zbiorowy interes konsumentów – nie (dziś)</a:t>
            </a:r>
          </a:p>
          <a:p>
            <a:r>
              <a:rPr lang="pl-PL" b="1" dirty="0" smtClean="0"/>
              <a:t>Uprawnienia i postępowania mają mieć swój „rodowód” w Prawie Unii Europejskiej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9117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812840" cy="1315453"/>
          </a:xfrm>
        </p:spPr>
        <p:txBody>
          <a:bodyPr/>
          <a:lstStyle/>
          <a:p>
            <a:r>
              <a:rPr lang="pl-PL" dirty="0" smtClean="0"/>
              <a:t>Zakres podmiotowy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389" y="1672389"/>
            <a:ext cx="10518022" cy="4118811"/>
          </a:xfrm>
        </p:spPr>
        <p:txBody>
          <a:bodyPr/>
          <a:lstStyle/>
          <a:p>
            <a:r>
              <a:rPr lang="pl-PL" b="1" dirty="0" smtClean="0"/>
              <a:t>Konsument – czyli kto?</a:t>
            </a:r>
          </a:p>
          <a:p>
            <a:r>
              <a:rPr lang="pl-PL" b="1" dirty="0" smtClean="0"/>
              <a:t>W zależności od  podstawy prawnej, z której wywodzimy definicję, różnice podmiotowe</a:t>
            </a:r>
          </a:p>
          <a:p>
            <a:r>
              <a:rPr lang="pl-PL" b="1" dirty="0" smtClean="0"/>
              <a:t>Konsument – uprawniony – klient – Pasażer</a:t>
            </a:r>
          </a:p>
          <a:p>
            <a:r>
              <a:rPr lang="pl-PL" b="1" dirty="0" smtClean="0"/>
              <a:t>Co do zasady osoba fizyczna, która nie działa w ramach swojej działalności „profesjonalnej” – Gospodarczej, zawodowej, rzemieślniczej etc.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0379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83"/>
            <a:ext cx="12043611" cy="139967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Dyrektywa nr 2011/83/UE </a:t>
            </a:r>
            <a:r>
              <a:rPr lang="pl-PL" b="1" dirty="0" smtClean="0"/>
              <a:t>z </a:t>
            </a:r>
            <a:r>
              <a:rPr lang="pl-PL" b="1" dirty="0"/>
              <a:t>dnia 25 października 2011 </a:t>
            </a:r>
            <a:r>
              <a:rPr lang="pl-PL" b="1" dirty="0" smtClean="0"/>
              <a:t>roku w </a:t>
            </a:r>
            <a:r>
              <a:rPr lang="pl-PL" b="1" dirty="0"/>
              <a:t>sprawie praw konsumentów</a:t>
            </a:r>
            <a:r>
              <a:rPr lang="pl-PL" sz="1200" b="1" dirty="0"/>
              <a:t>, 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zmieniająca </a:t>
            </a:r>
            <a:r>
              <a:rPr lang="pl-PL" sz="1200" b="1" dirty="0"/>
              <a:t>dyrektywę Rady 93/13/EWG i dyrektywę 1999/44/WE Parlamentu Europejskiego i Rady oraz uchylająca dyrektywę Rady 85/577/EWG i dyrektywę 97/7/WE Parlamentu Europejskiego i Rady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139" y="1965157"/>
            <a:ext cx="11311272" cy="4411580"/>
          </a:xfrm>
        </p:spPr>
        <p:txBody>
          <a:bodyPr>
            <a:normAutofit/>
          </a:bodyPr>
          <a:lstStyle/>
          <a:p>
            <a:pPr lvl="1"/>
            <a:r>
              <a:rPr lang="pl-PL" b="1" dirty="0"/>
              <a:t>KONSUMENT DOKONUJĄCY CZYNNOŚCI, GDY AKCESORYJNIE ISTNIEJE CEL GOSPODARCZY, WCIĄŻ JEST UWAŻANY ZA KONSUMENTA (PKT 17 PREAMBUŁY)</a:t>
            </a:r>
          </a:p>
          <a:p>
            <a:pPr lvl="1"/>
            <a:r>
              <a:rPr lang="pl-PL" b="1" dirty="0"/>
              <a:t>TREŚCI CYFROWE JAKO TOWARY, GDY SĄ ZAWARTE W TRWAŁYM NOŚNIKU; TRAKTOWANIE JAK ENERGIA (PKT 19 PREAMBUŁY)</a:t>
            </a:r>
          </a:p>
          <a:p>
            <a:pPr lvl="1"/>
            <a:r>
              <a:rPr lang="pl-PL" b="1" dirty="0"/>
              <a:t>ŚLAD HORYZONTALNOŚCI DLA PRAW PODSTAWOWYCH (PKT 66 PREAMBUŁY)</a:t>
            </a:r>
          </a:p>
          <a:p>
            <a:pPr lvl="1"/>
            <a:r>
              <a:rPr lang="pl-PL" b="1" dirty="0"/>
              <a:t>BARDZIEJ ZACHOWAWCZE PODEJŚCIE DO SUROWSZEGO PRAWA KRAJOWEGO (ART.4)</a:t>
            </a:r>
          </a:p>
          <a:p>
            <a:pPr lvl="1"/>
            <a:r>
              <a:rPr lang="pl-PL" b="1" dirty="0"/>
              <a:t>PRECYZYJNE SFORMUŁOWANIA DYREKTYWY, BEZWZGLĘDNIE WIĄŻĄCY CHARAKTER (ART. 25)</a:t>
            </a:r>
          </a:p>
          <a:p>
            <a:pPr lvl="1"/>
            <a:r>
              <a:rPr lang="pl-PL" b="1" dirty="0"/>
              <a:t>TERMIN 14 DNI NA ODSTĄPIENIE ZAMIAST 10 DNI</a:t>
            </a:r>
          </a:p>
          <a:p>
            <a:pPr lvl="1"/>
            <a:r>
              <a:rPr lang="pl-PL" b="1" dirty="0"/>
              <a:t>UREGULOWANIE PRZEJŚCIA RYZYKA (ART. 20)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37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358" y="0"/>
            <a:ext cx="11674642" cy="1905000"/>
          </a:xfrm>
        </p:spPr>
        <p:txBody>
          <a:bodyPr/>
          <a:lstStyle/>
          <a:p>
            <a:r>
              <a:rPr lang="pl-PL" dirty="0" smtClean="0"/>
              <a:t>Projekt ustawy z dnia 17 stycznia 2014 – ustawa o prawach konsumenta (projekt rządowy)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56610"/>
            <a:ext cx="12192000" cy="5005137"/>
          </a:xfrm>
        </p:spPr>
        <p:txBody>
          <a:bodyPr>
            <a:normAutofit/>
          </a:bodyPr>
          <a:lstStyle/>
          <a:p>
            <a:r>
              <a:rPr lang="pl-PL" b="1" dirty="0" smtClean="0"/>
              <a:t>53 artykuły + załączniki</a:t>
            </a:r>
          </a:p>
          <a:p>
            <a:r>
              <a:rPr lang="pl-PL" b="1" dirty="0" smtClean="0"/>
              <a:t>Ma wejść </a:t>
            </a:r>
            <a:r>
              <a:rPr lang="pl-PL" b="1" dirty="0"/>
              <a:t>w życie </a:t>
            </a:r>
            <a:r>
              <a:rPr lang="pl-PL" b="1" dirty="0" smtClean="0"/>
              <a:t>z </a:t>
            </a:r>
            <a:r>
              <a:rPr lang="pl-PL" b="1" dirty="0"/>
              <a:t>dniem 13 czerwca 2014 </a:t>
            </a:r>
            <a:r>
              <a:rPr lang="pl-PL" b="1" dirty="0" smtClean="0"/>
              <a:t>roku</a:t>
            </a:r>
          </a:p>
          <a:p>
            <a:r>
              <a:rPr lang="pl-PL" b="1" dirty="0" smtClean="0"/>
              <a:t>Transpozycja nowej dyrektywy…ORAZ ZMIANA K.C. W STOPNIU ZASADNICZYM</a:t>
            </a:r>
          </a:p>
          <a:p>
            <a:r>
              <a:rPr lang="pl-PL" b="1" dirty="0" smtClean="0">
                <a:effectLst/>
              </a:rPr>
              <a:t>ZMIANA Art</a:t>
            </a:r>
            <a:r>
              <a:rPr lang="pl-PL" b="1" dirty="0">
                <a:effectLst/>
              </a:rPr>
              <a:t>. 22</a:t>
            </a:r>
            <a:r>
              <a:rPr lang="pl-PL" b="1" baseline="30000" dirty="0">
                <a:effectLst/>
              </a:rPr>
              <a:t>1</a:t>
            </a:r>
            <a:r>
              <a:rPr lang="pl-PL" b="1" dirty="0">
                <a:effectLst/>
              </a:rPr>
              <a:t>. § 1. Za konsumenta uważa się osobę fizyczną dokonującą z przedsiębiorcą czynności prawnej niezwiązanej z jej działalnością gospodarczą lub zawodową.</a:t>
            </a:r>
          </a:p>
          <a:p>
            <a:r>
              <a:rPr lang="pl-PL" b="1" dirty="0">
                <a:effectLst/>
              </a:rPr>
              <a:t>§ 2. Przepisy o ochronie konsumentów stosuje się również do osoby fizycznej, która dokonując czynności związanej z prowadzoną działalnością gospodarczą lub zawodową, działa także w celu niezwiązanym z tą działalnością i cel ten przeważa.";</a:t>
            </a:r>
          </a:p>
          <a:p>
            <a:r>
              <a:rPr lang="pl-PL" b="1" dirty="0"/>
              <a:t> Sprzedawca jest odpowiedzialny z tytułu rękojmi, jeżeli rzecz sprzedana ma wadę fizyczną lub prawną - Wada fizyczna polega na niezgodności rzeczy sprzedanej z </a:t>
            </a:r>
            <a:r>
              <a:rPr lang="pl-PL" b="1" dirty="0" smtClean="0"/>
              <a:t>umową</a:t>
            </a:r>
          </a:p>
          <a:p>
            <a:r>
              <a:rPr lang="pl-PL" b="1" dirty="0"/>
              <a:t>Uchylenie ustaw o ochronie niektórych praw konsumentów oraz o odpowiedzialności za szkodę wyrządzoną przez produkt </a:t>
            </a:r>
            <a:r>
              <a:rPr lang="pl-PL" b="1" dirty="0" smtClean="0"/>
              <a:t>niebezpieczny i o sprzedaży konsumenckiej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7751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253327" cy="1191126"/>
          </a:xfrm>
        </p:spPr>
        <p:txBody>
          <a:bodyPr/>
          <a:lstStyle/>
          <a:p>
            <a:r>
              <a:rPr lang="pl-PL" dirty="0" smtClean="0"/>
              <a:t>KAZUS 1 - TIMESHARE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284" y="1562099"/>
            <a:ext cx="11947358" cy="4453689"/>
          </a:xfrm>
        </p:spPr>
        <p:txBody>
          <a:bodyPr>
            <a:normAutofit/>
          </a:bodyPr>
          <a:lstStyle/>
          <a:p>
            <a:r>
              <a:rPr lang="pl-PL" dirty="0" smtClean="0"/>
              <a:t>Pewnego razu, pan Jan, Obywatel Najjaśniejszej Rzeczpospolitej, obrał sobie za cel nabycie prawa do leniuchowania w letniskowej daczy w nadmorskim kurorcie, a konkretnie w mieście mającym nazwę zbliżoną do wyrazu „usta”. </a:t>
            </a:r>
          </a:p>
          <a:p>
            <a:r>
              <a:rPr lang="pl-PL" dirty="0" smtClean="0"/>
              <a:t>Pan Jan zawarł z Panią Janiną, właścicielką pensjonatu „</a:t>
            </a:r>
            <a:r>
              <a:rPr lang="pl-PL" dirty="0" err="1" smtClean="0"/>
              <a:t>kaczucha</a:t>
            </a:r>
            <a:r>
              <a:rPr lang="pl-PL" dirty="0" smtClean="0"/>
              <a:t>”, umowę o </a:t>
            </a:r>
            <a:r>
              <a:rPr lang="pl-PL" dirty="0" err="1" smtClean="0"/>
              <a:t>Timeshare</a:t>
            </a:r>
            <a:r>
              <a:rPr lang="pl-PL" dirty="0" smtClean="0"/>
              <a:t>, w której Właścicielka zobowiązywała się udostępnić do korzystania Panu Janowi lokal z widokiem na akwen Morski przez termin trzech lat w miesiącu lipcu, z możliwością przedłużenia umowy.</a:t>
            </a:r>
          </a:p>
          <a:p>
            <a:r>
              <a:rPr lang="pl-PL" dirty="0" smtClean="0"/>
              <a:t>Dodatkowo, przez okres przebywania Pana Jana w „</a:t>
            </a:r>
            <a:r>
              <a:rPr lang="pl-PL" dirty="0" err="1" smtClean="0"/>
              <a:t>Kaczusze</a:t>
            </a:r>
            <a:r>
              <a:rPr lang="pl-PL" dirty="0" smtClean="0"/>
              <a:t>”, Pani Janina będzie mogła korzystać z jego mieszkania – w miejscowości mającej coś wspólnego z byciem zakopanym.</a:t>
            </a:r>
          </a:p>
          <a:p>
            <a:r>
              <a:rPr lang="pl-PL" dirty="0" smtClean="0"/>
              <a:t>Pan Jan, przybywszy na miejsce, zauważył, że Sąsiad pani Janiny wytwarza Immisje na nieruchomość w rodzaju głośnych dźwięków popularnego </a:t>
            </a:r>
            <a:r>
              <a:rPr lang="pl-PL" dirty="0" err="1" smtClean="0"/>
              <a:t>boys</a:t>
            </a:r>
            <a:r>
              <a:rPr lang="pl-PL" dirty="0" smtClean="0"/>
              <a:t>-bandu z lat 90’ XX wieku, jak również wędzonych zapachów rybnych.</a:t>
            </a:r>
          </a:p>
          <a:p>
            <a:r>
              <a:rPr lang="pl-PL" dirty="0" smtClean="0"/>
              <a:t>Cóż ma zrobić Pan Jan?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213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821" y="260684"/>
            <a:ext cx="11047411" cy="737937"/>
          </a:xfrm>
        </p:spPr>
        <p:txBody>
          <a:bodyPr/>
          <a:lstStyle/>
          <a:p>
            <a:r>
              <a:rPr lang="pl-PL" dirty="0" smtClean="0"/>
              <a:t>KAZUS 2 – Umowy o Sprzedaż i Kredyt Konsumencki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39253"/>
            <a:ext cx="12192000" cy="5342021"/>
          </a:xfrm>
        </p:spPr>
        <p:txBody>
          <a:bodyPr/>
          <a:lstStyle/>
          <a:p>
            <a:r>
              <a:rPr lang="pl-PL" dirty="0" smtClean="0"/>
              <a:t>Pewnego Razu, Pani Janina, osoba w wieku sędziwym, znalazła się w sytuacji bycia oblatem (oblatką?), poza lokalem przedsiębiorstwa, oferty przedsiębiorcy w zakresie umowy sprzedaży towaru – rzeczy ruchomej, będącej urządzeniem medycznym do naświetlania ciała. Pani Janina wysłuchała wykładu na temat zbawiennych właściwości wyrobu, po czym podpisała umowę sprzedaży wyrobu, wraz z umową o kredyt konsumencki z bankiem X.</a:t>
            </a:r>
          </a:p>
          <a:p>
            <a:r>
              <a:rPr lang="pl-PL" dirty="0" smtClean="0"/>
              <a:t>Okazało się po miesiącu, że wyrób nie ma zbawiennego wpływu na panią </a:t>
            </a:r>
            <a:r>
              <a:rPr lang="pl-PL" dirty="0" err="1" smtClean="0"/>
              <a:t>janinę</a:t>
            </a:r>
            <a:r>
              <a:rPr lang="pl-PL" dirty="0" smtClean="0"/>
              <a:t>, a wręcz przeciwnie, albowiem jej lekarz zabronił pani Janinie korzystać z wyrobu jako szkodliwego dla jej stanu zdrowia.</a:t>
            </a:r>
          </a:p>
          <a:p>
            <a:r>
              <a:rPr lang="pl-PL" dirty="0" smtClean="0"/>
              <a:t>Na odwrocie umowy sprzedaży znajdowało się oświadczenie o byciu poinformowaną o uprawnieniach konsumenta w przedmiocie odstąpienia od umowy.</a:t>
            </a:r>
          </a:p>
          <a:p>
            <a:r>
              <a:rPr lang="pl-PL" dirty="0" smtClean="0"/>
              <a:t>Co zrobić? Bank windykuje zadłużenie względem Pani Janiny, która nie płaci, skoro urządzenie jej szkodzi.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08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3 – Nowa Dyrektywa Konsumencka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9074" y="2514601"/>
            <a:ext cx="11442031" cy="3633536"/>
          </a:xfrm>
        </p:spPr>
        <p:txBody>
          <a:bodyPr/>
          <a:lstStyle/>
          <a:p>
            <a:r>
              <a:rPr lang="pl-PL" b="1" dirty="0" smtClean="0"/>
              <a:t>Pewnego Razu w Najjaśniejszej Rzeczpospolitej, która miała zaimplementować dyrektywę do dnia 13 czerwca 2014 roku, ktoś miał inne sprawy do zrobienia niż siedzieć w sejmie (RCL, senacie, kancelarii prezydenta…), i z dniem 14 czerwca dyrektywa wciąż leżała w biurku </a:t>
            </a:r>
            <a:r>
              <a:rPr lang="pl-PL" b="1" dirty="0" err="1" smtClean="0"/>
              <a:t>marszałkini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W dniu 15 czerwca Pan Jan zawarł umowę na odległość, a w 11 dniu po tej dacie wysłał do sprzedawcy towar z oświadczeniem o odstąpieniu, z którym to oświadczeniem sprzedawca zapoznał się 13 dnia po tej dacie.</a:t>
            </a:r>
          </a:p>
          <a:p>
            <a:r>
              <a:rPr lang="pl-PL" b="1" dirty="0" smtClean="0"/>
              <a:t>Czy Pan Jan Odstąpił od Umowy?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2223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4 – Nowe Uprawnienia Konsumenckie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2129589"/>
            <a:ext cx="11670632" cy="4066673"/>
          </a:xfrm>
        </p:spPr>
        <p:txBody>
          <a:bodyPr>
            <a:normAutofit/>
          </a:bodyPr>
          <a:lstStyle/>
          <a:p>
            <a:r>
              <a:rPr lang="pl-PL" b="1" dirty="0" smtClean="0"/>
              <a:t>Pewnego razu, Pan Jan </a:t>
            </a:r>
            <a:r>
              <a:rPr lang="pl-PL" b="1" dirty="0"/>
              <a:t>c</a:t>
            </a:r>
            <a:r>
              <a:rPr lang="pl-PL" b="1" dirty="0" smtClean="0"/>
              <a:t>hciał zawrzeć umowę na odległość przez telefon. Na stronie internetowej sprzedawcy odnalazł przeznaczony do sprzedaży numer kontaktowy, po czym zadzwonił do sprzedawcy w celu nabycia zestawu autentycznych góralskich papci, które otrzymał pocztą wraz z oscypkiem od firmy.</a:t>
            </a:r>
          </a:p>
          <a:p>
            <a:r>
              <a:rPr lang="pl-PL" b="1" dirty="0" smtClean="0"/>
              <a:t>Jednakże, po pewnym czasie, od swojego dostawcy usług telefonicznych pan </a:t>
            </a:r>
            <a:r>
              <a:rPr lang="pl-PL" b="1" dirty="0" err="1" smtClean="0"/>
              <a:t>jan</a:t>
            </a:r>
            <a:r>
              <a:rPr lang="pl-PL" b="1" dirty="0" smtClean="0"/>
              <a:t> otrzymał rachunek opiewający na sumę trzycyfrową. Okazało się, że numer, na który dzwonił, był numerem typu „0-700”.</a:t>
            </a:r>
          </a:p>
          <a:p>
            <a:r>
              <a:rPr lang="pl-PL" b="1" dirty="0" smtClean="0"/>
              <a:t>Jak żyć?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89370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TC103457485[[fn=Siatka]]</Template>
  <TotalTime>134</TotalTime>
  <Words>764</Words>
  <Application>Microsoft Office PowerPoint</Application>
  <PresentationFormat>Panoramiczny</PresentationFormat>
  <Paragraphs>53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Siatka</vt:lpstr>
      <vt:lpstr>Europejskie prawo konsumenckie</vt:lpstr>
      <vt:lpstr>Zakres przedmiotowy</vt:lpstr>
      <vt:lpstr>Zakres podmiotowy</vt:lpstr>
      <vt:lpstr>Dyrektywa nr 2011/83/UE z dnia 25 października 2011 roku w sprawie praw konsumentów,  zmieniająca dyrektywę Rady 93/13/EWG i dyrektywę 1999/44/WE Parlamentu Europejskiego i Rady oraz uchylająca dyrektywę Rady 85/577/EWG i dyrektywę 97/7/WE Parlamentu Europejskiego i Rady</vt:lpstr>
      <vt:lpstr>Projekt ustawy z dnia 17 stycznia 2014 – ustawa o prawach konsumenta (projekt rządowy)</vt:lpstr>
      <vt:lpstr>KAZUS 1 - TIMESHARE</vt:lpstr>
      <vt:lpstr>KAZUS 2 – Umowy o Sprzedaż i Kredyt Konsumencki</vt:lpstr>
      <vt:lpstr>KAZUS 3 – Nowa Dyrektywa Konsumencka</vt:lpstr>
      <vt:lpstr>KAZUS 4 – Nowe Uprawnienia Konsumenckie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Europejskie prawo konsumenckie</dc:title>
  <dc:creator>Łukasz Stępkowski</dc:creator>
  <cp:lastModifiedBy>Łukasz Stępkowski</cp:lastModifiedBy>
  <cp:revision>12</cp:revision>
  <dcterms:created xsi:type="dcterms:W3CDTF">2014-03-17T21:32:30Z</dcterms:created>
  <dcterms:modified xsi:type="dcterms:W3CDTF">2014-03-17T23:46:39Z</dcterms:modified>
</cp:coreProperties>
</file>