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pl-PL" smtClean="0"/>
              <a:t>Kliknij, aby edytować styl</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9EB4D5DA-50FF-43F4-8B9C-34A06837809B}" type="datetimeFigureOut">
              <a:rPr lang="pl-PL" smtClean="0"/>
              <a:t>2014-02-26</a:t>
            </a:fld>
            <a:endParaRPr lang="pl-PL"/>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pl-PL"/>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A8718C03-30B3-4CB1-B8FD-FEBB713D94AB}" type="slidenum">
              <a:rPr lang="pl-PL" smtClean="0"/>
              <a:t>‹#›</a:t>
            </a:fld>
            <a:endParaRPr lang="pl-PL"/>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9EB4D5DA-50FF-43F4-8B9C-34A06837809B}" type="datetimeFigureOut">
              <a:rPr lang="pl-PL" smtClean="0"/>
              <a:t>2014-02-26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pl-PL" smtClean="0"/>
              <a:t>Kliknij, aby edytować styl</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9EB4D5DA-50FF-43F4-8B9C-34A06837809B}" type="datetimeFigureOut">
              <a:rPr lang="pl-PL" smtClean="0"/>
              <a:t>2014-02-26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9EB4D5DA-50FF-43F4-8B9C-34A06837809B}" type="datetimeFigureOut">
              <a:rPr lang="pl-PL" smtClean="0"/>
              <a:t>2014-02-26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pl-PL" smtClean="0"/>
              <a:t>Kliknij, aby edytować styl</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9EB4D5DA-50FF-43F4-8B9C-34A06837809B}" type="datetimeFigureOut">
              <a:rPr lang="pl-PL" smtClean="0"/>
              <a:t>2014-02-26</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5" name="Date Placeholder 4"/>
          <p:cNvSpPr>
            <a:spLocks noGrp="1"/>
          </p:cNvSpPr>
          <p:nvPr>
            <p:ph type="dt" sz="half" idx="10"/>
          </p:nvPr>
        </p:nvSpPr>
        <p:spPr/>
        <p:txBody>
          <a:bodyPr/>
          <a:lstStyle/>
          <a:p>
            <a:fld id="{9EB4D5DA-50FF-43F4-8B9C-34A06837809B}" type="datetimeFigureOut">
              <a:rPr lang="pl-PL" smtClean="0"/>
              <a:t>2014-02-26</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A8718C03-30B3-4CB1-B8FD-FEBB713D94AB}" type="slidenum">
              <a:rPr lang="pl-PL" smtClean="0"/>
              <a:t>‹#›</a:t>
            </a:fld>
            <a:endParaRPr lang="pl-PL"/>
          </a:p>
        </p:txBody>
      </p:sp>
      <p:sp>
        <p:nvSpPr>
          <p:cNvPr id="9" name="Content Placeholder 8"/>
          <p:cNvSpPr>
            <a:spLocks noGrp="1"/>
          </p:cNvSpPr>
          <p:nvPr>
            <p:ph sz="quarter" idx="13"/>
          </p:nvPr>
        </p:nvSpPr>
        <p:spPr>
          <a:xfrm>
            <a:off x="1042416" y="2313432"/>
            <a:ext cx="3419856" cy="349300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smtClean="0"/>
              <a:t>Kliknij, aby edytować styl</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9EB4D5DA-50FF-43F4-8B9C-34A06837809B}" type="datetimeFigureOut">
              <a:rPr lang="pl-PL" smtClean="0"/>
              <a:t>2014-02-26</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Date Placeholder 2"/>
          <p:cNvSpPr>
            <a:spLocks noGrp="1"/>
          </p:cNvSpPr>
          <p:nvPr>
            <p:ph type="dt" sz="half" idx="10"/>
          </p:nvPr>
        </p:nvSpPr>
        <p:spPr/>
        <p:txBody>
          <a:bodyPr/>
          <a:lstStyle/>
          <a:p>
            <a:fld id="{9EB4D5DA-50FF-43F4-8B9C-34A06837809B}" type="datetimeFigureOut">
              <a:rPr lang="pl-PL" smtClean="0"/>
              <a:t>2014-02-26</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B4D5DA-50FF-43F4-8B9C-34A06837809B}" type="datetimeFigureOut">
              <a:rPr lang="pl-PL" smtClean="0"/>
              <a:t>2014-02-26</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EB4D5DA-50FF-43F4-8B9C-34A06837809B}" type="datetimeFigureOut">
              <a:rPr lang="pl-PL" smtClean="0"/>
              <a:t>2014-02-26</a:t>
            </a:fld>
            <a:endParaRPr lang="pl-PL"/>
          </a:p>
        </p:txBody>
      </p:sp>
      <p:sp>
        <p:nvSpPr>
          <p:cNvPr id="7" name="Slide Number Placeholder 6"/>
          <p:cNvSpPr>
            <a:spLocks noGrp="1"/>
          </p:cNvSpPr>
          <p:nvPr>
            <p:ph type="sldNum" sz="quarter" idx="12"/>
          </p:nvPr>
        </p:nvSpPr>
        <p:spPr/>
        <p:txBody>
          <a:bodyPr/>
          <a:lstStyle/>
          <a:p>
            <a:fld id="{A8718C03-30B3-4CB1-B8FD-FEBB713D94AB}" type="slidenum">
              <a:rPr lang="pl-PL" smtClean="0"/>
              <a:t>‹#›</a:t>
            </a:fld>
            <a:endParaRPr lang="pl-PL"/>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pl-PL"/>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pl-PL" smtClean="0"/>
              <a:t>Kliknij, aby edytować styl</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pl-PL" smtClean="0"/>
              <a:t>Kliknij, aby edytować styl</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9EB4D5DA-50FF-43F4-8B9C-34A06837809B}" type="datetimeFigureOut">
              <a:rPr lang="pl-PL" smtClean="0"/>
              <a:t>2014-02-26</a:t>
            </a:fld>
            <a:endParaRPr lang="pl-PL"/>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pl-PL"/>
          </a:p>
        </p:txBody>
      </p:sp>
      <p:sp>
        <p:nvSpPr>
          <p:cNvPr id="7" name="Slide Number Placeholder 6"/>
          <p:cNvSpPr>
            <a:spLocks noGrp="1"/>
          </p:cNvSpPr>
          <p:nvPr>
            <p:ph type="sldNum" sz="quarter" idx="12"/>
          </p:nvPr>
        </p:nvSpPr>
        <p:spPr/>
        <p:txBody>
          <a:bodyPr/>
          <a:lstStyle/>
          <a:p>
            <a:fld id="{A8718C03-30B3-4CB1-B8FD-FEBB713D94AB}"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pl-PL" smtClean="0"/>
              <a:t>Kliknij, aby edytować styl</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9EB4D5DA-50FF-43F4-8B9C-34A06837809B}" type="datetimeFigureOut">
              <a:rPr lang="pl-PL" smtClean="0"/>
              <a:t>2014-02-26</a:t>
            </a:fld>
            <a:endParaRPr lang="pl-PL"/>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pl-PL"/>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A8718C03-30B3-4CB1-B8FD-FEBB713D94AB}"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4427984" y="2348880"/>
            <a:ext cx="3960439" cy="2448272"/>
          </a:xfrm>
        </p:spPr>
        <p:txBody>
          <a:bodyPr>
            <a:noAutofit/>
          </a:bodyPr>
          <a:lstStyle/>
          <a:p>
            <a:pPr algn="ctr"/>
            <a:r>
              <a:rPr lang="pl-PL" sz="4000" dirty="0" smtClean="0">
                <a:effectLst>
                  <a:outerShdw blurRad="38100" dist="38100" dir="2700000" algn="tl">
                    <a:srgbClr val="000000">
                      <a:alpha val="43137"/>
                    </a:srgbClr>
                  </a:outerShdw>
                </a:effectLst>
                <a:latin typeface="Times New Roman" pitchFamily="18" charset="0"/>
                <a:cs typeface="Times New Roman" pitchFamily="18" charset="0"/>
              </a:rPr>
              <a:t>Formy stadialne   i postacie zjawiskowe przestępstwa</a:t>
            </a:r>
            <a:endParaRPr lang="pl-PL" sz="4000" dirty="0">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2099024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755576" y="764704"/>
            <a:ext cx="7560840" cy="5328592"/>
          </a:xfrm>
        </p:spPr>
        <p:txBody>
          <a:bodyPr/>
          <a:lstStyle/>
          <a:p>
            <a:pPr algn="just"/>
            <a:r>
              <a:rPr lang="pl-PL" dirty="0" smtClean="0">
                <a:latin typeface="Times New Roman" pitchFamily="18" charset="0"/>
                <a:cs typeface="Times New Roman" pitchFamily="18" charset="0"/>
              </a:rPr>
              <a:t>Przygotowanie jest karalne jedynie wówczas, gdy ustawa tak stanowi; jest ono zagrożone sankcjami łagodniejszymi niże te, które przewidziane są za dokonanie,</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Przygotowanie jest karalne w odniesieniu do następujących przestępstw:</a:t>
            </a:r>
          </a:p>
          <a:p>
            <a:pPr marL="68580" indent="0" algn="just">
              <a:buNone/>
            </a:pPr>
            <a:r>
              <a:rPr lang="pl-PL" dirty="0" smtClean="0">
                <a:latin typeface="Times New Roman" pitchFamily="18" charset="0"/>
                <a:cs typeface="Times New Roman" pitchFamily="18" charset="0"/>
              </a:rPr>
              <a:t>- art. 117§ 1 k.k., art. 118 § 1 i 2 k.k., art. 127 § 1 k.k., art. 128 § 1 k.k., art. 140 § 1 k.k., art. 163 § 1 k.k., art. 165 § 1 k.k., art. 166</a:t>
            </a:r>
            <a:r>
              <a:rPr lang="pl-PL" dirty="0">
                <a:latin typeface="Times New Roman" pitchFamily="18" charset="0"/>
                <a:cs typeface="Times New Roman" pitchFamily="18" charset="0"/>
              </a:rPr>
              <a:t> </a:t>
            </a:r>
            <a:r>
              <a:rPr lang="pl-PL" dirty="0" smtClean="0">
                <a:latin typeface="Times New Roman" pitchFamily="18" charset="0"/>
                <a:cs typeface="Times New Roman" pitchFamily="18" charset="0"/>
              </a:rPr>
              <a:t>§ 1 k.k., art. 167 § 1 k.k., art. 173 § 1 k.k., art. 189 a k.k., art. 252 § 1 k.k., art. 270 § 1 k.k., art. 310 § 1 k.k., art. 339 § 1 – 3 k.k.</a:t>
            </a:r>
          </a:p>
          <a:p>
            <a:pPr algn="just"/>
            <a:endParaRPr lang="pl-PL" dirty="0">
              <a:latin typeface="Times New Roman" pitchFamily="18" charset="0"/>
              <a:cs typeface="Times New Roman" pitchFamily="18" charset="0"/>
            </a:endParaRPr>
          </a:p>
          <a:p>
            <a:pPr algn="just"/>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2319144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781665"/>
            <a:ext cx="7200918" cy="775127"/>
          </a:xfrm>
        </p:spPr>
        <p:txBody>
          <a:bodyPr/>
          <a:lstStyle/>
          <a:p>
            <a:pPr algn="ctr"/>
            <a:r>
              <a:rPr lang="pl-PL" dirty="0" smtClean="0">
                <a:effectLst>
                  <a:outerShdw blurRad="38100" dist="38100" dir="2700000" algn="tl">
                    <a:srgbClr val="000000">
                      <a:alpha val="43137"/>
                    </a:srgbClr>
                  </a:outerShdw>
                </a:effectLst>
                <a:latin typeface="Times New Roman" pitchFamily="18" charset="0"/>
                <a:cs typeface="Times New Roman" pitchFamily="18" charset="0"/>
              </a:rPr>
              <a:t>Postacie zjawiskowe</a:t>
            </a:r>
            <a:endParaRPr lang="pl-PL"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899592" y="1700808"/>
            <a:ext cx="7488832" cy="4464496"/>
          </a:xfrm>
        </p:spPr>
        <p:txBody>
          <a:bodyPr/>
          <a:lstStyle/>
          <a:p>
            <a:r>
              <a:rPr lang="pl-PL" dirty="0" smtClean="0">
                <a:latin typeface="Times New Roman" pitchFamily="18" charset="0"/>
                <a:cs typeface="Times New Roman" pitchFamily="18" charset="0"/>
              </a:rPr>
              <a:t>Sprawcze postacie zjawiskowe:</a:t>
            </a:r>
          </a:p>
          <a:p>
            <a:pPr>
              <a:buFontTx/>
              <a:buChar char="-"/>
            </a:pPr>
            <a:r>
              <a:rPr lang="pl-PL" dirty="0" err="1" smtClean="0">
                <a:latin typeface="Times New Roman" pitchFamily="18" charset="0"/>
                <a:cs typeface="Times New Roman" pitchFamily="18" charset="0"/>
              </a:rPr>
              <a:t>jednosprawstwo</a:t>
            </a:r>
            <a:r>
              <a:rPr lang="pl-PL" dirty="0" smtClean="0">
                <a:latin typeface="Times New Roman" pitchFamily="18" charset="0"/>
                <a:cs typeface="Times New Roman" pitchFamily="18" charset="0"/>
              </a:rPr>
              <a:t>,</a:t>
            </a:r>
          </a:p>
          <a:p>
            <a:pPr>
              <a:buFontTx/>
              <a:buChar char="-"/>
            </a:pPr>
            <a:r>
              <a:rPr lang="pl-PL" dirty="0">
                <a:latin typeface="Times New Roman" pitchFamily="18" charset="0"/>
                <a:cs typeface="Times New Roman" pitchFamily="18" charset="0"/>
              </a:rPr>
              <a:t>w</a:t>
            </a:r>
            <a:r>
              <a:rPr lang="pl-PL" dirty="0" smtClean="0">
                <a:latin typeface="Times New Roman" pitchFamily="18" charset="0"/>
                <a:cs typeface="Times New Roman" pitchFamily="18" charset="0"/>
              </a:rPr>
              <a:t>spółsprawstwo,</a:t>
            </a:r>
          </a:p>
          <a:p>
            <a:pPr>
              <a:buFontTx/>
              <a:buChar char="-"/>
            </a:pPr>
            <a:r>
              <a:rPr lang="pl-PL" dirty="0">
                <a:latin typeface="Times New Roman" pitchFamily="18" charset="0"/>
                <a:cs typeface="Times New Roman" pitchFamily="18" charset="0"/>
              </a:rPr>
              <a:t>s</a:t>
            </a:r>
            <a:r>
              <a:rPr lang="pl-PL" dirty="0" smtClean="0">
                <a:latin typeface="Times New Roman" pitchFamily="18" charset="0"/>
                <a:cs typeface="Times New Roman" pitchFamily="18" charset="0"/>
              </a:rPr>
              <a:t>prawstwo kierownicze,</a:t>
            </a:r>
          </a:p>
          <a:p>
            <a:pPr>
              <a:buFontTx/>
              <a:buChar char="-"/>
            </a:pPr>
            <a:r>
              <a:rPr lang="pl-PL" dirty="0">
                <a:latin typeface="Times New Roman" pitchFamily="18" charset="0"/>
                <a:cs typeface="Times New Roman" pitchFamily="18" charset="0"/>
              </a:rPr>
              <a:t>s</a:t>
            </a:r>
            <a:r>
              <a:rPr lang="pl-PL" dirty="0" smtClean="0">
                <a:latin typeface="Times New Roman" pitchFamily="18" charset="0"/>
                <a:cs typeface="Times New Roman" pitchFamily="18" charset="0"/>
              </a:rPr>
              <a:t>prawstwo polecające,</a:t>
            </a:r>
          </a:p>
          <a:p>
            <a:pPr>
              <a:buFontTx/>
              <a:buChar char="-"/>
            </a:pPr>
            <a:endParaRPr lang="pl-PL" dirty="0" smtClean="0">
              <a:latin typeface="Times New Roman" pitchFamily="18" charset="0"/>
              <a:cs typeface="Times New Roman" pitchFamily="18" charset="0"/>
            </a:endParaRPr>
          </a:p>
          <a:p>
            <a:r>
              <a:rPr lang="pl-PL" dirty="0" err="1" smtClean="0">
                <a:latin typeface="Times New Roman" pitchFamily="18" charset="0"/>
                <a:cs typeface="Times New Roman" pitchFamily="18" charset="0"/>
              </a:rPr>
              <a:t>Niesprawcze</a:t>
            </a:r>
            <a:r>
              <a:rPr lang="pl-PL" dirty="0" smtClean="0">
                <a:latin typeface="Times New Roman" pitchFamily="18" charset="0"/>
                <a:cs typeface="Times New Roman" pitchFamily="18" charset="0"/>
              </a:rPr>
              <a:t> postacie zjawiskowe:</a:t>
            </a:r>
          </a:p>
          <a:p>
            <a:pPr>
              <a:buFontTx/>
              <a:buChar char="-"/>
            </a:pPr>
            <a:r>
              <a:rPr lang="pl-PL" dirty="0" smtClean="0">
                <a:latin typeface="Times New Roman" pitchFamily="18" charset="0"/>
                <a:cs typeface="Times New Roman" pitchFamily="18" charset="0"/>
              </a:rPr>
              <a:t>podżeganie,</a:t>
            </a:r>
          </a:p>
          <a:p>
            <a:pPr>
              <a:buFontTx/>
              <a:buChar char="-"/>
            </a:pPr>
            <a:r>
              <a:rPr lang="pl-PL" dirty="0">
                <a:latin typeface="Times New Roman" pitchFamily="18" charset="0"/>
                <a:cs typeface="Times New Roman" pitchFamily="18" charset="0"/>
              </a:rPr>
              <a:t>p</a:t>
            </a:r>
            <a:r>
              <a:rPr lang="pl-PL" dirty="0" smtClean="0">
                <a:latin typeface="Times New Roman" pitchFamily="18" charset="0"/>
                <a:cs typeface="Times New Roman" pitchFamily="18" charset="0"/>
              </a:rPr>
              <a:t>omocnictwo.</a:t>
            </a:r>
            <a:endParaRPr lang="pl-PL" dirty="0">
              <a:latin typeface="Times New Roman" pitchFamily="18" charset="0"/>
              <a:cs typeface="Times New Roman" pitchFamily="18" charset="0"/>
            </a:endParaRPr>
          </a:p>
          <a:p>
            <a:pPr>
              <a:buFontTx/>
              <a:buChar char="-"/>
            </a:pPr>
            <a:endParaRPr lang="pl-PL"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215193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755576" y="836712"/>
            <a:ext cx="7704856" cy="5328592"/>
          </a:xfrm>
        </p:spPr>
        <p:txBody>
          <a:bodyPr/>
          <a:lstStyle/>
          <a:p>
            <a:pPr algn="just"/>
            <a:r>
              <a:rPr lang="pl-PL" b="1" dirty="0" smtClean="0">
                <a:latin typeface="Times New Roman" pitchFamily="18" charset="0"/>
                <a:cs typeface="Times New Roman" pitchFamily="18" charset="0"/>
              </a:rPr>
              <a:t>Porozumienie</a:t>
            </a:r>
            <a:r>
              <a:rPr lang="pl-PL" dirty="0" smtClean="0">
                <a:latin typeface="Times New Roman" pitchFamily="18" charset="0"/>
                <a:cs typeface="Times New Roman" pitchFamily="18" charset="0"/>
              </a:rPr>
              <a:t> istniejące między sprawcami ma dowolną formę, musi zostać zawarte przed realizacją czynu zabronionego lub w trakcie jego popełnienia (tzw. </a:t>
            </a:r>
            <a:r>
              <a:rPr lang="pl-PL" b="1" dirty="0" smtClean="0">
                <a:latin typeface="Times New Roman" pitchFamily="18" charset="0"/>
                <a:cs typeface="Times New Roman" pitchFamily="18" charset="0"/>
              </a:rPr>
              <a:t>współsprawstwo sukcesywne),</a:t>
            </a:r>
          </a:p>
          <a:p>
            <a:pPr algn="just"/>
            <a:endParaRPr lang="pl-PL" b="1" dirty="0">
              <a:latin typeface="Times New Roman" pitchFamily="18" charset="0"/>
              <a:cs typeface="Times New Roman" pitchFamily="18" charset="0"/>
            </a:endParaRPr>
          </a:p>
          <a:p>
            <a:pPr algn="just"/>
            <a:r>
              <a:rPr lang="pl-PL" b="1" dirty="0" smtClean="0">
                <a:latin typeface="Times New Roman" pitchFamily="18" charset="0"/>
                <a:cs typeface="Times New Roman" pitchFamily="18" charset="0"/>
              </a:rPr>
              <a:t>Eksces współsprawcy – </a:t>
            </a:r>
            <a:r>
              <a:rPr lang="pl-PL" dirty="0" smtClean="0">
                <a:latin typeface="Times New Roman" pitchFamily="18" charset="0"/>
                <a:cs typeface="Times New Roman" pitchFamily="18" charset="0"/>
              </a:rPr>
              <a:t>za eksces, odpowiada ten ze współsprawców, który wykroczył poza ramy porozumienia,</a:t>
            </a:r>
          </a:p>
          <a:p>
            <a:pPr algn="just"/>
            <a:endParaRPr lang="pl-PL" dirty="0">
              <a:latin typeface="Times New Roman" pitchFamily="18" charset="0"/>
              <a:cs typeface="Times New Roman" pitchFamily="18" charset="0"/>
            </a:endParaRPr>
          </a:p>
          <a:p>
            <a:pPr algn="just"/>
            <a:r>
              <a:rPr lang="pl-PL" b="1" dirty="0" err="1" smtClean="0">
                <a:latin typeface="Times New Roman" pitchFamily="18" charset="0"/>
                <a:cs typeface="Times New Roman" pitchFamily="18" charset="0"/>
              </a:rPr>
              <a:t>Wielosprawstwo</a:t>
            </a:r>
            <a:r>
              <a:rPr lang="pl-PL" b="1" dirty="0" smtClean="0">
                <a:latin typeface="Times New Roman" pitchFamily="18" charset="0"/>
                <a:cs typeface="Times New Roman" pitchFamily="18" charset="0"/>
              </a:rPr>
              <a:t> </a:t>
            </a:r>
            <a:r>
              <a:rPr lang="pl-PL" b="1" dirty="0" err="1" smtClean="0">
                <a:latin typeface="Times New Roman" pitchFamily="18" charset="0"/>
                <a:cs typeface="Times New Roman" pitchFamily="18" charset="0"/>
              </a:rPr>
              <a:t>koincydentalne</a:t>
            </a:r>
            <a:r>
              <a:rPr lang="pl-PL" b="1" dirty="0" smtClean="0">
                <a:latin typeface="Times New Roman" pitchFamily="18" charset="0"/>
                <a:cs typeface="Times New Roman" pitchFamily="18" charset="0"/>
              </a:rPr>
              <a:t> (sprawstwo równoległe) – </a:t>
            </a:r>
            <a:r>
              <a:rPr lang="pl-PL" dirty="0" smtClean="0">
                <a:latin typeface="Times New Roman" pitchFamily="18" charset="0"/>
                <a:cs typeface="Times New Roman" pitchFamily="18" charset="0"/>
              </a:rPr>
              <a:t>kilka osób w jednym czasie i w jednym miejscu dopuszcza się identycznych zachowań zabronionych, ale nie ma między nimi porozumienia</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787836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755576" y="908720"/>
            <a:ext cx="7632848" cy="5328592"/>
          </a:xfrm>
        </p:spPr>
        <p:txBody>
          <a:bodyPr/>
          <a:lstStyle/>
          <a:p>
            <a:pPr algn="just"/>
            <a:r>
              <a:rPr lang="pl-PL" b="1" dirty="0" smtClean="0">
                <a:latin typeface="Times New Roman" pitchFamily="18" charset="0"/>
                <a:cs typeface="Times New Roman" pitchFamily="18" charset="0"/>
              </a:rPr>
              <a:t>Współsprawstwo równoległe </a:t>
            </a:r>
            <a:r>
              <a:rPr lang="pl-PL" dirty="0" smtClean="0">
                <a:latin typeface="Times New Roman" pitchFamily="18" charset="0"/>
                <a:cs typeface="Times New Roman" pitchFamily="18" charset="0"/>
              </a:rPr>
              <a:t>– każdy ze współsprawców wypełnia swoim zachowaniem pełen komplet znamion typu czynu zabronionego,</a:t>
            </a:r>
          </a:p>
          <a:p>
            <a:pPr algn="just"/>
            <a:endParaRPr lang="pl-PL" dirty="0">
              <a:latin typeface="Times New Roman" pitchFamily="18" charset="0"/>
              <a:cs typeface="Times New Roman" pitchFamily="18" charset="0"/>
            </a:endParaRPr>
          </a:p>
          <a:p>
            <a:pPr algn="just"/>
            <a:r>
              <a:rPr lang="pl-PL" b="1" dirty="0" smtClean="0">
                <a:latin typeface="Times New Roman" pitchFamily="18" charset="0"/>
                <a:cs typeface="Times New Roman" pitchFamily="18" charset="0"/>
              </a:rPr>
              <a:t>Współsprawstwo właściwe </a:t>
            </a:r>
            <a:r>
              <a:rPr lang="pl-PL" dirty="0" smtClean="0">
                <a:latin typeface="Times New Roman" pitchFamily="18" charset="0"/>
                <a:cs typeface="Times New Roman" pitchFamily="18" charset="0"/>
              </a:rPr>
              <a:t>– poszczególni współsprawcy realizują określone znamię czynu zabronionego, dopiero ich kumulatywne wypełnienie przesądza o realizacji przestępstwa,</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Do współsprawstwa i </a:t>
            </a:r>
            <a:r>
              <a:rPr lang="pl-PL" dirty="0" err="1" smtClean="0">
                <a:latin typeface="Times New Roman" pitchFamily="18" charset="0"/>
                <a:cs typeface="Times New Roman" pitchFamily="18" charset="0"/>
              </a:rPr>
              <a:t>jednosprawstwa</a:t>
            </a:r>
            <a:r>
              <a:rPr lang="pl-PL" dirty="0" smtClean="0">
                <a:latin typeface="Times New Roman" pitchFamily="18" charset="0"/>
                <a:cs typeface="Times New Roman" pitchFamily="18" charset="0"/>
              </a:rPr>
              <a:t> znajdują zastosowanie przepisy dotyczące form stadialnych przestępstwa, </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537326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620688"/>
            <a:ext cx="6912886" cy="792088"/>
          </a:xfrm>
        </p:spPr>
        <p:txBody>
          <a:bodyPr>
            <a:normAutofit/>
          </a:bodyPr>
          <a:lstStyle/>
          <a:p>
            <a:pPr algn="ctr"/>
            <a:r>
              <a:rPr lang="pl-PL" dirty="0" smtClean="0">
                <a:effectLst>
                  <a:outerShdw blurRad="38100" dist="38100" dir="2700000" algn="tl">
                    <a:srgbClr val="000000">
                      <a:alpha val="43137"/>
                    </a:srgbClr>
                  </a:outerShdw>
                </a:effectLst>
                <a:latin typeface="Times New Roman" pitchFamily="18" charset="0"/>
                <a:cs typeface="Times New Roman" pitchFamily="18" charset="0"/>
              </a:rPr>
              <a:t>Sprawstwo kierownicze</a:t>
            </a:r>
            <a:endParaRPr lang="pl-PL"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539552" y="1340768"/>
            <a:ext cx="7920880" cy="5040560"/>
          </a:xfrm>
        </p:spPr>
        <p:txBody>
          <a:bodyPr>
            <a:noAutofit/>
          </a:bodyPr>
          <a:lstStyle/>
          <a:p>
            <a:pPr algn="just"/>
            <a:r>
              <a:rPr lang="pl-PL" sz="2200" b="1" dirty="0" smtClean="0">
                <a:latin typeface="Times New Roman" pitchFamily="18" charset="0"/>
                <a:cs typeface="Times New Roman" pitchFamily="18" charset="0"/>
              </a:rPr>
              <a:t>Sprawca kierowniczy – </a:t>
            </a:r>
            <a:r>
              <a:rPr lang="pl-PL" sz="2200" dirty="0" smtClean="0">
                <a:latin typeface="Times New Roman" pitchFamily="18" charset="0"/>
                <a:cs typeface="Times New Roman" pitchFamily="18" charset="0"/>
              </a:rPr>
              <a:t>kieruje wykonaniem czynu zabronionego przez inna osobę, nie realizuje go jednak bezpośrednio (sprawca pośredni),</a:t>
            </a:r>
          </a:p>
          <a:p>
            <a:pPr algn="just"/>
            <a:endParaRPr lang="pl-PL" sz="2200" b="1" dirty="0">
              <a:latin typeface="Times New Roman" pitchFamily="18" charset="0"/>
              <a:cs typeface="Times New Roman" pitchFamily="18" charset="0"/>
            </a:endParaRPr>
          </a:p>
          <a:p>
            <a:pPr algn="just"/>
            <a:r>
              <a:rPr lang="pl-PL" sz="2200" dirty="0" smtClean="0">
                <a:latin typeface="Times New Roman" pitchFamily="18" charset="0"/>
                <a:cs typeface="Times New Roman" pitchFamily="18" charset="0"/>
              </a:rPr>
              <a:t>Sprawca kierowniczy panuje nad przebiegiem czynu zabronionego, ma stałą kontrolę nad przebiegiem akcji przestępczej, ma możliwość jej przerwania na każdym etapie,</a:t>
            </a:r>
          </a:p>
          <a:p>
            <a:pPr algn="just"/>
            <a:endParaRPr lang="pl-PL" sz="2200" dirty="0">
              <a:latin typeface="Times New Roman" pitchFamily="18" charset="0"/>
              <a:cs typeface="Times New Roman" pitchFamily="18" charset="0"/>
            </a:endParaRPr>
          </a:p>
          <a:p>
            <a:pPr algn="just"/>
            <a:r>
              <a:rPr lang="pl-PL" sz="2200" dirty="0" smtClean="0">
                <a:latin typeface="Times New Roman" pitchFamily="18" charset="0"/>
                <a:cs typeface="Times New Roman" pitchFamily="18" charset="0"/>
              </a:rPr>
              <a:t>Sprawstwo kierownicze może mieć charakter zarówno umyślny jak i nieumyślny, </a:t>
            </a:r>
          </a:p>
          <a:p>
            <a:pPr marL="68580" indent="0" algn="just">
              <a:buNone/>
            </a:pPr>
            <a:endParaRPr lang="pl-PL" sz="2200" dirty="0" smtClean="0">
              <a:latin typeface="Times New Roman" pitchFamily="18" charset="0"/>
              <a:cs typeface="Times New Roman" pitchFamily="18" charset="0"/>
            </a:endParaRPr>
          </a:p>
          <a:p>
            <a:pPr algn="just"/>
            <a:r>
              <a:rPr lang="pl-PL" sz="2200" dirty="0" smtClean="0">
                <a:latin typeface="Times New Roman" pitchFamily="18" charset="0"/>
                <a:cs typeface="Times New Roman" pitchFamily="18" charset="0"/>
              </a:rPr>
              <a:t>Dla odpowiedzialności karnej sprawcy kierowniczego nie ma znaczenia, czy bezpośredni wykonawca poniesie odpowiedzialność karną</a:t>
            </a:r>
            <a:endParaRPr lang="pl-PL" sz="2200" dirty="0">
              <a:latin typeface="Times New Roman" pitchFamily="18" charset="0"/>
              <a:cs typeface="Times New Roman" pitchFamily="18" charset="0"/>
            </a:endParaRPr>
          </a:p>
        </p:txBody>
      </p:sp>
    </p:spTree>
    <p:extLst>
      <p:ext uri="{BB962C8B-B14F-4D97-AF65-F5344CB8AC3E}">
        <p14:creationId xmlns:p14="http://schemas.microsoft.com/office/powerpoint/2010/main" val="11264641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764704"/>
            <a:ext cx="7024744" cy="720080"/>
          </a:xfrm>
        </p:spPr>
        <p:txBody>
          <a:bodyPr>
            <a:normAutofit/>
          </a:bodyPr>
          <a:lstStyle/>
          <a:p>
            <a:pPr algn="ctr"/>
            <a:r>
              <a:rPr lang="pl-PL" dirty="0" smtClean="0">
                <a:effectLst>
                  <a:outerShdw blurRad="38100" dist="38100" dir="2700000" algn="tl">
                    <a:srgbClr val="000000">
                      <a:alpha val="43137"/>
                    </a:srgbClr>
                  </a:outerShdw>
                </a:effectLst>
                <a:latin typeface="Times New Roman" pitchFamily="18" charset="0"/>
                <a:cs typeface="Times New Roman" pitchFamily="18" charset="0"/>
              </a:rPr>
              <a:t>Sprawstwo polecające</a:t>
            </a:r>
            <a:endParaRPr lang="pl-PL"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755576" y="1484784"/>
            <a:ext cx="7632848" cy="4752528"/>
          </a:xfrm>
        </p:spPr>
        <p:txBody>
          <a:bodyPr>
            <a:normAutofit lnSpcReduction="10000"/>
          </a:bodyPr>
          <a:lstStyle/>
          <a:p>
            <a:pPr algn="just"/>
            <a:r>
              <a:rPr lang="pl-PL" b="1" dirty="0" smtClean="0">
                <a:latin typeface="Times New Roman" pitchFamily="18" charset="0"/>
                <a:cs typeface="Times New Roman" pitchFamily="18" charset="0"/>
              </a:rPr>
              <a:t>Sprawstwo polecające </a:t>
            </a:r>
            <a:r>
              <a:rPr lang="pl-PL" dirty="0" smtClean="0">
                <a:latin typeface="Times New Roman" pitchFamily="18" charset="0"/>
                <a:cs typeface="Times New Roman" pitchFamily="18" charset="0"/>
              </a:rPr>
              <a:t>– polega na poleceniu wykonania innej osobie czynu zabronionego z wykorzystaniem istniejącego między sprawcą polecającym, a bezpośrednim stosunkiem uzależnienia,</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Uzależnienie może mieć charakter </a:t>
            </a:r>
            <a:r>
              <a:rPr lang="pl-PL" b="1" dirty="0" smtClean="0">
                <a:latin typeface="Times New Roman" pitchFamily="18" charset="0"/>
                <a:cs typeface="Times New Roman" pitchFamily="18" charset="0"/>
              </a:rPr>
              <a:t>formalny</a:t>
            </a:r>
            <a:r>
              <a:rPr lang="pl-PL" dirty="0" smtClean="0">
                <a:latin typeface="Times New Roman" pitchFamily="18" charset="0"/>
                <a:cs typeface="Times New Roman" pitchFamily="18" charset="0"/>
              </a:rPr>
              <a:t> (polecenie wydane policjantowi przez przełożonego) lub </a:t>
            </a:r>
            <a:r>
              <a:rPr lang="pl-PL" b="1" dirty="0" smtClean="0">
                <a:latin typeface="Times New Roman" pitchFamily="18" charset="0"/>
                <a:cs typeface="Times New Roman" pitchFamily="18" charset="0"/>
              </a:rPr>
              <a:t>faktyczny</a:t>
            </a:r>
            <a:r>
              <a:rPr lang="pl-PL" dirty="0" smtClean="0">
                <a:latin typeface="Times New Roman" pitchFamily="18" charset="0"/>
                <a:cs typeface="Times New Roman" pitchFamily="18" charset="0"/>
              </a:rPr>
              <a:t> (polecenie wydane przez osobę kierującą grupa szalikowców jednemu z członków grupy),</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Polecenie powinno być wyraźne i jednoznaczne; jednocześnie brak bezpośredniego panowania przez sprawcę polecającego nad sprawcą wykonawczym</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34415376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764704"/>
            <a:ext cx="7024744" cy="720080"/>
          </a:xfrm>
        </p:spPr>
        <p:txBody>
          <a:bodyPr/>
          <a:lstStyle/>
          <a:p>
            <a:pPr algn="ctr"/>
            <a:r>
              <a:rPr lang="pl-PL" dirty="0" smtClean="0">
                <a:effectLst>
                  <a:outerShdw blurRad="38100" dist="38100" dir="2700000" algn="tl">
                    <a:srgbClr val="000000">
                      <a:alpha val="43137"/>
                    </a:srgbClr>
                  </a:outerShdw>
                </a:effectLst>
                <a:latin typeface="Times New Roman" pitchFamily="18" charset="0"/>
                <a:cs typeface="Times New Roman" pitchFamily="18" charset="0"/>
              </a:rPr>
              <a:t>Podżeganie</a:t>
            </a:r>
            <a:endParaRPr lang="pl-PL"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755576" y="1556792"/>
            <a:ext cx="7632848" cy="4608512"/>
          </a:xfrm>
        </p:spPr>
        <p:txBody>
          <a:bodyPr/>
          <a:lstStyle/>
          <a:p>
            <a:pPr algn="just"/>
            <a:r>
              <a:rPr lang="pl-PL" b="1" dirty="0" smtClean="0">
                <a:latin typeface="Times New Roman" pitchFamily="18" charset="0"/>
                <a:cs typeface="Times New Roman" pitchFamily="18" charset="0"/>
              </a:rPr>
              <a:t>Podżeganie</a:t>
            </a:r>
            <a:r>
              <a:rPr lang="pl-PL" dirty="0" smtClean="0">
                <a:latin typeface="Times New Roman" pitchFamily="18" charset="0"/>
                <a:cs typeface="Times New Roman" pitchFamily="18" charset="0"/>
              </a:rPr>
              <a:t> polega na nakłanianiu innej osoby do popełnienia czynu zabronionego,</a:t>
            </a:r>
          </a:p>
          <a:p>
            <a:pPr marL="68580" indent="0" algn="just">
              <a:buNone/>
            </a:pPr>
            <a:endParaRPr lang="pl-PL" dirty="0" smtClean="0">
              <a:latin typeface="Times New Roman" pitchFamily="18" charset="0"/>
              <a:cs typeface="Times New Roman" pitchFamily="18" charset="0"/>
            </a:endParaRPr>
          </a:p>
          <a:p>
            <a:pPr algn="just"/>
            <a:r>
              <a:rPr lang="pl-PL" dirty="0">
                <a:latin typeface="Times New Roman" pitchFamily="18" charset="0"/>
                <a:cs typeface="Times New Roman" pitchFamily="18" charset="0"/>
              </a:rPr>
              <a:t>M</a:t>
            </a:r>
            <a:r>
              <a:rPr lang="pl-PL" dirty="0" smtClean="0">
                <a:latin typeface="Times New Roman" pitchFamily="18" charset="0"/>
                <a:cs typeface="Times New Roman" pitchFamily="18" charset="0"/>
              </a:rPr>
              <a:t>ożliwe jest wyłącznie w </a:t>
            </a:r>
            <a:r>
              <a:rPr lang="pl-PL" b="1" dirty="0" smtClean="0">
                <a:latin typeface="Times New Roman" pitchFamily="18" charset="0"/>
                <a:cs typeface="Times New Roman" pitchFamily="18" charset="0"/>
              </a:rPr>
              <a:t>zamiarze bezpośrednim, </a:t>
            </a:r>
            <a:r>
              <a:rPr lang="pl-PL" dirty="0" smtClean="0">
                <a:latin typeface="Times New Roman" pitchFamily="18" charset="0"/>
                <a:cs typeface="Times New Roman" pitchFamily="18" charset="0"/>
              </a:rPr>
              <a:t>tylko</a:t>
            </a:r>
            <a:r>
              <a:rPr lang="pl-PL" b="1" dirty="0" smtClean="0">
                <a:latin typeface="Times New Roman" pitchFamily="18" charset="0"/>
                <a:cs typeface="Times New Roman" pitchFamily="18" charset="0"/>
              </a:rPr>
              <a:t> w postaci działania </a:t>
            </a:r>
            <a:r>
              <a:rPr lang="pl-PL" dirty="0" smtClean="0">
                <a:latin typeface="Times New Roman" pitchFamily="18" charset="0"/>
                <a:cs typeface="Times New Roman" pitchFamily="18" charset="0"/>
              </a:rPr>
              <a:t>(nakłanianie słowem, gestem, pismem), musi być skierowane do konkretnej osoby lub osób,</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Podżeganie jest dokonane wówczas, gdy podżegaczowi uda się wzbudzić zamiar w osobie podżeganej (możliwe jest usiłowanie i przygotowanie podżegania),</a:t>
            </a:r>
          </a:p>
          <a:p>
            <a:pPr algn="just"/>
            <a:endParaRPr lang="pl-PL" b="1" dirty="0">
              <a:latin typeface="Times New Roman" pitchFamily="18" charset="0"/>
              <a:cs typeface="Times New Roman" pitchFamily="18" charset="0"/>
            </a:endParaRPr>
          </a:p>
          <a:p>
            <a:pPr algn="just"/>
            <a:endParaRPr lang="pl-PL" b="1" dirty="0" smtClean="0">
              <a:latin typeface="Times New Roman" pitchFamily="18" charset="0"/>
              <a:cs typeface="Times New Roman" pitchFamily="18" charset="0"/>
            </a:endParaRPr>
          </a:p>
          <a:p>
            <a:pPr algn="just"/>
            <a:endParaRPr lang="pl-PL" b="1" dirty="0">
              <a:latin typeface="Times New Roman" pitchFamily="18" charset="0"/>
              <a:cs typeface="Times New Roman" pitchFamily="18" charset="0"/>
            </a:endParaRPr>
          </a:p>
          <a:p>
            <a:pPr algn="just"/>
            <a:endParaRPr lang="pl-PL" b="1" dirty="0">
              <a:latin typeface="Times New Roman" pitchFamily="18" charset="0"/>
              <a:cs typeface="Times New Roman" pitchFamily="18" charset="0"/>
            </a:endParaRPr>
          </a:p>
        </p:txBody>
      </p:sp>
    </p:spTree>
    <p:extLst>
      <p:ext uri="{BB962C8B-B14F-4D97-AF65-F5344CB8AC3E}">
        <p14:creationId xmlns:p14="http://schemas.microsoft.com/office/powerpoint/2010/main" val="4012247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764704"/>
            <a:ext cx="7344934" cy="648072"/>
          </a:xfrm>
        </p:spPr>
        <p:txBody>
          <a:bodyPr>
            <a:normAutofit fontScale="90000"/>
          </a:bodyPr>
          <a:lstStyle/>
          <a:p>
            <a:pPr algn="ctr"/>
            <a:r>
              <a:rPr lang="pl-PL" dirty="0" smtClean="0">
                <a:effectLst>
                  <a:outerShdw blurRad="38100" dist="38100" dir="2700000" algn="tl">
                    <a:srgbClr val="000000">
                      <a:alpha val="43137"/>
                    </a:srgbClr>
                  </a:outerShdw>
                </a:effectLst>
                <a:latin typeface="Times New Roman" pitchFamily="18" charset="0"/>
                <a:cs typeface="Times New Roman" pitchFamily="18" charset="0"/>
              </a:rPr>
              <a:t>Pomocnictwo</a:t>
            </a:r>
            <a:endParaRPr lang="pl-PL"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755576" y="1412776"/>
            <a:ext cx="7776864" cy="4752528"/>
          </a:xfrm>
        </p:spPr>
        <p:txBody>
          <a:bodyPr>
            <a:normAutofit lnSpcReduction="10000"/>
          </a:bodyPr>
          <a:lstStyle/>
          <a:p>
            <a:pPr algn="just"/>
            <a:r>
              <a:rPr lang="pl-PL" dirty="0" smtClean="0">
                <a:latin typeface="Times New Roman" pitchFamily="18" charset="0"/>
                <a:cs typeface="Times New Roman" pitchFamily="18" charset="0"/>
              </a:rPr>
              <a:t>Pomocnictwo polega na ułatwieniu innej osobie popełnienia czynu zabronionego,</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Stroną podmiotową pomocnictwa jest umyślność (a zatem możliwe jest pomocnictwo zarówno w zamiarze bezpośrednim jak i ewentualnym); pomocnictwa można dopuścić się zarówno przez działanie jak i przez zaniechanie,</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Pomocnik może dostarczyć narzędzie, środek przewozu, udzielić rady lub informacji, wyliczenie ma jednak charakter przykładowy i może polegać także na innym zachowaniu</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23579467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27584" y="836712"/>
            <a:ext cx="7560840" cy="5328592"/>
          </a:xfrm>
        </p:spPr>
        <p:txBody>
          <a:bodyPr/>
          <a:lstStyle/>
          <a:p>
            <a:r>
              <a:rPr lang="pl-PL" dirty="0" smtClean="0">
                <a:latin typeface="Times New Roman" pitchFamily="18" charset="0"/>
                <a:cs typeface="Times New Roman" pitchFamily="18" charset="0"/>
              </a:rPr>
              <a:t>Pomocnictwo może przybrać dwie formy: </a:t>
            </a:r>
          </a:p>
          <a:p>
            <a:pPr marL="68580" indent="0">
              <a:buNone/>
            </a:pPr>
            <a:endParaRPr lang="pl-PL" dirty="0" smtClean="0">
              <a:latin typeface="Times New Roman" pitchFamily="18" charset="0"/>
              <a:cs typeface="Times New Roman" pitchFamily="18" charset="0"/>
            </a:endParaRPr>
          </a:p>
          <a:p>
            <a:pPr algn="just">
              <a:buFontTx/>
              <a:buChar char="-"/>
            </a:pPr>
            <a:r>
              <a:rPr lang="pl-PL" dirty="0">
                <a:latin typeface="Times New Roman" pitchFamily="18" charset="0"/>
                <a:cs typeface="Times New Roman" pitchFamily="18" charset="0"/>
              </a:rPr>
              <a:t>p</a:t>
            </a:r>
            <a:r>
              <a:rPr lang="pl-PL" dirty="0" smtClean="0">
                <a:latin typeface="Times New Roman" pitchFamily="18" charset="0"/>
                <a:cs typeface="Times New Roman" pitchFamily="18" charset="0"/>
              </a:rPr>
              <a:t>omocnictwo </a:t>
            </a:r>
            <a:r>
              <a:rPr lang="pl-PL" b="1" dirty="0" smtClean="0">
                <a:latin typeface="Times New Roman" pitchFamily="18" charset="0"/>
                <a:cs typeface="Times New Roman" pitchFamily="18" charset="0"/>
              </a:rPr>
              <a:t>fizyczne</a:t>
            </a:r>
            <a:r>
              <a:rPr lang="pl-PL" dirty="0" smtClean="0">
                <a:latin typeface="Times New Roman" pitchFamily="18" charset="0"/>
                <a:cs typeface="Times New Roman" pitchFamily="18" charset="0"/>
              </a:rPr>
              <a:t> (dostarczenie narzędzia, czy środka przewozu),</a:t>
            </a:r>
          </a:p>
          <a:p>
            <a:pPr algn="just">
              <a:buFontTx/>
              <a:buChar char="-"/>
            </a:pPr>
            <a:r>
              <a:rPr lang="pl-PL" dirty="0">
                <a:latin typeface="Times New Roman" pitchFamily="18" charset="0"/>
                <a:cs typeface="Times New Roman" pitchFamily="18" charset="0"/>
              </a:rPr>
              <a:t>p</a:t>
            </a:r>
            <a:r>
              <a:rPr lang="pl-PL" dirty="0" smtClean="0">
                <a:latin typeface="Times New Roman" pitchFamily="18" charset="0"/>
                <a:cs typeface="Times New Roman" pitchFamily="18" charset="0"/>
              </a:rPr>
              <a:t>omocnictwo </a:t>
            </a:r>
            <a:r>
              <a:rPr lang="pl-PL" b="1" dirty="0" smtClean="0">
                <a:latin typeface="Times New Roman" pitchFamily="18" charset="0"/>
                <a:cs typeface="Times New Roman" pitchFamily="18" charset="0"/>
              </a:rPr>
              <a:t>psychiczne</a:t>
            </a:r>
            <a:r>
              <a:rPr lang="pl-PL" dirty="0" smtClean="0">
                <a:latin typeface="Times New Roman" pitchFamily="18" charset="0"/>
                <a:cs typeface="Times New Roman" pitchFamily="18" charset="0"/>
              </a:rPr>
              <a:t> (udzielenie </a:t>
            </a:r>
            <a:r>
              <a:rPr lang="pl-PL" dirty="0">
                <a:latin typeface="Times New Roman" pitchFamily="18" charset="0"/>
                <a:cs typeface="Times New Roman" pitchFamily="18" charset="0"/>
              </a:rPr>
              <a:t>rady lub </a:t>
            </a:r>
            <a:r>
              <a:rPr lang="pl-PL" dirty="0" smtClean="0">
                <a:latin typeface="Times New Roman" pitchFamily="18" charset="0"/>
                <a:cs typeface="Times New Roman" pitchFamily="18" charset="0"/>
              </a:rPr>
              <a:t>informacji, dodanie otuchy sprawcy).</a:t>
            </a:r>
          </a:p>
          <a:p>
            <a:pPr marL="68580" indent="0" algn="just">
              <a:buNone/>
            </a:pPr>
            <a:endParaRPr lang="pl-PL" dirty="0" smtClean="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Jeżeli osoba ułatwiająca innej osobie popełnienie czynu zabronionego realizuje jedno z jego znamion nie jest już pomocnikiem, lecz staje </a:t>
            </a:r>
            <a:r>
              <a:rPr lang="pl-PL" smtClean="0">
                <a:latin typeface="Times New Roman" pitchFamily="18" charset="0"/>
                <a:cs typeface="Times New Roman" pitchFamily="18" charset="0"/>
              </a:rPr>
              <a:t>się współsprawcą.</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528177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692696"/>
            <a:ext cx="7200918" cy="864096"/>
          </a:xfrm>
        </p:spPr>
        <p:txBody>
          <a:bodyPr>
            <a:normAutofit/>
          </a:bodyPr>
          <a:lstStyle/>
          <a:p>
            <a:pPr algn="ctr"/>
            <a:r>
              <a:rPr lang="pl-PL" sz="4400" dirty="0" smtClean="0">
                <a:effectLst>
                  <a:outerShdw blurRad="38100" dist="38100" dir="2700000" algn="tl">
                    <a:srgbClr val="000000">
                      <a:alpha val="43137"/>
                    </a:srgbClr>
                  </a:outerShdw>
                </a:effectLst>
                <a:latin typeface="Times New Roman" pitchFamily="18" charset="0"/>
                <a:cs typeface="Times New Roman" pitchFamily="18" charset="0"/>
              </a:rPr>
              <a:t>Formy stadialne</a:t>
            </a:r>
            <a:endParaRPr lang="pl-PL" sz="44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683568" y="1556792"/>
            <a:ext cx="7632848" cy="4824536"/>
          </a:xfrm>
        </p:spPr>
        <p:txBody>
          <a:bodyPr>
            <a:normAutofit lnSpcReduction="10000"/>
          </a:bodyPr>
          <a:lstStyle/>
          <a:p>
            <a:endParaRPr lang="pl-PL" dirty="0" smtClean="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Formy, w jakich przejawia się przestępstwo (tzw. </a:t>
            </a:r>
            <a:r>
              <a:rPr lang="pl-PL" i="1" dirty="0" err="1" smtClean="0">
                <a:latin typeface="Times New Roman" pitchFamily="18" charset="0"/>
                <a:cs typeface="Times New Roman" pitchFamily="18" charset="0"/>
              </a:rPr>
              <a:t>iter</a:t>
            </a:r>
            <a:r>
              <a:rPr lang="pl-PL" i="1" dirty="0" smtClean="0">
                <a:latin typeface="Times New Roman" pitchFamily="18" charset="0"/>
                <a:cs typeface="Times New Roman" pitchFamily="18" charset="0"/>
              </a:rPr>
              <a:t> </a:t>
            </a:r>
            <a:r>
              <a:rPr lang="pl-PL" i="1" dirty="0" err="1" smtClean="0">
                <a:latin typeface="Times New Roman" pitchFamily="18" charset="0"/>
                <a:cs typeface="Times New Roman" pitchFamily="18" charset="0"/>
              </a:rPr>
              <a:t>delicti</a:t>
            </a:r>
            <a:r>
              <a:rPr lang="pl-PL" i="1" dirty="0" smtClean="0">
                <a:latin typeface="Times New Roman" pitchFamily="18" charset="0"/>
                <a:cs typeface="Times New Roman" pitchFamily="18" charset="0"/>
              </a:rPr>
              <a:t>), </a:t>
            </a:r>
            <a:r>
              <a:rPr lang="pl-PL" dirty="0" smtClean="0">
                <a:latin typeface="Times New Roman" pitchFamily="18" charset="0"/>
                <a:cs typeface="Times New Roman" pitchFamily="18" charset="0"/>
              </a:rPr>
              <a:t>jego poszczególne, następujące po sobie stadia:</a:t>
            </a:r>
          </a:p>
          <a:p>
            <a:pPr marL="68580" indent="0" algn="just">
              <a:buNone/>
            </a:pPr>
            <a:endParaRPr lang="pl-PL" dirty="0" smtClean="0">
              <a:latin typeface="Times New Roman" pitchFamily="18" charset="0"/>
              <a:cs typeface="Times New Roman" pitchFamily="18" charset="0"/>
            </a:endParaRPr>
          </a:p>
          <a:p>
            <a:pPr algn="just">
              <a:buFontTx/>
              <a:buChar char="-"/>
            </a:pPr>
            <a:r>
              <a:rPr lang="pl-PL" dirty="0">
                <a:latin typeface="Times New Roman" pitchFamily="18" charset="0"/>
                <a:cs typeface="Times New Roman" pitchFamily="18" charset="0"/>
              </a:rPr>
              <a:t>p</a:t>
            </a:r>
            <a:r>
              <a:rPr lang="pl-PL" dirty="0" smtClean="0">
                <a:latin typeface="Times New Roman" pitchFamily="18" charset="0"/>
                <a:cs typeface="Times New Roman" pitchFamily="18" charset="0"/>
              </a:rPr>
              <a:t>rzygotowanie,</a:t>
            </a:r>
          </a:p>
          <a:p>
            <a:pPr algn="just">
              <a:buFontTx/>
              <a:buChar char="-"/>
            </a:pPr>
            <a:r>
              <a:rPr lang="pl-PL" dirty="0">
                <a:latin typeface="Times New Roman" pitchFamily="18" charset="0"/>
                <a:cs typeface="Times New Roman" pitchFamily="18" charset="0"/>
              </a:rPr>
              <a:t>u</a:t>
            </a:r>
            <a:r>
              <a:rPr lang="pl-PL" dirty="0" smtClean="0">
                <a:latin typeface="Times New Roman" pitchFamily="18" charset="0"/>
                <a:cs typeface="Times New Roman" pitchFamily="18" charset="0"/>
              </a:rPr>
              <a:t>siłowanie,</a:t>
            </a:r>
          </a:p>
          <a:p>
            <a:pPr algn="just">
              <a:buFontTx/>
              <a:buChar char="-"/>
            </a:pPr>
            <a:r>
              <a:rPr lang="pl-PL" dirty="0" smtClean="0">
                <a:latin typeface="Times New Roman" pitchFamily="18" charset="0"/>
                <a:cs typeface="Times New Roman" pitchFamily="18" charset="0"/>
              </a:rPr>
              <a:t>dokonanie.</a:t>
            </a:r>
          </a:p>
          <a:p>
            <a:pPr algn="just">
              <a:buFontTx/>
              <a:buChar char="-"/>
            </a:pPr>
            <a:endParaRPr lang="pl-PL" dirty="0" smtClean="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Poszczególne stadia poprzedzone zostają przeżyciami psychicznymi, których efektem jest podjęcie przez sprawcę zamiaru. Nie jest on jednak odrębnym stadium przestępstwa, ale poprzedza poszczególne stadia.</a:t>
            </a:r>
          </a:p>
          <a:p>
            <a:pPr algn="just">
              <a:buFontTx/>
              <a:buChar char="-"/>
            </a:pPr>
            <a:endParaRPr lang="pl-PL" dirty="0" smtClean="0">
              <a:latin typeface="Times New Roman" pitchFamily="18" charset="0"/>
              <a:cs typeface="Times New Roman" pitchFamily="18" charset="0"/>
            </a:endParaRPr>
          </a:p>
          <a:p>
            <a:pPr algn="just">
              <a:buFontTx/>
              <a:buChar char="-"/>
            </a:pPr>
            <a:endParaRPr lang="pl-PL"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1053695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87624" y="764704"/>
            <a:ext cx="6696744" cy="792088"/>
          </a:xfrm>
        </p:spPr>
        <p:txBody>
          <a:bodyPr>
            <a:normAutofit/>
          </a:bodyPr>
          <a:lstStyle/>
          <a:p>
            <a:pPr algn="ctr"/>
            <a:r>
              <a:rPr lang="pl-PL" sz="4400" dirty="0" smtClean="0">
                <a:effectLst>
                  <a:outerShdw blurRad="38100" dist="38100" dir="2700000" algn="tl">
                    <a:srgbClr val="000000">
                      <a:alpha val="43137"/>
                    </a:srgbClr>
                  </a:outerShdw>
                </a:effectLst>
                <a:latin typeface="Times New Roman" pitchFamily="18" charset="0"/>
                <a:cs typeface="Times New Roman" pitchFamily="18" charset="0"/>
              </a:rPr>
              <a:t>Dokonanie</a:t>
            </a:r>
            <a:endParaRPr lang="pl-PL" sz="44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827584" y="1772816"/>
            <a:ext cx="7560840" cy="4464496"/>
          </a:xfrm>
        </p:spPr>
        <p:txBody>
          <a:bodyPr/>
          <a:lstStyle/>
          <a:p>
            <a:pPr algn="just"/>
            <a:r>
              <a:rPr lang="pl-PL" dirty="0" smtClean="0">
                <a:latin typeface="Times New Roman" pitchFamily="18" charset="0"/>
                <a:cs typeface="Times New Roman" pitchFamily="18" charset="0"/>
              </a:rPr>
              <a:t>Polega na realizacji wszystkich ustawowych znamion typu czynu zabronionego,</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W przypadku przestępstw skutkowych dokonanie ma miejsce z chwilą wystąpienia skutku, w odniesieniu do przestępstw formalnych dokonanie polega na realizacji znamienia czasownikowego,</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Dokonanie pochłania w sobie wszystkie poprzednie stadia przestępstwa: zarówno usiłowanie jak i przygotowanie,</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2038725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692696"/>
            <a:ext cx="7024744" cy="864096"/>
          </a:xfrm>
        </p:spPr>
        <p:txBody>
          <a:bodyPr>
            <a:normAutofit/>
          </a:bodyPr>
          <a:lstStyle/>
          <a:p>
            <a:pPr algn="ctr"/>
            <a:r>
              <a:rPr lang="pl-PL" sz="4400" dirty="0" smtClean="0">
                <a:effectLst>
                  <a:outerShdw blurRad="38100" dist="38100" dir="2700000" algn="tl">
                    <a:srgbClr val="000000">
                      <a:alpha val="43137"/>
                    </a:srgbClr>
                  </a:outerShdw>
                </a:effectLst>
                <a:latin typeface="Times New Roman" pitchFamily="18" charset="0"/>
                <a:cs typeface="Times New Roman" pitchFamily="18" charset="0"/>
              </a:rPr>
              <a:t>Usiłowanie</a:t>
            </a:r>
            <a:endParaRPr lang="pl-PL" sz="4400"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827584" y="1628800"/>
            <a:ext cx="7560840" cy="4536504"/>
          </a:xfrm>
        </p:spPr>
        <p:txBody>
          <a:bodyPr/>
          <a:lstStyle/>
          <a:p>
            <a:pPr algn="just"/>
            <a:r>
              <a:rPr lang="pl-PL" dirty="0" smtClean="0">
                <a:latin typeface="Times New Roman" pitchFamily="18" charset="0"/>
                <a:cs typeface="Times New Roman" pitchFamily="18" charset="0"/>
              </a:rPr>
              <a:t>Art. 13 § 1 k.k. „Odpowiada za usiłowanie, kto w zamiarze popełnienia czynu zabronionego swoim zachowaniem bezpośrednio zmierza do jego dokonania, które jednak nie następuje”.</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Do przesłanek usiłowania należy zaliczyć:</a:t>
            </a:r>
          </a:p>
          <a:p>
            <a:pPr algn="just">
              <a:buFontTx/>
              <a:buChar char="-"/>
            </a:pPr>
            <a:r>
              <a:rPr lang="pl-PL" dirty="0" smtClean="0">
                <a:latin typeface="Times New Roman" pitchFamily="18" charset="0"/>
                <a:cs typeface="Times New Roman" pitchFamily="18" charset="0"/>
              </a:rPr>
              <a:t>zamiar,</a:t>
            </a:r>
          </a:p>
          <a:p>
            <a:pPr algn="just">
              <a:buFontTx/>
              <a:buChar char="-"/>
            </a:pPr>
            <a:r>
              <a:rPr lang="pl-PL" dirty="0">
                <a:latin typeface="Times New Roman" pitchFamily="18" charset="0"/>
                <a:cs typeface="Times New Roman" pitchFamily="18" charset="0"/>
              </a:rPr>
              <a:t>z</a:t>
            </a:r>
            <a:r>
              <a:rPr lang="pl-PL" dirty="0" smtClean="0">
                <a:latin typeface="Times New Roman" pitchFamily="18" charset="0"/>
                <a:cs typeface="Times New Roman" pitchFamily="18" charset="0"/>
              </a:rPr>
              <a:t>achowanie zmierzające bezpośrednio do dokonania,</a:t>
            </a:r>
          </a:p>
          <a:p>
            <a:pPr algn="just">
              <a:buFontTx/>
              <a:buChar char="-"/>
            </a:pPr>
            <a:r>
              <a:rPr lang="pl-PL" dirty="0">
                <a:latin typeface="Times New Roman" pitchFamily="18" charset="0"/>
                <a:cs typeface="Times New Roman" pitchFamily="18" charset="0"/>
              </a:rPr>
              <a:t>b</a:t>
            </a:r>
            <a:r>
              <a:rPr lang="pl-PL" dirty="0" smtClean="0">
                <a:latin typeface="Times New Roman" pitchFamily="18" charset="0"/>
                <a:cs typeface="Times New Roman" pitchFamily="18" charset="0"/>
              </a:rPr>
              <a:t>rak dokonania.</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3443098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755576" y="836712"/>
            <a:ext cx="7632848" cy="5400600"/>
          </a:xfrm>
        </p:spPr>
        <p:txBody>
          <a:bodyPr/>
          <a:lstStyle/>
          <a:p>
            <a:pPr algn="just"/>
            <a:r>
              <a:rPr lang="pl-PL" dirty="0" smtClean="0">
                <a:latin typeface="Times New Roman" pitchFamily="18" charset="0"/>
                <a:cs typeface="Times New Roman" pitchFamily="18" charset="0"/>
              </a:rPr>
              <a:t>Usiłowanie możliwe jest zarówno w </a:t>
            </a:r>
            <a:r>
              <a:rPr lang="pl-PL" b="1" dirty="0" smtClean="0">
                <a:latin typeface="Times New Roman" pitchFamily="18" charset="0"/>
                <a:cs typeface="Times New Roman" pitchFamily="18" charset="0"/>
              </a:rPr>
              <a:t>zamiarze bezpośrednim jak i ewentualnym</a:t>
            </a:r>
            <a:r>
              <a:rPr lang="pl-PL" dirty="0" smtClean="0">
                <a:latin typeface="Times New Roman" pitchFamily="18" charset="0"/>
                <a:cs typeface="Times New Roman" pitchFamily="18" charset="0"/>
              </a:rPr>
              <a:t>; natomiast wyłącznie z zamiarem bezpośrednim, jeżeli dotyczy przestępstw kierunkowych (np. art. 278 k.k.),</a:t>
            </a:r>
          </a:p>
          <a:p>
            <a:pPr algn="just"/>
            <a:endParaRPr lang="pl-PL" dirty="0">
              <a:latin typeface="Times New Roman" pitchFamily="18" charset="0"/>
              <a:cs typeface="Times New Roman" pitchFamily="18" charset="0"/>
            </a:endParaRPr>
          </a:p>
          <a:p>
            <a:pPr algn="just"/>
            <a:r>
              <a:rPr lang="pl-PL" b="1" dirty="0" smtClean="0">
                <a:latin typeface="Times New Roman" pitchFamily="18" charset="0"/>
                <a:cs typeface="Times New Roman" pitchFamily="18" charset="0"/>
              </a:rPr>
              <a:t>Zachowanie</a:t>
            </a:r>
            <a:r>
              <a:rPr lang="pl-PL" dirty="0" smtClean="0">
                <a:latin typeface="Times New Roman" pitchFamily="18" charset="0"/>
                <a:cs typeface="Times New Roman" pitchFamily="18" charset="0"/>
              </a:rPr>
              <a:t> zmierzające bezpośrednio do dokonania dotyczy zarówno: działania jak i zaniechania,</a:t>
            </a:r>
          </a:p>
          <a:p>
            <a:pPr algn="just"/>
            <a:endParaRPr lang="pl-PL" dirty="0">
              <a:latin typeface="Times New Roman" pitchFamily="18" charset="0"/>
              <a:cs typeface="Times New Roman" pitchFamily="18" charset="0"/>
            </a:endParaRPr>
          </a:p>
          <a:p>
            <a:pPr algn="just"/>
            <a:r>
              <a:rPr lang="pl-PL" b="1" dirty="0" smtClean="0">
                <a:latin typeface="Times New Roman" pitchFamily="18" charset="0"/>
                <a:cs typeface="Times New Roman" pitchFamily="18" charset="0"/>
              </a:rPr>
              <a:t>Bezpośredniość </a:t>
            </a:r>
            <a:r>
              <a:rPr lang="pl-PL" dirty="0" smtClean="0">
                <a:latin typeface="Times New Roman" pitchFamily="18" charset="0"/>
                <a:cs typeface="Times New Roman" pitchFamily="18" charset="0"/>
              </a:rPr>
              <a:t>wskazuje, że usiłowanie jest stadium bardziej zaawansowanym od dokonania (Wyrok SN z 22 stycznia 1985 r., IV KR 336/84)</a:t>
            </a:r>
            <a:endParaRPr lang="pl-PL" b="1" dirty="0" smtClean="0">
              <a:latin typeface="Times New Roman" pitchFamily="18" charset="0"/>
              <a:cs typeface="Times New Roman" pitchFamily="18" charset="0"/>
            </a:endParaRPr>
          </a:p>
          <a:p>
            <a:endParaRPr lang="pl-PL" dirty="0">
              <a:latin typeface="Times New Roman" pitchFamily="18" charset="0"/>
              <a:cs typeface="Times New Roman" pitchFamily="18" charset="0"/>
            </a:endParaRPr>
          </a:p>
          <a:p>
            <a:pPr algn="just"/>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1495719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827584" y="836712"/>
            <a:ext cx="7632848" cy="5400600"/>
          </a:xfrm>
        </p:spPr>
        <p:txBody>
          <a:bodyPr/>
          <a:lstStyle/>
          <a:p>
            <a:endParaRPr lang="pl-PL" b="1" dirty="0" smtClean="0">
              <a:latin typeface="Times New Roman" pitchFamily="18" charset="0"/>
              <a:cs typeface="Times New Roman" pitchFamily="18" charset="0"/>
            </a:endParaRPr>
          </a:p>
          <a:p>
            <a:r>
              <a:rPr lang="pl-PL" b="1" dirty="0" smtClean="0">
                <a:latin typeface="Times New Roman" pitchFamily="18" charset="0"/>
                <a:cs typeface="Times New Roman" pitchFamily="18" charset="0"/>
              </a:rPr>
              <a:t>Brak dokonania – </a:t>
            </a:r>
            <a:r>
              <a:rPr lang="pl-PL" dirty="0" smtClean="0">
                <a:latin typeface="Times New Roman" pitchFamily="18" charset="0"/>
                <a:cs typeface="Times New Roman" pitchFamily="18" charset="0"/>
              </a:rPr>
              <a:t>jest to negatywny element usiłowania,</a:t>
            </a:r>
          </a:p>
          <a:p>
            <a:endParaRPr lang="pl-PL" b="1"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Kara za usiłowanie odpowiada karze przewidzianej za dokonanie przestępstwa; w przypadku usiłowania nieudolnego sąd może zastosować nadzwyczajne złagodzenie kary lub odstąpić od jej wymierzenia,</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Nie podlega karze sprawca, który </a:t>
            </a:r>
            <a:r>
              <a:rPr lang="pl-PL" b="1" dirty="0" smtClean="0">
                <a:latin typeface="Times New Roman" pitchFamily="18" charset="0"/>
                <a:cs typeface="Times New Roman" pitchFamily="18" charset="0"/>
              </a:rPr>
              <a:t>dobrowolnie</a:t>
            </a:r>
            <a:r>
              <a:rPr lang="pl-PL" dirty="0" smtClean="0">
                <a:latin typeface="Times New Roman" pitchFamily="18" charset="0"/>
                <a:cs typeface="Times New Roman" pitchFamily="18" charset="0"/>
              </a:rPr>
              <a:t> odstąpił od dokonania lub zapobiegł skutkowi stanowiącemu znamię czynu zabronionego (</a:t>
            </a:r>
            <a:r>
              <a:rPr lang="pl-PL" b="1" dirty="0" smtClean="0">
                <a:latin typeface="Times New Roman" pitchFamily="18" charset="0"/>
                <a:cs typeface="Times New Roman" pitchFamily="18" charset="0"/>
              </a:rPr>
              <a:t>art. 15 k.k. – skuteczny czynny żal), </a:t>
            </a:r>
            <a:r>
              <a:rPr lang="pl-PL" dirty="0" smtClean="0">
                <a:latin typeface="Times New Roman" pitchFamily="18" charset="0"/>
                <a:cs typeface="Times New Roman" pitchFamily="18" charset="0"/>
              </a:rPr>
              <a:t>np. </a:t>
            </a:r>
            <a:r>
              <a:rPr lang="pl-PL" dirty="0">
                <a:latin typeface="Times New Roman" pitchFamily="18" charset="0"/>
                <a:cs typeface="Times New Roman" pitchFamily="18" charset="0"/>
              </a:rPr>
              <a:t>W</a:t>
            </a:r>
            <a:r>
              <a:rPr lang="pl-PL" dirty="0" smtClean="0">
                <a:latin typeface="Times New Roman" pitchFamily="18" charset="0"/>
                <a:cs typeface="Times New Roman" pitchFamily="18" charset="0"/>
              </a:rPr>
              <a:t>yrok SN z 19 sierpnia 1974 r., I KR 35/74</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96637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764704"/>
            <a:ext cx="7128910" cy="720080"/>
          </a:xfrm>
        </p:spPr>
        <p:txBody>
          <a:bodyPr/>
          <a:lstStyle/>
          <a:p>
            <a:pPr algn="ctr"/>
            <a:r>
              <a:rPr lang="pl-PL" dirty="0" smtClean="0">
                <a:effectLst>
                  <a:outerShdw blurRad="38100" dist="38100" dir="2700000" algn="tl">
                    <a:srgbClr val="000000">
                      <a:alpha val="43137"/>
                    </a:srgbClr>
                  </a:outerShdw>
                </a:effectLst>
                <a:latin typeface="Times New Roman" pitchFamily="18" charset="0"/>
                <a:cs typeface="Times New Roman" pitchFamily="18" charset="0"/>
              </a:rPr>
              <a:t>Usiłowanie nieudolne</a:t>
            </a:r>
            <a:endParaRPr lang="pl-PL"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755576" y="1484784"/>
            <a:ext cx="7632848" cy="4680520"/>
          </a:xfrm>
        </p:spPr>
        <p:txBody>
          <a:bodyPr/>
          <a:lstStyle/>
          <a:p>
            <a:pPr algn="just"/>
            <a:r>
              <a:rPr lang="pl-PL" dirty="0" smtClean="0">
                <a:latin typeface="Times New Roman" pitchFamily="18" charset="0"/>
                <a:cs typeface="Times New Roman" pitchFamily="18" charset="0"/>
              </a:rPr>
              <a:t>Art. 13 § 2 k.k. – sprawca nie uświadamia sobie, że dokonanie jest niemożliwe ze względu na brak przedmiotu nadającego się do popełnienia na nim czynu zabronionego lub ze względu na użycie środka nienadającego się do popełnienia czynu zabronionego,</a:t>
            </a:r>
          </a:p>
          <a:p>
            <a:pPr algn="just"/>
            <a:endParaRPr lang="pl-PL" dirty="0">
              <a:latin typeface="Times New Roman" pitchFamily="18" charset="0"/>
              <a:cs typeface="Times New Roman" pitchFamily="18" charset="0"/>
            </a:endParaRPr>
          </a:p>
          <a:p>
            <a:pPr algn="just">
              <a:buFontTx/>
              <a:buChar char="-"/>
            </a:pPr>
            <a:r>
              <a:rPr lang="pl-PL" b="1" dirty="0">
                <a:latin typeface="Times New Roman" pitchFamily="18" charset="0"/>
                <a:cs typeface="Times New Roman" pitchFamily="18" charset="0"/>
              </a:rPr>
              <a:t>b</a:t>
            </a:r>
            <a:r>
              <a:rPr lang="pl-PL" b="1" dirty="0" smtClean="0">
                <a:latin typeface="Times New Roman" pitchFamily="18" charset="0"/>
                <a:cs typeface="Times New Roman" pitchFamily="18" charset="0"/>
              </a:rPr>
              <a:t>rak przedmiotu </a:t>
            </a:r>
            <a:r>
              <a:rPr lang="pl-PL" dirty="0" smtClean="0">
                <a:latin typeface="Times New Roman" pitchFamily="18" charset="0"/>
                <a:cs typeface="Times New Roman" pitchFamily="18" charset="0"/>
              </a:rPr>
              <a:t>(np. włamanie się do pustego sejfu, strzał do manekina, strzał do trupa),</a:t>
            </a:r>
          </a:p>
          <a:p>
            <a:pPr algn="just">
              <a:buFontTx/>
              <a:buChar char="-"/>
            </a:pPr>
            <a:r>
              <a:rPr lang="pl-PL" b="1" dirty="0">
                <a:latin typeface="Times New Roman" pitchFamily="18" charset="0"/>
                <a:cs typeface="Times New Roman" pitchFamily="18" charset="0"/>
              </a:rPr>
              <a:t>u</a:t>
            </a:r>
            <a:r>
              <a:rPr lang="pl-PL" b="1" dirty="0" smtClean="0">
                <a:latin typeface="Times New Roman" pitchFamily="18" charset="0"/>
                <a:cs typeface="Times New Roman" pitchFamily="18" charset="0"/>
              </a:rPr>
              <a:t>życie niewłaściwego środka </a:t>
            </a:r>
            <a:r>
              <a:rPr lang="pl-PL" dirty="0" smtClean="0">
                <a:latin typeface="Times New Roman" pitchFamily="18" charset="0"/>
                <a:cs typeface="Times New Roman" pitchFamily="18" charset="0"/>
              </a:rPr>
              <a:t>(podanie nieszkodliwej substancji zamiast trucizny, próba zastrzelenia człowieka ze straszaka)</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1084684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755576" y="836712"/>
            <a:ext cx="7560840" cy="5328592"/>
          </a:xfrm>
        </p:spPr>
        <p:txBody>
          <a:bodyPr/>
          <a:lstStyle/>
          <a:p>
            <a:pPr algn="just"/>
            <a:r>
              <a:rPr lang="pl-PL" dirty="0" smtClean="0">
                <a:latin typeface="Times New Roman" pitchFamily="18" charset="0"/>
                <a:cs typeface="Times New Roman" pitchFamily="18" charset="0"/>
              </a:rPr>
              <a:t>Usiłowanie względnie nieudolne – podanie komuś trucizny w zbyt małej dawce,</a:t>
            </a:r>
          </a:p>
          <a:p>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Usiłowanie bezwzględnie nieudolne – podanie nieszkodliwego środka w przekonaniu, że to trucizna,</a:t>
            </a:r>
          </a:p>
          <a:p>
            <a:pPr algn="just"/>
            <a:endParaRPr lang="pl-PL" dirty="0">
              <a:latin typeface="Times New Roman" pitchFamily="18" charset="0"/>
              <a:cs typeface="Times New Roman" pitchFamily="18" charset="0"/>
            </a:endParaRPr>
          </a:p>
          <a:p>
            <a:pPr algn="just"/>
            <a:r>
              <a:rPr lang="pl-PL" dirty="0" smtClean="0">
                <a:latin typeface="Times New Roman" pitchFamily="18" charset="0"/>
                <a:cs typeface="Times New Roman" pitchFamily="18" charset="0"/>
              </a:rPr>
              <a:t>Przestępstwo urojone (</a:t>
            </a:r>
            <a:r>
              <a:rPr lang="pl-PL" i="1" dirty="0" smtClean="0">
                <a:latin typeface="Times New Roman" pitchFamily="18" charset="0"/>
                <a:cs typeface="Times New Roman" pitchFamily="18" charset="0"/>
              </a:rPr>
              <a:t>delictum </a:t>
            </a:r>
            <a:r>
              <a:rPr lang="pl-PL" i="1" dirty="0" err="1" smtClean="0">
                <a:latin typeface="Times New Roman" pitchFamily="18" charset="0"/>
                <a:cs typeface="Times New Roman" pitchFamily="18" charset="0"/>
              </a:rPr>
              <a:t>putativum</a:t>
            </a:r>
            <a:r>
              <a:rPr lang="pl-PL" dirty="0" smtClean="0">
                <a:latin typeface="Times New Roman" pitchFamily="18" charset="0"/>
                <a:cs typeface="Times New Roman" pitchFamily="18" charset="0"/>
              </a:rPr>
              <a:t>)- zachodzi wówczas, gdy sprawca dopuszcza się czynu mylnie przez niego ocenianego jako przestępstwo (np. cudzołóstwo); w przypadku usiłowania nieudolnego, to do czego zmierza sprawca w rzeczywistości jest zabronione, ale niemożliwe do zrealizowania w konkretnych warunkach,</a:t>
            </a: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335725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43490" y="692696"/>
            <a:ext cx="6984894" cy="720079"/>
          </a:xfrm>
        </p:spPr>
        <p:txBody>
          <a:bodyPr>
            <a:normAutofit/>
          </a:bodyPr>
          <a:lstStyle/>
          <a:p>
            <a:pPr algn="ctr"/>
            <a:r>
              <a:rPr lang="pl-PL" dirty="0">
                <a:effectLst>
                  <a:outerShdw blurRad="38100" dist="38100" dir="2700000" algn="tl">
                    <a:srgbClr val="000000">
                      <a:alpha val="43137"/>
                    </a:srgbClr>
                  </a:outerShdw>
                </a:effectLst>
                <a:latin typeface="Times New Roman" pitchFamily="18" charset="0"/>
                <a:cs typeface="Times New Roman" pitchFamily="18" charset="0"/>
              </a:rPr>
              <a:t>P</a:t>
            </a:r>
            <a:r>
              <a:rPr lang="pl-PL" dirty="0" smtClean="0">
                <a:effectLst>
                  <a:outerShdw blurRad="38100" dist="38100" dir="2700000" algn="tl">
                    <a:srgbClr val="000000">
                      <a:alpha val="43137"/>
                    </a:srgbClr>
                  </a:outerShdw>
                </a:effectLst>
                <a:latin typeface="Times New Roman" pitchFamily="18" charset="0"/>
                <a:cs typeface="Times New Roman" pitchFamily="18" charset="0"/>
              </a:rPr>
              <a:t>rzygotowanie</a:t>
            </a:r>
            <a:endParaRPr lang="pl-PL" dirty="0">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Symbol zastępczy zawartości 2"/>
          <p:cNvSpPr>
            <a:spLocks noGrp="1"/>
          </p:cNvSpPr>
          <p:nvPr>
            <p:ph idx="1"/>
          </p:nvPr>
        </p:nvSpPr>
        <p:spPr>
          <a:xfrm>
            <a:off x="683568" y="1484784"/>
            <a:ext cx="7920880" cy="4896544"/>
          </a:xfrm>
        </p:spPr>
        <p:txBody>
          <a:bodyPr>
            <a:normAutofit fontScale="92500" lnSpcReduction="10000"/>
          </a:bodyPr>
          <a:lstStyle/>
          <a:p>
            <a:pPr algn="just"/>
            <a:r>
              <a:rPr lang="pl-PL" dirty="0">
                <a:latin typeface="Times New Roman" pitchFamily="18" charset="0"/>
                <a:cs typeface="Times New Roman" pitchFamily="18" charset="0"/>
              </a:rPr>
              <a:t>A</a:t>
            </a:r>
            <a:r>
              <a:rPr lang="pl-PL" dirty="0" smtClean="0">
                <a:latin typeface="Times New Roman" pitchFamily="18" charset="0"/>
                <a:cs typeface="Times New Roman" pitchFamily="18" charset="0"/>
              </a:rPr>
              <a:t>rt. 16 § 1 k.k. – przygotowanie zachodzi tylko wtedy, gdy sprawca w celu popełnienia czynu zabronionego podejmuje czynności mające stworzyć warunki do przedsięwzięcia czynu zmierzającego bezpośrednio do jego dokonania, w szczególności w tym celu wchodzi w porozumienie z inną osobą, uzyskuje lub przysposabia środki, zbiera informacje lub sporządza plan działania,</a:t>
            </a:r>
          </a:p>
          <a:p>
            <a:pPr marL="68580" indent="0" algn="just">
              <a:buNone/>
            </a:pPr>
            <a:endParaRPr lang="pl-PL" dirty="0" smtClean="0">
              <a:latin typeface="Times New Roman" pitchFamily="18" charset="0"/>
              <a:cs typeface="Times New Roman" pitchFamily="18" charset="0"/>
            </a:endParaRPr>
          </a:p>
          <a:p>
            <a:pPr algn="just">
              <a:buFontTx/>
              <a:buChar char="-"/>
            </a:pPr>
            <a:r>
              <a:rPr lang="pl-PL" b="1" dirty="0" smtClean="0">
                <a:latin typeface="Times New Roman" pitchFamily="18" charset="0"/>
                <a:cs typeface="Times New Roman" pitchFamily="18" charset="0"/>
              </a:rPr>
              <a:t>konfiguracja jednoosobowa </a:t>
            </a:r>
            <a:r>
              <a:rPr lang="pl-PL" dirty="0" smtClean="0">
                <a:latin typeface="Times New Roman" pitchFamily="18" charset="0"/>
                <a:cs typeface="Times New Roman" pitchFamily="18" charset="0"/>
              </a:rPr>
              <a:t>- </a:t>
            </a:r>
            <a:r>
              <a:rPr lang="pl-PL" dirty="0">
                <a:latin typeface="Times New Roman" pitchFamily="18" charset="0"/>
                <a:cs typeface="Times New Roman" pitchFamily="18" charset="0"/>
              </a:rPr>
              <a:t>uzyskuje </a:t>
            </a:r>
            <a:r>
              <a:rPr lang="pl-PL" dirty="0" smtClean="0">
                <a:latin typeface="Times New Roman" pitchFamily="18" charset="0"/>
                <a:cs typeface="Times New Roman" pitchFamily="18" charset="0"/>
              </a:rPr>
              <a:t>(kupuje, wydzierżawia, kradnie) lub </a:t>
            </a:r>
            <a:r>
              <a:rPr lang="pl-PL" dirty="0">
                <a:latin typeface="Times New Roman" pitchFamily="18" charset="0"/>
                <a:cs typeface="Times New Roman" pitchFamily="18" charset="0"/>
              </a:rPr>
              <a:t>przysposabia </a:t>
            </a:r>
            <a:r>
              <a:rPr lang="pl-PL" dirty="0" smtClean="0">
                <a:latin typeface="Times New Roman" pitchFamily="18" charset="0"/>
                <a:cs typeface="Times New Roman" pitchFamily="18" charset="0"/>
              </a:rPr>
              <a:t>(przystosowuje, reperuje, przerabia) środki (rzeczy ruchome i nieruchomości), </a:t>
            </a:r>
            <a:r>
              <a:rPr lang="pl-PL" dirty="0">
                <a:latin typeface="Times New Roman" pitchFamily="18" charset="0"/>
                <a:cs typeface="Times New Roman" pitchFamily="18" charset="0"/>
              </a:rPr>
              <a:t>zbiera informacje lub sporządza plan </a:t>
            </a:r>
            <a:r>
              <a:rPr lang="pl-PL" dirty="0" smtClean="0">
                <a:latin typeface="Times New Roman" pitchFamily="18" charset="0"/>
                <a:cs typeface="Times New Roman" pitchFamily="18" charset="0"/>
              </a:rPr>
              <a:t>działania,</a:t>
            </a:r>
          </a:p>
          <a:p>
            <a:pPr algn="just">
              <a:buFontTx/>
              <a:buChar char="-"/>
            </a:pPr>
            <a:r>
              <a:rPr lang="pl-PL" b="1" dirty="0">
                <a:latin typeface="Times New Roman" pitchFamily="18" charset="0"/>
                <a:cs typeface="Times New Roman" pitchFamily="18" charset="0"/>
              </a:rPr>
              <a:t>k</a:t>
            </a:r>
            <a:r>
              <a:rPr lang="pl-PL" b="1" dirty="0" smtClean="0">
                <a:latin typeface="Times New Roman" pitchFamily="18" charset="0"/>
                <a:cs typeface="Times New Roman" pitchFamily="18" charset="0"/>
              </a:rPr>
              <a:t>onfiguracja wieloosobowa </a:t>
            </a:r>
            <a:r>
              <a:rPr lang="pl-PL" dirty="0" smtClean="0">
                <a:latin typeface="Times New Roman" pitchFamily="18" charset="0"/>
                <a:cs typeface="Times New Roman" pitchFamily="18" charset="0"/>
              </a:rPr>
              <a:t>– wejście w porozumienie (nie wymaga szczególnej formy; czas trwania może być zróżnicowany)</a:t>
            </a:r>
          </a:p>
          <a:p>
            <a:pPr algn="just">
              <a:buFontTx/>
              <a:buChar char="-"/>
            </a:pPr>
            <a:endParaRPr lang="pl-PL" dirty="0">
              <a:latin typeface="Times New Roman" pitchFamily="18" charset="0"/>
              <a:cs typeface="Times New Roman" pitchFamily="18" charset="0"/>
            </a:endParaRPr>
          </a:p>
        </p:txBody>
      </p:sp>
    </p:spTree>
    <p:extLst>
      <p:ext uri="{BB962C8B-B14F-4D97-AF65-F5344CB8AC3E}">
        <p14:creationId xmlns:p14="http://schemas.microsoft.com/office/powerpoint/2010/main" val="38587698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202</TotalTime>
  <Words>1176</Words>
  <Application>Microsoft Office PowerPoint</Application>
  <PresentationFormat>Pokaz na ekranie (4:3)</PresentationFormat>
  <Paragraphs>107</Paragraphs>
  <Slides>18</Slides>
  <Notes>0</Notes>
  <HiddenSlides>0</HiddenSlides>
  <MMClips>0</MMClips>
  <ScaleCrop>false</ScaleCrop>
  <HeadingPairs>
    <vt:vector size="4" baseType="variant">
      <vt:variant>
        <vt:lpstr>Motyw</vt:lpstr>
      </vt:variant>
      <vt:variant>
        <vt:i4>1</vt:i4>
      </vt:variant>
      <vt:variant>
        <vt:lpstr>Tytuły slajdów</vt:lpstr>
      </vt:variant>
      <vt:variant>
        <vt:i4>18</vt:i4>
      </vt:variant>
    </vt:vector>
  </HeadingPairs>
  <TitlesOfParts>
    <vt:vector size="19" baseType="lpstr">
      <vt:lpstr>Austin</vt:lpstr>
      <vt:lpstr>Formy stadialne   i postacie zjawiskowe przestępstwa</vt:lpstr>
      <vt:lpstr>Formy stadialne</vt:lpstr>
      <vt:lpstr>Dokonanie</vt:lpstr>
      <vt:lpstr>Usiłowanie</vt:lpstr>
      <vt:lpstr>Prezentacja programu PowerPoint</vt:lpstr>
      <vt:lpstr>Prezentacja programu PowerPoint</vt:lpstr>
      <vt:lpstr>Usiłowanie nieudolne</vt:lpstr>
      <vt:lpstr>Prezentacja programu PowerPoint</vt:lpstr>
      <vt:lpstr>Przygotowanie</vt:lpstr>
      <vt:lpstr>Prezentacja programu PowerPoint</vt:lpstr>
      <vt:lpstr>Postacie zjawiskowe</vt:lpstr>
      <vt:lpstr>Prezentacja programu PowerPoint</vt:lpstr>
      <vt:lpstr>Prezentacja programu PowerPoint</vt:lpstr>
      <vt:lpstr>Sprawstwo kierownicze</vt:lpstr>
      <vt:lpstr>Sprawstwo polecające</vt:lpstr>
      <vt:lpstr>Podżeganie</vt:lpstr>
      <vt:lpstr>Pomocnictwo</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Formy stadialne   i postacie zjawiskowe przestępstwa</dc:title>
  <dc:creator>Brzezinska Joanna</dc:creator>
  <cp:lastModifiedBy>Brzezinska Joanna</cp:lastModifiedBy>
  <cp:revision>17</cp:revision>
  <dcterms:created xsi:type="dcterms:W3CDTF">2014-01-10T18:00:05Z</dcterms:created>
  <dcterms:modified xsi:type="dcterms:W3CDTF">2014-02-26T18:17:01Z</dcterms:modified>
</cp:coreProperties>
</file>