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74" r:id="rId3"/>
    <p:sldId id="256" r:id="rId4"/>
    <p:sldId id="257" r:id="rId5"/>
    <p:sldId id="258" r:id="rId6"/>
    <p:sldId id="259" r:id="rId7"/>
    <p:sldId id="260" r:id="rId8"/>
    <p:sldId id="261" r:id="rId9"/>
    <p:sldId id="262" r:id="rId10"/>
    <p:sldId id="263" r:id="rId11"/>
    <p:sldId id="264" r:id="rId12"/>
    <p:sldId id="265" r:id="rId13"/>
    <p:sldId id="266" r:id="rId14"/>
    <p:sldId id="267" r:id="rId15"/>
    <p:sldId id="269" r:id="rId16"/>
    <p:sldId id="268" r:id="rId17"/>
    <p:sldId id="270" r:id="rId18"/>
    <p:sldId id="271" r:id="rId19"/>
    <p:sldId id="27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en-GB"/>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GB"/>
          </a:p>
        </p:txBody>
      </p:sp>
      <p:sp>
        <p:nvSpPr>
          <p:cNvPr id="4" name="Symbol zastępczy daty 3"/>
          <p:cNvSpPr>
            <a:spLocks noGrp="1"/>
          </p:cNvSpPr>
          <p:nvPr>
            <p:ph type="dt" sz="half" idx="10"/>
          </p:nvPr>
        </p:nvSpPr>
        <p:spPr/>
        <p:txBody>
          <a:bodyPr/>
          <a:lstStyle/>
          <a:p>
            <a:fld id="{CD25294B-A927-442E-9831-257CCE70DF58}" type="datetimeFigureOut">
              <a:rPr lang="en-GB" smtClean="0"/>
              <a:t>19/01/2015</a:t>
            </a:fld>
            <a:endParaRPr lang="en-GB"/>
          </a:p>
        </p:txBody>
      </p:sp>
      <p:sp>
        <p:nvSpPr>
          <p:cNvPr id="5" name="Symbol zastępczy stopki 4"/>
          <p:cNvSpPr>
            <a:spLocks noGrp="1"/>
          </p:cNvSpPr>
          <p:nvPr>
            <p:ph type="ftr" sz="quarter" idx="11"/>
          </p:nvPr>
        </p:nvSpPr>
        <p:spPr/>
        <p:txBody>
          <a:bodyPr/>
          <a:lstStyle/>
          <a:p>
            <a:endParaRPr lang="en-GB"/>
          </a:p>
        </p:txBody>
      </p:sp>
      <p:sp>
        <p:nvSpPr>
          <p:cNvPr id="6" name="Symbol zastępczy numeru slajdu 5"/>
          <p:cNvSpPr>
            <a:spLocks noGrp="1"/>
          </p:cNvSpPr>
          <p:nvPr>
            <p:ph type="sldNum" sz="quarter" idx="12"/>
          </p:nvPr>
        </p:nvSpPr>
        <p:spPr/>
        <p:txBody>
          <a:bodyPr/>
          <a:lstStyle/>
          <a:p>
            <a:fld id="{8F91475F-4BE0-422D-A1B8-8A0CA0325F23}" type="slidenum">
              <a:rPr lang="en-GB" smtClean="0"/>
              <a:t>‹#›</a:t>
            </a:fld>
            <a:endParaRPr lang="en-GB"/>
          </a:p>
        </p:txBody>
      </p:sp>
    </p:spTree>
    <p:extLst>
      <p:ext uri="{BB962C8B-B14F-4D97-AF65-F5344CB8AC3E}">
        <p14:creationId xmlns:p14="http://schemas.microsoft.com/office/powerpoint/2010/main" val="2763712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GB"/>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daty 3"/>
          <p:cNvSpPr>
            <a:spLocks noGrp="1"/>
          </p:cNvSpPr>
          <p:nvPr>
            <p:ph type="dt" sz="half" idx="10"/>
          </p:nvPr>
        </p:nvSpPr>
        <p:spPr/>
        <p:txBody>
          <a:bodyPr/>
          <a:lstStyle/>
          <a:p>
            <a:fld id="{CD25294B-A927-442E-9831-257CCE70DF58}" type="datetimeFigureOut">
              <a:rPr lang="en-GB" smtClean="0"/>
              <a:t>19/01/2015</a:t>
            </a:fld>
            <a:endParaRPr lang="en-GB"/>
          </a:p>
        </p:txBody>
      </p:sp>
      <p:sp>
        <p:nvSpPr>
          <p:cNvPr id="5" name="Symbol zastępczy stopki 4"/>
          <p:cNvSpPr>
            <a:spLocks noGrp="1"/>
          </p:cNvSpPr>
          <p:nvPr>
            <p:ph type="ftr" sz="quarter" idx="11"/>
          </p:nvPr>
        </p:nvSpPr>
        <p:spPr/>
        <p:txBody>
          <a:bodyPr/>
          <a:lstStyle/>
          <a:p>
            <a:endParaRPr lang="en-GB"/>
          </a:p>
        </p:txBody>
      </p:sp>
      <p:sp>
        <p:nvSpPr>
          <p:cNvPr id="6" name="Symbol zastępczy numeru slajdu 5"/>
          <p:cNvSpPr>
            <a:spLocks noGrp="1"/>
          </p:cNvSpPr>
          <p:nvPr>
            <p:ph type="sldNum" sz="quarter" idx="12"/>
          </p:nvPr>
        </p:nvSpPr>
        <p:spPr/>
        <p:txBody>
          <a:bodyPr/>
          <a:lstStyle/>
          <a:p>
            <a:fld id="{8F91475F-4BE0-422D-A1B8-8A0CA0325F23}" type="slidenum">
              <a:rPr lang="en-GB" smtClean="0"/>
              <a:t>‹#›</a:t>
            </a:fld>
            <a:endParaRPr lang="en-GB"/>
          </a:p>
        </p:txBody>
      </p:sp>
    </p:spTree>
    <p:extLst>
      <p:ext uri="{BB962C8B-B14F-4D97-AF65-F5344CB8AC3E}">
        <p14:creationId xmlns:p14="http://schemas.microsoft.com/office/powerpoint/2010/main" val="1211515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en-GB"/>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daty 3"/>
          <p:cNvSpPr>
            <a:spLocks noGrp="1"/>
          </p:cNvSpPr>
          <p:nvPr>
            <p:ph type="dt" sz="half" idx="10"/>
          </p:nvPr>
        </p:nvSpPr>
        <p:spPr/>
        <p:txBody>
          <a:bodyPr/>
          <a:lstStyle/>
          <a:p>
            <a:fld id="{CD25294B-A927-442E-9831-257CCE70DF58}" type="datetimeFigureOut">
              <a:rPr lang="en-GB" smtClean="0"/>
              <a:t>19/01/2015</a:t>
            </a:fld>
            <a:endParaRPr lang="en-GB"/>
          </a:p>
        </p:txBody>
      </p:sp>
      <p:sp>
        <p:nvSpPr>
          <p:cNvPr id="5" name="Symbol zastępczy stopki 4"/>
          <p:cNvSpPr>
            <a:spLocks noGrp="1"/>
          </p:cNvSpPr>
          <p:nvPr>
            <p:ph type="ftr" sz="quarter" idx="11"/>
          </p:nvPr>
        </p:nvSpPr>
        <p:spPr/>
        <p:txBody>
          <a:bodyPr/>
          <a:lstStyle/>
          <a:p>
            <a:endParaRPr lang="en-GB"/>
          </a:p>
        </p:txBody>
      </p:sp>
      <p:sp>
        <p:nvSpPr>
          <p:cNvPr id="6" name="Symbol zastępczy numeru slajdu 5"/>
          <p:cNvSpPr>
            <a:spLocks noGrp="1"/>
          </p:cNvSpPr>
          <p:nvPr>
            <p:ph type="sldNum" sz="quarter" idx="12"/>
          </p:nvPr>
        </p:nvSpPr>
        <p:spPr/>
        <p:txBody>
          <a:bodyPr/>
          <a:lstStyle/>
          <a:p>
            <a:fld id="{8F91475F-4BE0-422D-A1B8-8A0CA0325F23}" type="slidenum">
              <a:rPr lang="en-GB" smtClean="0"/>
              <a:t>‹#›</a:t>
            </a:fld>
            <a:endParaRPr lang="en-GB"/>
          </a:p>
        </p:txBody>
      </p:sp>
    </p:spTree>
    <p:extLst>
      <p:ext uri="{BB962C8B-B14F-4D97-AF65-F5344CB8AC3E}">
        <p14:creationId xmlns:p14="http://schemas.microsoft.com/office/powerpoint/2010/main" val="966682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GB"/>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daty 3"/>
          <p:cNvSpPr>
            <a:spLocks noGrp="1"/>
          </p:cNvSpPr>
          <p:nvPr>
            <p:ph type="dt" sz="half" idx="10"/>
          </p:nvPr>
        </p:nvSpPr>
        <p:spPr/>
        <p:txBody>
          <a:bodyPr/>
          <a:lstStyle/>
          <a:p>
            <a:fld id="{CD25294B-A927-442E-9831-257CCE70DF58}" type="datetimeFigureOut">
              <a:rPr lang="en-GB" smtClean="0"/>
              <a:t>19/01/2015</a:t>
            </a:fld>
            <a:endParaRPr lang="en-GB"/>
          </a:p>
        </p:txBody>
      </p:sp>
      <p:sp>
        <p:nvSpPr>
          <p:cNvPr id="5" name="Symbol zastępczy stopki 4"/>
          <p:cNvSpPr>
            <a:spLocks noGrp="1"/>
          </p:cNvSpPr>
          <p:nvPr>
            <p:ph type="ftr" sz="quarter" idx="11"/>
          </p:nvPr>
        </p:nvSpPr>
        <p:spPr/>
        <p:txBody>
          <a:bodyPr/>
          <a:lstStyle/>
          <a:p>
            <a:endParaRPr lang="en-GB"/>
          </a:p>
        </p:txBody>
      </p:sp>
      <p:sp>
        <p:nvSpPr>
          <p:cNvPr id="6" name="Symbol zastępczy numeru slajdu 5"/>
          <p:cNvSpPr>
            <a:spLocks noGrp="1"/>
          </p:cNvSpPr>
          <p:nvPr>
            <p:ph type="sldNum" sz="quarter" idx="12"/>
          </p:nvPr>
        </p:nvSpPr>
        <p:spPr/>
        <p:txBody>
          <a:bodyPr/>
          <a:lstStyle/>
          <a:p>
            <a:fld id="{8F91475F-4BE0-422D-A1B8-8A0CA0325F23}" type="slidenum">
              <a:rPr lang="en-GB" smtClean="0"/>
              <a:t>‹#›</a:t>
            </a:fld>
            <a:endParaRPr lang="en-GB"/>
          </a:p>
        </p:txBody>
      </p:sp>
    </p:spTree>
    <p:extLst>
      <p:ext uri="{BB962C8B-B14F-4D97-AF65-F5344CB8AC3E}">
        <p14:creationId xmlns:p14="http://schemas.microsoft.com/office/powerpoint/2010/main" val="3164158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en-GB"/>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CD25294B-A927-442E-9831-257CCE70DF58}" type="datetimeFigureOut">
              <a:rPr lang="en-GB" smtClean="0"/>
              <a:t>19/01/2015</a:t>
            </a:fld>
            <a:endParaRPr lang="en-GB"/>
          </a:p>
        </p:txBody>
      </p:sp>
      <p:sp>
        <p:nvSpPr>
          <p:cNvPr id="5" name="Symbol zastępczy stopki 4"/>
          <p:cNvSpPr>
            <a:spLocks noGrp="1"/>
          </p:cNvSpPr>
          <p:nvPr>
            <p:ph type="ftr" sz="quarter" idx="11"/>
          </p:nvPr>
        </p:nvSpPr>
        <p:spPr/>
        <p:txBody>
          <a:bodyPr/>
          <a:lstStyle/>
          <a:p>
            <a:endParaRPr lang="en-GB"/>
          </a:p>
        </p:txBody>
      </p:sp>
      <p:sp>
        <p:nvSpPr>
          <p:cNvPr id="6" name="Symbol zastępczy numeru slajdu 5"/>
          <p:cNvSpPr>
            <a:spLocks noGrp="1"/>
          </p:cNvSpPr>
          <p:nvPr>
            <p:ph type="sldNum" sz="quarter" idx="12"/>
          </p:nvPr>
        </p:nvSpPr>
        <p:spPr/>
        <p:txBody>
          <a:bodyPr/>
          <a:lstStyle/>
          <a:p>
            <a:fld id="{8F91475F-4BE0-422D-A1B8-8A0CA0325F23}" type="slidenum">
              <a:rPr lang="en-GB" smtClean="0"/>
              <a:t>‹#›</a:t>
            </a:fld>
            <a:endParaRPr lang="en-GB"/>
          </a:p>
        </p:txBody>
      </p:sp>
    </p:spTree>
    <p:extLst>
      <p:ext uri="{BB962C8B-B14F-4D97-AF65-F5344CB8AC3E}">
        <p14:creationId xmlns:p14="http://schemas.microsoft.com/office/powerpoint/2010/main" val="4114029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GB"/>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5" name="Symbol zastępczy daty 4"/>
          <p:cNvSpPr>
            <a:spLocks noGrp="1"/>
          </p:cNvSpPr>
          <p:nvPr>
            <p:ph type="dt" sz="half" idx="10"/>
          </p:nvPr>
        </p:nvSpPr>
        <p:spPr/>
        <p:txBody>
          <a:bodyPr/>
          <a:lstStyle/>
          <a:p>
            <a:fld id="{CD25294B-A927-442E-9831-257CCE70DF58}" type="datetimeFigureOut">
              <a:rPr lang="en-GB" smtClean="0"/>
              <a:t>19/01/2015</a:t>
            </a:fld>
            <a:endParaRPr lang="en-GB"/>
          </a:p>
        </p:txBody>
      </p:sp>
      <p:sp>
        <p:nvSpPr>
          <p:cNvPr id="6" name="Symbol zastępczy stopki 5"/>
          <p:cNvSpPr>
            <a:spLocks noGrp="1"/>
          </p:cNvSpPr>
          <p:nvPr>
            <p:ph type="ftr" sz="quarter" idx="11"/>
          </p:nvPr>
        </p:nvSpPr>
        <p:spPr/>
        <p:txBody>
          <a:bodyPr/>
          <a:lstStyle/>
          <a:p>
            <a:endParaRPr lang="en-GB"/>
          </a:p>
        </p:txBody>
      </p:sp>
      <p:sp>
        <p:nvSpPr>
          <p:cNvPr id="7" name="Symbol zastępczy numeru slajdu 6"/>
          <p:cNvSpPr>
            <a:spLocks noGrp="1"/>
          </p:cNvSpPr>
          <p:nvPr>
            <p:ph type="sldNum" sz="quarter" idx="12"/>
          </p:nvPr>
        </p:nvSpPr>
        <p:spPr/>
        <p:txBody>
          <a:bodyPr/>
          <a:lstStyle/>
          <a:p>
            <a:fld id="{8F91475F-4BE0-422D-A1B8-8A0CA0325F23}" type="slidenum">
              <a:rPr lang="en-GB" smtClean="0"/>
              <a:t>‹#›</a:t>
            </a:fld>
            <a:endParaRPr lang="en-GB"/>
          </a:p>
        </p:txBody>
      </p:sp>
    </p:spTree>
    <p:extLst>
      <p:ext uri="{BB962C8B-B14F-4D97-AF65-F5344CB8AC3E}">
        <p14:creationId xmlns:p14="http://schemas.microsoft.com/office/powerpoint/2010/main" val="854663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en-GB"/>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7" name="Symbol zastępczy daty 6"/>
          <p:cNvSpPr>
            <a:spLocks noGrp="1"/>
          </p:cNvSpPr>
          <p:nvPr>
            <p:ph type="dt" sz="half" idx="10"/>
          </p:nvPr>
        </p:nvSpPr>
        <p:spPr/>
        <p:txBody>
          <a:bodyPr/>
          <a:lstStyle/>
          <a:p>
            <a:fld id="{CD25294B-A927-442E-9831-257CCE70DF58}" type="datetimeFigureOut">
              <a:rPr lang="en-GB" smtClean="0"/>
              <a:t>19/01/2015</a:t>
            </a:fld>
            <a:endParaRPr lang="en-GB"/>
          </a:p>
        </p:txBody>
      </p:sp>
      <p:sp>
        <p:nvSpPr>
          <p:cNvPr id="8" name="Symbol zastępczy stopki 7"/>
          <p:cNvSpPr>
            <a:spLocks noGrp="1"/>
          </p:cNvSpPr>
          <p:nvPr>
            <p:ph type="ftr" sz="quarter" idx="11"/>
          </p:nvPr>
        </p:nvSpPr>
        <p:spPr/>
        <p:txBody>
          <a:bodyPr/>
          <a:lstStyle/>
          <a:p>
            <a:endParaRPr lang="en-GB"/>
          </a:p>
        </p:txBody>
      </p:sp>
      <p:sp>
        <p:nvSpPr>
          <p:cNvPr id="9" name="Symbol zastępczy numeru slajdu 8"/>
          <p:cNvSpPr>
            <a:spLocks noGrp="1"/>
          </p:cNvSpPr>
          <p:nvPr>
            <p:ph type="sldNum" sz="quarter" idx="12"/>
          </p:nvPr>
        </p:nvSpPr>
        <p:spPr/>
        <p:txBody>
          <a:bodyPr/>
          <a:lstStyle/>
          <a:p>
            <a:fld id="{8F91475F-4BE0-422D-A1B8-8A0CA0325F23}" type="slidenum">
              <a:rPr lang="en-GB" smtClean="0"/>
              <a:t>‹#›</a:t>
            </a:fld>
            <a:endParaRPr lang="en-GB"/>
          </a:p>
        </p:txBody>
      </p:sp>
    </p:spTree>
    <p:extLst>
      <p:ext uri="{BB962C8B-B14F-4D97-AF65-F5344CB8AC3E}">
        <p14:creationId xmlns:p14="http://schemas.microsoft.com/office/powerpoint/2010/main" val="1766587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GB"/>
          </a:p>
        </p:txBody>
      </p:sp>
      <p:sp>
        <p:nvSpPr>
          <p:cNvPr id="3" name="Symbol zastępczy daty 2"/>
          <p:cNvSpPr>
            <a:spLocks noGrp="1"/>
          </p:cNvSpPr>
          <p:nvPr>
            <p:ph type="dt" sz="half" idx="10"/>
          </p:nvPr>
        </p:nvSpPr>
        <p:spPr/>
        <p:txBody>
          <a:bodyPr/>
          <a:lstStyle/>
          <a:p>
            <a:fld id="{CD25294B-A927-442E-9831-257CCE70DF58}" type="datetimeFigureOut">
              <a:rPr lang="en-GB" smtClean="0"/>
              <a:t>19/01/2015</a:t>
            </a:fld>
            <a:endParaRPr lang="en-GB"/>
          </a:p>
        </p:txBody>
      </p:sp>
      <p:sp>
        <p:nvSpPr>
          <p:cNvPr id="4" name="Symbol zastępczy stopki 3"/>
          <p:cNvSpPr>
            <a:spLocks noGrp="1"/>
          </p:cNvSpPr>
          <p:nvPr>
            <p:ph type="ftr" sz="quarter" idx="11"/>
          </p:nvPr>
        </p:nvSpPr>
        <p:spPr/>
        <p:txBody>
          <a:bodyPr/>
          <a:lstStyle/>
          <a:p>
            <a:endParaRPr lang="en-GB"/>
          </a:p>
        </p:txBody>
      </p:sp>
      <p:sp>
        <p:nvSpPr>
          <p:cNvPr id="5" name="Symbol zastępczy numeru slajdu 4"/>
          <p:cNvSpPr>
            <a:spLocks noGrp="1"/>
          </p:cNvSpPr>
          <p:nvPr>
            <p:ph type="sldNum" sz="quarter" idx="12"/>
          </p:nvPr>
        </p:nvSpPr>
        <p:spPr/>
        <p:txBody>
          <a:bodyPr/>
          <a:lstStyle/>
          <a:p>
            <a:fld id="{8F91475F-4BE0-422D-A1B8-8A0CA0325F23}" type="slidenum">
              <a:rPr lang="en-GB" smtClean="0"/>
              <a:t>‹#›</a:t>
            </a:fld>
            <a:endParaRPr lang="en-GB"/>
          </a:p>
        </p:txBody>
      </p:sp>
    </p:spTree>
    <p:extLst>
      <p:ext uri="{BB962C8B-B14F-4D97-AF65-F5344CB8AC3E}">
        <p14:creationId xmlns:p14="http://schemas.microsoft.com/office/powerpoint/2010/main" val="1879246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CD25294B-A927-442E-9831-257CCE70DF58}" type="datetimeFigureOut">
              <a:rPr lang="en-GB" smtClean="0"/>
              <a:t>19/01/2015</a:t>
            </a:fld>
            <a:endParaRPr lang="en-GB"/>
          </a:p>
        </p:txBody>
      </p:sp>
      <p:sp>
        <p:nvSpPr>
          <p:cNvPr id="3" name="Symbol zastępczy stopki 2"/>
          <p:cNvSpPr>
            <a:spLocks noGrp="1"/>
          </p:cNvSpPr>
          <p:nvPr>
            <p:ph type="ftr" sz="quarter" idx="11"/>
          </p:nvPr>
        </p:nvSpPr>
        <p:spPr/>
        <p:txBody>
          <a:bodyPr/>
          <a:lstStyle/>
          <a:p>
            <a:endParaRPr lang="en-GB"/>
          </a:p>
        </p:txBody>
      </p:sp>
      <p:sp>
        <p:nvSpPr>
          <p:cNvPr id="4" name="Symbol zastępczy numeru slajdu 3"/>
          <p:cNvSpPr>
            <a:spLocks noGrp="1"/>
          </p:cNvSpPr>
          <p:nvPr>
            <p:ph type="sldNum" sz="quarter" idx="12"/>
          </p:nvPr>
        </p:nvSpPr>
        <p:spPr/>
        <p:txBody>
          <a:bodyPr/>
          <a:lstStyle/>
          <a:p>
            <a:fld id="{8F91475F-4BE0-422D-A1B8-8A0CA0325F23}" type="slidenum">
              <a:rPr lang="en-GB" smtClean="0"/>
              <a:t>‹#›</a:t>
            </a:fld>
            <a:endParaRPr lang="en-GB"/>
          </a:p>
        </p:txBody>
      </p:sp>
    </p:spTree>
    <p:extLst>
      <p:ext uri="{BB962C8B-B14F-4D97-AF65-F5344CB8AC3E}">
        <p14:creationId xmlns:p14="http://schemas.microsoft.com/office/powerpoint/2010/main" val="2097212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en-GB"/>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CD25294B-A927-442E-9831-257CCE70DF58}" type="datetimeFigureOut">
              <a:rPr lang="en-GB" smtClean="0"/>
              <a:t>19/01/2015</a:t>
            </a:fld>
            <a:endParaRPr lang="en-GB"/>
          </a:p>
        </p:txBody>
      </p:sp>
      <p:sp>
        <p:nvSpPr>
          <p:cNvPr id="6" name="Symbol zastępczy stopki 5"/>
          <p:cNvSpPr>
            <a:spLocks noGrp="1"/>
          </p:cNvSpPr>
          <p:nvPr>
            <p:ph type="ftr" sz="quarter" idx="11"/>
          </p:nvPr>
        </p:nvSpPr>
        <p:spPr/>
        <p:txBody>
          <a:bodyPr/>
          <a:lstStyle/>
          <a:p>
            <a:endParaRPr lang="en-GB"/>
          </a:p>
        </p:txBody>
      </p:sp>
      <p:sp>
        <p:nvSpPr>
          <p:cNvPr id="7" name="Symbol zastępczy numeru slajdu 6"/>
          <p:cNvSpPr>
            <a:spLocks noGrp="1"/>
          </p:cNvSpPr>
          <p:nvPr>
            <p:ph type="sldNum" sz="quarter" idx="12"/>
          </p:nvPr>
        </p:nvSpPr>
        <p:spPr/>
        <p:txBody>
          <a:bodyPr/>
          <a:lstStyle/>
          <a:p>
            <a:fld id="{8F91475F-4BE0-422D-A1B8-8A0CA0325F23}" type="slidenum">
              <a:rPr lang="en-GB" smtClean="0"/>
              <a:t>‹#›</a:t>
            </a:fld>
            <a:endParaRPr lang="en-GB"/>
          </a:p>
        </p:txBody>
      </p:sp>
    </p:spTree>
    <p:extLst>
      <p:ext uri="{BB962C8B-B14F-4D97-AF65-F5344CB8AC3E}">
        <p14:creationId xmlns:p14="http://schemas.microsoft.com/office/powerpoint/2010/main" val="3367330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en-GB"/>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CD25294B-A927-442E-9831-257CCE70DF58}" type="datetimeFigureOut">
              <a:rPr lang="en-GB" smtClean="0"/>
              <a:t>19/01/2015</a:t>
            </a:fld>
            <a:endParaRPr lang="en-GB"/>
          </a:p>
        </p:txBody>
      </p:sp>
      <p:sp>
        <p:nvSpPr>
          <p:cNvPr id="6" name="Symbol zastępczy stopki 5"/>
          <p:cNvSpPr>
            <a:spLocks noGrp="1"/>
          </p:cNvSpPr>
          <p:nvPr>
            <p:ph type="ftr" sz="quarter" idx="11"/>
          </p:nvPr>
        </p:nvSpPr>
        <p:spPr/>
        <p:txBody>
          <a:bodyPr/>
          <a:lstStyle/>
          <a:p>
            <a:endParaRPr lang="en-GB"/>
          </a:p>
        </p:txBody>
      </p:sp>
      <p:sp>
        <p:nvSpPr>
          <p:cNvPr id="7" name="Symbol zastępczy numeru slajdu 6"/>
          <p:cNvSpPr>
            <a:spLocks noGrp="1"/>
          </p:cNvSpPr>
          <p:nvPr>
            <p:ph type="sldNum" sz="quarter" idx="12"/>
          </p:nvPr>
        </p:nvSpPr>
        <p:spPr/>
        <p:txBody>
          <a:bodyPr/>
          <a:lstStyle/>
          <a:p>
            <a:fld id="{8F91475F-4BE0-422D-A1B8-8A0CA0325F23}" type="slidenum">
              <a:rPr lang="en-GB" smtClean="0"/>
              <a:t>‹#›</a:t>
            </a:fld>
            <a:endParaRPr lang="en-GB"/>
          </a:p>
        </p:txBody>
      </p:sp>
    </p:spTree>
    <p:extLst>
      <p:ext uri="{BB962C8B-B14F-4D97-AF65-F5344CB8AC3E}">
        <p14:creationId xmlns:p14="http://schemas.microsoft.com/office/powerpoint/2010/main" val="323428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en-GB"/>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GB"/>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25294B-A927-442E-9831-257CCE70DF58}" type="datetimeFigureOut">
              <a:rPr lang="en-GB" smtClean="0"/>
              <a:t>19/01/2015</a:t>
            </a:fld>
            <a:endParaRPr lang="en-GB"/>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91475F-4BE0-422D-A1B8-8A0CA0325F23}" type="slidenum">
              <a:rPr lang="en-GB" smtClean="0"/>
              <a:t>‹#›</a:t>
            </a:fld>
            <a:endParaRPr lang="en-GB"/>
          </a:p>
        </p:txBody>
      </p:sp>
    </p:spTree>
    <p:extLst>
      <p:ext uri="{BB962C8B-B14F-4D97-AF65-F5344CB8AC3E}">
        <p14:creationId xmlns:p14="http://schemas.microsoft.com/office/powerpoint/2010/main" val="230915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Polish</a:t>
            </a:r>
            <a:r>
              <a:rPr lang="pl-PL" dirty="0" smtClean="0"/>
              <a:t> </a:t>
            </a:r>
            <a:r>
              <a:rPr lang="pl-PL" dirty="0" err="1" smtClean="0"/>
              <a:t>succession</a:t>
            </a:r>
            <a:r>
              <a:rPr lang="pl-PL" dirty="0" smtClean="0"/>
              <a:t> law </a:t>
            </a:r>
            <a:r>
              <a:rPr lang="pl-PL" dirty="0" err="1" smtClean="0"/>
              <a:t>cases</a:t>
            </a:r>
            <a:endParaRPr lang="en-GB" dirty="0"/>
          </a:p>
        </p:txBody>
      </p:sp>
      <p:sp>
        <p:nvSpPr>
          <p:cNvPr id="3" name="Symbol zastępczy zawartości 2"/>
          <p:cNvSpPr>
            <a:spLocks noGrp="1"/>
          </p:cNvSpPr>
          <p:nvPr>
            <p:ph idx="1"/>
          </p:nvPr>
        </p:nvSpPr>
        <p:spPr/>
        <p:txBody>
          <a:bodyPr>
            <a:normAutofit fontScale="85000" lnSpcReduction="20000"/>
          </a:bodyPr>
          <a:lstStyle/>
          <a:p>
            <a:r>
              <a:rPr lang="pl-PL" dirty="0" smtClean="0"/>
              <a:t>Case 1.</a:t>
            </a:r>
            <a:r>
              <a:rPr lang="pl-PL" dirty="0"/>
              <a:t> </a:t>
            </a:r>
            <a:endParaRPr lang="pl-PL" dirty="0" smtClean="0"/>
          </a:p>
          <a:p>
            <a:r>
              <a:rPr lang="pl-PL" dirty="0" smtClean="0"/>
              <a:t>Ewa </a:t>
            </a:r>
            <a:r>
              <a:rPr lang="pl-PL" dirty="0" err="1" smtClean="0"/>
              <a:t>died</a:t>
            </a:r>
            <a:r>
              <a:rPr lang="pl-PL" dirty="0" smtClean="0"/>
              <a:t> on 12.12.2012 </a:t>
            </a:r>
            <a:r>
              <a:rPr lang="pl-PL" dirty="0"/>
              <a:t>r. </a:t>
            </a:r>
            <a:r>
              <a:rPr lang="pl-PL" dirty="0" err="1" smtClean="0"/>
              <a:t>She</a:t>
            </a:r>
            <a:r>
              <a:rPr lang="pl-PL" dirty="0" smtClean="0"/>
              <a:t> </a:t>
            </a:r>
            <a:r>
              <a:rPr lang="pl-PL" dirty="0" err="1" smtClean="0"/>
              <a:t>did</a:t>
            </a:r>
            <a:r>
              <a:rPr lang="pl-PL" dirty="0" smtClean="0"/>
              <a:t> not </a:t>
            </a:r>
            <a:r>
              <a:rPr lang="pl-PL" dirty="0" err="1" smtClean="0"/>
              <a:t>made</a:t>
            </a:r>
            <a:r>
              <a:rPr lang="pl-PL" dirty="0" smtClean="0"/>
              <a:t> </a:t>
            </a:r>
            <a:r>
              <a:rPr lang="pl-PL" dirty="0" err="1" smtClean="0"/>
              <a:t>any</a:t>
            </a:r>
            <a:r>
              <a:rPr lang="pl-PL" dirty="0" smtClean="0"/>
              <a:t> </a:t>
            </a:r>
            <a:r>
              <a:rPr lang="pl-PL" dirty="0" err="1" smtClean="0"/>
              <a:t>last</a:t>
            </a:r>
            <a:r>
              <a:rPr lang="pl-PL" dirty="0" smtClean="0"/>
              <a:t> </a:t>
            </a:r>
            <a:r>
              <a:rPr lang="pl-PL" dirty="0" err="1" smtClean="0"/>
              <a:t>will</a:t>
            </a:r>
            <a:r>
              <a:rPr lang="pl-PL" dirty="0" smtClean="0"/>
              <a:t>. </a:t>
            </a:r>
            <a:r>
              <a:rPr lang="pl-PL" dirty="0" err="1" smtClean="0"/>
              <a:t>She</a:t>
            </a:r>
            <a:r>
              <a:rPr lang="pl-PL" dirty="0" smtClean="0"/>
              <a:t>  </a:t>
            </a:r>
            <a:r>
              <a:rPr lang="pl-PL" dirty="0" err="1" smtClean="0"/>
              <a:t>had</a:t>
            </a:r>
            <a:r>
              <a:rPr lang="pl-PL" dirty="0" smtClean="0"/>
              <a:t> the family ad </a:t>
            </a:r>
            <a:r>
              <a:rPr lang="pl-PL" dirty="0" err="1" smtClean="0"/>
              <a:t>follows</a:t>
            </a:r>
            <a:r>
              <a:rPr lang="pl-PL" dirty="0" smtClean="0"/>
              <a:t>: </a:t>
            </a:r>
            <a:endParaRPr lang="en-GB" dirty="0"/>
          </a:p>
          <a:p>
            <a:pPr lvl="0"/>
            <a:r>
              <a:rPr lang="pl-PL" dirty="0" err="1" smtClean="0"/>
              <a:t>Father</a:t>
            </a:r>
            <a:endParaRPr lang="en-GB" dirty="0"/>
          </a:p>
          <a:p>
            <a:pPr lvl="0"/>
            <a:r>
              <a:rPr lang="pl-PL" dirty="0" err="1" smtClean="0"/>
              <a:t>Mother</a:t>
            </a:r>
            <a:r>
              <a:rPr lang="pl-PL" dirty="0"/>
              <a:t> </a:t>
            </a:r>
            <a:r>
              <a:rPr lang="pl-PL" dirty="0" err="1" smtClean="0"/>
              <a:t>deceased</a:t>
            </a:r>
            <a:r>
              <a:rPr lang="pl-PL" dirty="0" smtClean="0"/>
              <a:t> on 2008 .</a:t>
            </a:r>
            <a:endParaRPr lang="en-GB" dirty="0"/>
          </a:p>
          <a:p>
            <a:pPr lvl="0"/>
            <a:r>
              <a:rPr lang="pl-PL" dirty="0" err="1" smtClean="0"/>
              <a:t>Sister</a:t>
            </a:r>
            <a:r>
              <a:rPr lang="pl-PL" dirty="0" smtClean="0"/>
              <a:t> (</a:t>
            </a:r>
            <a:r>
              <a:rPr lang="pl-PL" dirty="0" err="1" smtClean="0"/>
              <a:t>full</a:t>
            </a:r>
            <a:r>
              <a:rPr lang="pl-PL" dirty="0" smtClean="0"/>
              <a:t> </a:t>
            </a:r>
            <a:r>
              <a:rPr lang="pl-PL" dirty="0" err="1" smtClean="0"/>
              <a:t>blood</a:t>
            </a:r>
            <a:r>
              <a:rPr lang="pl-PL" dirty="0"/>
              <a:t>)</a:t>
            </a:r>
            <a:endParaRPr lang="en-GB" dirty="0"/>
          </a:p>
          <a:p>
            <a:pPr lvl="0"/>
            <a:r>
              <a:rPr lang="pl-PL" dirty="0" err="1" smtClean="0"/>
              <a:t>Brother</a:t>
            </a:r>
            <a:r>
              <a:rPr lang="pl-PL" dirty="0" smtClean="0"/>
              <a:t> ( half </a:t>
            </a:r>
            <a:r>
              <a:rPr lang="pl-PL" dirty="0" err="1" smtClean="0"/>
              <a:t>blood</a:t>
            </a:r>
            <a:r>
              <a:rPr lang="pl-PL" dirty="0" smtClean="0"/>
              <a:t> – the </a:t>
            </a:r>
            <a:r>
              <a:rPr lang="pl-PL" dirty="0" err="1" smtClean="0"/>
              <a:t>father’s</a:t>
            </a:r>
            <a:r>
              <a:rPr lang="pl-PL" dirty="0" smtClean="0"/>
              <a:t>)</a:t>
            </a:r>
            <a:endParaRPr lang="en-GB" dirty="0"/>
          </a:p>
          <a:p>
            <a:pPr lvl="0"/>
            <a:r>
              <a:rPr lang="pl-PL" dirty="0" err="1" smtClean="0"/>
              <a:t>Husband</a:t>
            </a:r>
            <a:r>
              <a:rPr lang="pl-PL" dirty="0" smtClean="0"/>
              <a:t>.</a:t>
            </a:r>
            <a:endParaRPr lang="en-GB" dirty="0"/>
          </a:p>
          <a:p>
            <a:pPr marL="0" indent="0">
              <a:buNone/>
            </a:pPr>
            <a:endParaRPr lang="en-GB" dirty="0"/>
          </a:p>
          <a:p>
            <a:pPr marL="0" indent="0">
              <a:buNone/>
            </a:pPr>
            <a:r>
              <a:rPr lang="pl-PL" dirty="0" err="1" smtClean="0"/>
              <a:t>Calculate</a:t>
            </a:r>
            <a:r>
              <a:rPr lang="pl-PL" dirty="0" smtClean="0"/>
              <a:t> the </a:t>
            </a:r>
            <a:r>
              <a:rPr lang="pl-PL" dirty="0" err="1" smtClean="0"/>
              <a:t>succession</a:t>
            </a:r>
            <a:r>
              <a:rPr lang="pl-PL" dirty="0" smtClean="0"/>
              <a:t> </a:t>
            </a:r>
            <a:r>
              <a:rPr lang="pl-PL" dirty="0" err="1" smtClean="0"/>
              <a:t>shares</a:t>
            </a:r>
            <a:r>
              <a:rPr lang="pl-PL" dirty="0" smtClean="0"/>
              <a:t> in the </a:t>
            </a:r>
            <a:r>
              <a:rPr lang="pl-PL" dirty="0" err="1" smtClean="0"/>
              <a:t>estate</a:t>
            </a:r>
            <a:r>
              <a:rPr lang="pl-PL" dirty="0" smtClean="0"/>
              <a:t> of the </a:t>
            </a:r>
            <a:r>
              <a:rPr lang="pl-PL" dirty="0" err="1" smtClean="0"/>
              <a:t>deceased</a:t>
            </a:r>
            <a:r>
              <a:rPr lang="pl-PL" dirty="0" smtClean="0"/>
              <a:t> person. Art. 932 C.C.</a:t>
            </a:r>
            <a:endParaRPr lang="en-GB" dirty="0"/>
          </a:p>
          <a:p>
            <a:endParaRPr lang="en-GB" dirty="0"/>
          </a:p>
        </p:txBody>
      </p:sp>
    </p:spTree>
    <p:extLst>
      <p:ext uri="{BB962C8B-B14F-4D97-AF65-F5344CB8AC3E}">
        <p14:creationId xmlns:p14="http://schemas.microsoft.com/office/powerpoint/2010/main" val="31633580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476672"/>
            <a:ext cx="8291264" cy="5649491"/>
          </a:xfrm>
        </p:spPr>
        <p:txBody>
          <a:bodyPr>
            <a:normAutofit/>
          </a:bodyPr>
          <a:lstStyle/>
          <a:p>
            <a:r>
              <a:rPr lang="en-GB" dirty="0" smtClean="0"/>
              <a:t>the law of the Member State in which the register is kept (for immovable property, the </a:t>
            </a:r>
            <a:r>
              <a:rPr lang="en-GB" i="1" dirty="0" err="1" smtClean="0"/>
              <a:t>lex</a:t>
            </a:r>
            <a:r>
              <a:rPr lang="en-GB" i="1" dirty="0" smtClean="0"/>
              <a:t> rei </a:t>
            </a:r>
            <a:r>
              <a:rPr lang="en-GB" i="1" dirty="0" err="1" smtClean="0"/>
              <a:t>sitae</a:t>
            </a:r>
            <a:r>
              <a:rPr lang="en-GB" dirty="0" smtClean="0"/>
              <a:t>) determines under what legal conditions and how the recording must be carried out and which authorities, such as land registers or notaries, are in charge of checking that all requirements are met and that the documentation presented or established is sufficient or contains the necessary information</a:t>
            </a:r>
            <a:endParaRPr lang="en-GB" dirty="0"/>
          </a:p>
        </p:txBody>
      </p:sp>
    </p:spTree>
    <p:extLst>
      <p:ext uri="{BB962C8B-B14F-4D97-AF65-F5344CB8AC3E}">
        <p14:creationId xmlns:p14="http://schemas.microsoft.com/office/powerpoint/2010/main" val="24222692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en-GB"/>
          </a:p>
        </p:txBody>
      </p:sp>
      <p:sp>
        <p:nvSpPr>
          <p:cNvPr id="3" name="Symbol zastępczy zawartości 2"/>
          <p:cNvSpPr>
            <a:spLocks noGrp="1"/>
          </p:cNvSpPr>
          <p:nvPr>
            <p:ph idx="1"/>
          </p:nvPr>
        </p:nvSpPr>
        <p:spPr/>
        <p:txBody>
          <a:bodyPr/>
          <a:lstStyle/>
          <a:p>
            <a:r>
              <a:rPr lang="en-GB" dirty="0" smtClean="0"/>
              <a:t>Acts issued by notaries in matters of succession in the Member States should circulate under this Regulation</a:t>
            </a:r>
            <a:endParaRPr lang="en-GB" dirty="0"/>
          </a:p>
        </p:txBody>
      </p:sp>
    </p:spTree>
    <p:extLst>
      <p:ext uri="{BB962C8B-B14F-4D97-AF65-F5344CB8AC3E}">
        <p14:creationId xmlns:p14="http://schemas.microsoft.com/office/powerpoint/2010/main" val="4379628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39552" y="-315416"/>
            <a:ext cx="8229600" cy="1143000"/>
          </a:xfrm>
        </p:spPr>
        <p:txBody>
          <a:bodyPr/>
          <a:lstStyle/>
          <a:p>
            <a:r>
              <a:rPr lang="pl-PL" dirty="0" err="1" smtClean="0"/>
              <a:t>Habitual</a:t>
            </a:r>
            <a:r>
              <a:rPr lang="pl-PL" dirty="0" smtClean="0"/>
              <a:t> </a:t>
            </a:r>
            <a:r>
              <a:rPr lang="pl-PL" dirty="0" err="1" smtClean="0"/>
              <a:t>residence</a:t>
            </a:r>
            <a:endParaRPr lang="en-GB" dirty="0"/>
          </a:p>
        </p:txBody>
      </p:sp>
      <p:sp>
        <p:nvSpPr>
          <p:cNvPr id="3" name="Symbol zastępczy zawartości 2"/>
          <p:cNvSpPr>
            <a:spLocks noGrp="1"/>
          </p:cNvSpPr>
          <p:nvPr>
            <p:ph idx="1"/>
          </p:nvPr>
        </p:nvSpPr>
        <p:spPr>
          <a:xfrm>
            <a:off x="251520" y="764704"/>
            <a:ext cx="8892480" cy="6093296"/>
          </a:xfrm>
        </p:spPr>
        <p:txBody>
          <a:bodyPr>
            <a:normAutofit/>
          </a:bodyPr>
          <a:lstStyle/>
          <a:p>
            <a:r>
              <a:rPr lang="en-GB" dirty="0" smtClean="0"/>
              <a:t>In certain cases, determining the deceased’s habitual residence may prove complex. </a:t>
            </a:r>
            <a:endParaRPr lang="pl-PL" dirty="0" smtClean="0"/>
          </a:p>
          <a:p>
            <a:r>
              <a:rPr lang="en-GB" dirty="0" smtClean="0"/>
              <a:t>in particular, where the deceased for professional or economic reasons had gone to live abroad to work there, sometimes for a long time, but had maintained a close and stable connection with his State of origin.</a:t>
            </a:r>
            <a:r>
              <a:rPr lang="pl-PL" dirty="0" smtClean="0"/>
              <a:t> Th</a:t>
            </a:r>
            <a:r>
              <a:rPr lang="en-GB" dirty="0" smtClean="0"/>
              <a:t>e deceased could, depending on the circumstances of the case, be considered still to have his habitual residence in his State of origin in which the centre of interests of his family and his social life was located. </a:t>
            </a:r>
            <a:endParaRPr lang="pl-PL" dirty="0" smtClean="0"/>
          </a:p>
        </p:txBody>
      </p:sp>
    </p:spTree>
    <p:extLst>
      <p:ext uri="{BB962C8B-B14F-4D97-AF65-F5344CB8AC3E}">
        <p14:creationId xmlns:p14="http://schemas.microsoft.com/office/powerpoint/2010/main" val="24596683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en-GB"/>
          </a:p>
        </p:txBody>
      </p:sp>
      <p:sp>
        <p:nvSpPr>
          <p:cNvPr id="3" name="Symbol zastępczy zawartości 2"/>
          <p:cNvSpPr>
            <a:spLocks noGrp="1"/>
          </p:cNvSpPr>
          <p:nvPr>
            <p:ph idx="1"/>
          </p:nvPr>
        </p:nvSpPr>
        <p:spPr/>
        <p:txBody>
          <a:bodyPr/>
          <a:lstStyle/>
          <a:p>
            <a:r>
              <a:rPr lang="pl-PL" dirty="0" smtClean="0"/>
              <a:t>W</a:t>
            </a:r>
            <a:r>
              <a:rPr lang="en-GB" dirty="0" smtClean="0"/>
              <a:t>here the deceased lived in several States alternately or travelled from one State to another without settling permanently in any of them. If the deceased was a national of one of those States or had all his main assets in one of those States, his nationality or the location of those assets could be a special factor in the overall assessment of all the factual circumstances.</a:t>
            </a:r>
          </a:p>
          <a:p>
            <a:endParaRPr lang="en-GB" dirty="0"/>
          </a:p>
        </p:txBody>
      </p:sp>
    </p:spTree>
    <p:extLst>
      <p:ext uri="{BB962C8B-B14F-4D97-AF65-F5344CB8AC3E}">
        <p14:creationId xmlns:p14="http://schemas.microsoft.com/office/powerpoint/2010/main" val="25198065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en-GB"/>
          </a:p>
        </p:txBody>
      </p:sp>
      <p:sp>
        <p:nvSpPr>
          <p:cNvPr id="3" name="Symbol zastępczy zawartości 2"/>
          <p:cNvSpPr>
            <a:spLocks noGrp="1"/>
          </p:cNvSpPr>
          <p:nvPr>
            <p:ph idx="1"/>
          </p:nvPr>
        </p:nvSpPr>
        <p:spPr/>
        <p:txBody>
          <a:bodyPr/>
          <a:lstStyle/>
          <a:p>
            <a:r>
              <a:rPr lang="en-GB" dirty="0" smtClean="0"/>
              <a:t>The rules of this Regulation are devised so as to ensure that the authority dealing with the succession will, in most situations, be applying its own law. This Regulation therefore provides for a series of mechanisms which would come into play where the deceased had chosen as the law to govern his succession the law of a Member State of which he was a national.</a:t>
            </a:r>
            <a:endParaRPr lang="en-GB" dirty="0"/>
          </a:p>
        </p:txBody>
      </p:sp>
    </p:spTree>
    <p:extLst>
      <p:ext uri="{BB962C8B-B14F-4D97-AF65-F5344CB8AC3E}">
        <p14:creationId xmlns:p14="http://schemas.microsoft.com/office/powerpoint/2010/main" val="36672482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i="1" dirty="0" smtClean="0"/>
              <a:t>Lis </a:t>
            </a:r>
            <a:r>
              <a:rPr lang="pl-PL" i="1" dirty="0" err="1" smtClean="0"/>
              <a:t>pendens</a:t>
            </a:r>
            <a:r>
              <a:rPr lang="pl-PL" i="1" dirty="0" smtClean="0"/>
              <a:t> </a:t>
            </a:r>
            <a:r>
              <a:rPr lang="pl-PL" i="1" dirty="0" err="1" smtClean="0"/>
              <a:t>rule</a:t>
            </a:r>
            <a:endParaRPr lang="en-GB" i="1" dirty="0"/>
          </a:p>
        </p:txBody>
      </p:sp>
      <p:sp>
        <p:nvSpPr>
          <p:cNvPr id="3" name="Symbol zastępczy zawartości 2"/>
          <p:cNvSpPr>
            <a:spLocks noGrp="1"/>
          </p:cNvSpPr>
          <p:nvPr>
            <p:ph idx="1"/>
          </p:nvPr>
        </p:nvSpPr>
        <p:spPr/>
        <p:txBody>
          <a:bodyPr>
            <a:normAutofit fontScale="92500" lnSpcReduction="10000"/>
          </a:bodyPr>
          <a:lstStyle/>
          <a:p>
            <a:r>
              <a:rPr lang="en-GB" dirty="0" smtClean="0"/>
              <a:t>notice of pending action</a:t>
            </a:r>
            <a:r>
              <a:rPr lang="pl-PL" dirty="0" smtClean="0"/>
              <a:t> </a:t>
            </a:r>
            <a:r>
              <a:rPr lang="pl-PL" dirty="0" err="1" smtClean="0"/>
              <a:t>that</a:t>
            </a:r>
            <a:r>
              <a:rPr lang="pl-PL" dirty="0" smtClean="0"/>
              <a:t> </a:t>
            </a:r>
            <a:r>
              <a:rPr lang="pl-PL" dirty="0" err="1" smtClean="0"/>
              <a:t>has</a:t>
            </a:r>
            <a:r>
              <a:rPr lang="pl-PL" dirty="0" smtClean="0"/>
              <a:t> </a:t>
            </a:r>
            <a:r>
              <a:rPr lang="pl-PL" dirty="0" err="1" smtClean="0"/>
              <a:t>been</a:t>
            </a:r>
            <a:r>
              <a:rPr lang="pl-PL" dirty="0" smtClean="0"/>
              <a:t> </a:t>
            </a:r>
            <a:r>
              <a:rPr lang="pl-PL" dirty="0" err="1" smtClean="0"/>
              <a:t>started</a:t>
            </a:r>
            <a:r>
              <a:rPr lang="pl-PL" dirty="0" smtClean="0"/>
              <a:t> </a:t>
            </a:r>
            <a:r>
              <a:rPr lang="pl-PL" dirty="0" err="1" smtClean="0"/>
              <a:t>earlier</a:t>
            </a:r>
            <a:r>
              <a:rPr lang="pl-PL" dirty="0" smtClean="0"/>
              <a:t> and </a:t>
            </a:r>
            <a:r>
              <a:rPr lang="pl-PL" dirty="0" err="1" smtClean="0"/>
              <a:t>is</a:t>
            </a:r>
            <a:r>
              <a:rPr lang="pl-PL" dirty="0" smtClean="0"/>
              <a:t> </a:t>
            </a:r>
            <a:r>
              <a:rPr lang="pl-PL" dirty="0" err="1" smtClean="0"/>
              <a:t>waiting</a:t>
            </a:r>
            <a:r>
              <a:rPr lang="pl-PL" dirty="0" smtClean="0"/>
              <a:t> for </a:t>
            </a:r>
            <a:r>
              <a:rPr lang="pl-PL" dirty="0" err="1" smtClean="0"/>
              <a:t>closure</a:t>
            </a:r>
            <a:endParaRPr lang="pl-PL" dirty="0"/>
          </a:p>
          <a:p>
            <a:r>
              <a:rPr lang="en-GB" dirty="0"/>
              <a:t>the </a:t>
            </a:r>
            <a:r>
              <a:rPr lang="en-GB" i="1" dirty="0" err="1"/>
              <a:t>lis</a:t>
            </a:r>
            <a:r>
              <a:rPr lang="en-GB" i="1" dirty="0"/>
              <a:t> </a:t>
            </a:r>
            <a:r>
              <a:rPr lang="en-GB" i="1" dirty="0" err="1"/>
              <a:t>pendens</a:t>
            </a:r>
            <a:r>
              <a:rPr lang="en-GB" i="1" dirty="0"/>
              <a:t> </a:t>
            </a:r>
            <a:r>
              <a:rPr lang="en-GB" dirty="0"/>
              <a:t>rule must be applied if a parallel proceeding with the same cause of action and between the same parties is started </a:t>
            </a:r>
            <a:endParaRPr lang="pl-PL" dirty="0" smtClean="0"/>
          </a:p>
          <a:p>
            <a:r>
              <a:rPr lang="en-GB" dirty="0" smtClean="0"/>
              <a:t>rule is a </a:t>
            </a:r>
            <a:r>
              <a:rPr lang="en-GB" dirty="0" err="1" smtClean="0"/>
              <a:t>lis</a:t>
            </a:r>
            <a:r>
              <a:rPr lang="en-GB" dirty="0" smtClean="0"/>
              <a:t> </a:t>
            </a:r>
            <a:r>
              <a:rPr lang="en-GB" dirty="0" err="1" smtClean="0"/>
              <a:t>pendens</a:t>
            </a:r>
            <a:r>
              <a:rPr lang="en-GB" dirty="0" smtClean="0"/>
              <a:t> rule which will come into play if the same succession case is brought before different courts in different Member States. That rule will then determine which court should proceed to deal with the succession case.</a:t>
            </a:r>
            <a:endParaRPr lang="en-GB" dirty="0"/>
          </a:p>
        </p:txBody>
      </p:sp>
    </p:spTree>
    <p:extLst>
      <p:ext uri="{BB962C8B-B14F-4D97-AF65-F5344CB8AC3E}">
        <p14:creationId xmlns:p14="http://schemas.microsoft.com/office/powerpoint/2010/main" val="25169614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435280" cy="706090"/>
          </a:xfrm>
        </p:spPr>
        <p:txBody>
          <a:bodyPr>
            <a:normAutofit fontScale="90000"/>
          </a:bodyPr>
          <a:lstStyle/>
          <a:p>
            <a:r>
              <a:rPr lang="pl-PL" dirty="0" smtClean="0"/>
              <a:t>Choice of law in </a:t>
            </a:r>
            <a:r>
              <a:rPr lang="pl-PL" dirty="0" err="1" smtClean="0"/>
              <a:t>last</a:t>
            </a:r>
            <a:r>
              <a:rPr lang="pl-PL" dirty="0" smtClean="0"/>
              <a:t> </a:t>
            </a:r>
            <a:r>
              <a:rPr lang="pl-PL" dirty="0" err="1" smtClean="0"/>
              <a:t>will</a:t>
            </a:r>
            <a:endParaRPr lang="en-GB" dirty="0"/>
          </a:p>
        </p:txBody>
      </p:sp>
      <p:sp>
        <p:nvSpPr>
          <p:cNvPr id="3" name="Symbol zastępczy zawartości 2"/>
          <p:cNvSpPr>
            <a:spLocks noGrp="1"/>
          </p:cNvSpPr>
          <p:nvPr>
            <p:ph idx="1"/>
          </p:nvPr>
        </p:nvSpPr>
        <p:spPr>
          <a:xfrm>
            <a:off x="457200" y="836712"/>
            <a:ext cx="8507288" cy="5289451"/>
          </a:xfrm>
        </p:spPr>
        <p:txBody>
          <a:bodyPr>
            <a:normAutofit fontScale="85000" lnSpcReduction="20000"/>
          </a:bodyPr>
          <a:lstStyle/>
          <a:p>
            <a:r>
              <a:rPr lang="en-GB" dirty="0" smtClean="0"/>
              <a:t>the person drawing up a will also has the option of having his or her will read under the law of his or her Member State of origin. </a:t>
            </a:r>
            <a:endParaRPr lang="pl-PL" dirty="0" smtClean="0"/>
          </a:p>
          <a:p>
            <a:r>
              <a:rPr lang="en-GB" dirty="0" smtClean="0"/>
              <a:t>This will give EU citizens in general a new right, as it will allow anyone living abroad within the EU to retain close links with their home country and ensure that specific national provisions, such as rules governing gifts made during a lifetime, are respected. </a:t>
            </a:r>
            <a:br>
              <a:rPr lang="en-GB" dirty="0" smtClean="0"/>
            </a:br>
            <a:r>
              <a:rPr lang="en-GB" dirty="0" smtClean="0"/>
              <a:t/>
            </a:r>
            <a:br>
              <a:rPr lang="en-GB" dirty="0" smtClean="0"/>
            </a:br>
            <a:r>
              <a:rPr lang="pl-PL" dirty="0" smtClean="0"/>
              <a:t>T</a:t>
            </a:r>
            <a:r>
              <a:rPr lang="en-GB" dirty="0" smtClean="0"/>
              <a:t>he regulation will enable people to choose in their Will to have the law of their native state applied to the whole of their estate.  The choice of law cannot be implied. An express provision of this must therefore be drafted in the Will.</a:t>
            </a:r>
            <a:endParaRPr lang="en-GB" dirty="0"/>
          </a:p>
        </p:txBody>
      </p:sp>
    </p:spTree>
    <p:extLst>
      <p:ext uri="{BB962C8B-B14F-4D97-AF65-F5344CB8AC3E}">
        <p14:creationId xmlns:p14="http://schemas.microsoft.com/office/powerpoint/2010/main" val="15616356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1520" y="332656"/>
            <a:ext cx="8435280" cy="5793507"/>
          </a:xfrm>
        </p:spPr>
        <p:txBody>
          <a:bodyPr>
            <a:normAutofit/>
          </a:bodyPr>
          <a:lstStyle/>
          <a:p>
            <a:pPr marL="0" indent="0">
              <a:buNone/>
            </a:pPr>
            <a:r>
              <a:rPr lang="en-GB" dirty="0" smtClean="0"/>
              <a:t>A choice of law under </a:t>
            </a:r>
            <a:r>
              <a:rPr lang="en-GB" dirty="0" err="1" smtClean="0"/>
              <a:t>th</a:t>
            </a:r>
            <a:r>
              <a:rPr lang="pl-PL" dirty="0" smtClean="0"/>
              <a:t>e</a:t>
            </a:r>
            <a:r>
              <a:rPr lang="en-GB" dirty="0" smtClean="0"/>
              <a:t> Regulation should be valid even if the chosen law does not provide for a choice of law in matters of succession.</a:t>
            </a:r>
            <a:endParaRPr lang="pl-PL" dirty="0" smtClean="0"/>
          </a:p>
          <a:p>
            <a:pPr marL="0" indent="0">
              <a:buNone/>
            </a:pPr>
            <a:r>
              <a:rPr lang="en-GB" dirty="0" smtClean="0"/>
              <a:t>It should however be for the chosen law to determine the substantive validity of the act of making the choice, that is to say, whether the person making the choice may be considered to have understood and consented to what he was doing. The same should apply to the act of modifying or revoking a choice of law.</a:t>
            </a:r>
            <a:endParaRPr lang="en-GB" dirty="0"/>
          </a:p>
        </p:txBody>
      </p:sp>
    </p:spTree>
    <p:extLst>
      <p:ext uri="{BB962C8B-B14F-4D97-AF65-F5344CB8AC3E}">
        <p14:creationId xmlns:p14="http://schemas.microsoft.com/office/powerpoint/2010/main" val="7723750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1520" y="332656"/>
            <a:ext cx="8435280" cy="5793507"/>
          </a:xfrm>
        </p:spPr>
        <p:txBody>
          <a:bodyPr>
            <a:normAutofit lnSpcReduction="10000"/>
          </a:bodyPr>
          <a:lstStyle/>
          <a:p>
            <a:pPr marL="0" indent="0">
              <a:buNone/>
            </a:pPr>
            <a:r>
              <a:rPr lang="en-GB" dirty="0" smtClean="0"/>
              <a:t>The law determined as the law applicable to the succession should govern the succession from the opening of the succession to the transfer of ownership of the assets forming part of the estate to the beneficiaries as determined by that law. It should include questions relating to the administration of the estate and to liability for the debts under the succession. The payment of the debts under the succession may, depending, in particular, on the law applicable to the succession, include the taking into account of a specific ranking of the creditors.</a:t>
            </a:r>
            <a:endParaRPr lang="en-GB" dirty="0"/>
          </a:p>
        </p:txBody>
      </p:sp>
    </p:spTree>
    <p:extLst>
      <p:ext uri="{BB962C8B-B14F-4D97-AF65-F5344CB8AC3E}">
        <p14:creationId xmlns:p14="http://schemas.microsoft.com/office/powerpoint/2010/main" val="41563637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European</a:t>
            </a:r>
            <a:r>
              <a:rPr lang="pl-PL" dirty="0" smtClean="0"/>
              <a:t> </a:t>
            </a:r>
            <a:r>
              <a:rPr lang="pl-PL" dirty="0" err="1" smtClean="0"/>
              <a:t>Certificate</a:t>
            </a:r>
            <a:r>
              <a:rPr lang="pl-PL" dirty="0" smtClean="0"/>
              <a:t> of </a:t>
            </a:r>
            <a:r>
              <a:rPr lang="pl-PL" dirty="0" err="1" smtClean="0"/>
              <a:t>Succession</a:t>
            </a:r>
            <a:endParaRPr lang="en-GB" dirty="0"/>
          </a:p>
        </p:txBody>
      </p:sp>
      <p:sp>
        <p:nvSpPr>
          <p:cNvPr id="3" name="Symbol zastępczy zawartości 2"/>
          <p:cNvSpPr>
            <a:spLocks noGrp="1"/>
          </p:cNvSpPr>
          <p:nvPr>
            <p:ph idx="1"/>
          </p:nvPr>
        </p:nvSpPr>
        <p:spPr>
          <a:xfrm>
            <a:off x="395536" y="1340768"/>
            <a:ext cx="8291264" cy="4785395"/>
          </a:xfrm>
        </p:spPr>
        <p:txBody>
          <a:bodyPr>
            <a:normAutofit fontScale="92500" lnSpcReduction="20000"/>
          </a:bodyPr>
          <a:lstStyle/>
          <a:p>
            <a:r>
              <a:rPr lang="en-GB" dirty="0" smtClean="0"/>
              <a:t>The use of the Certificate should not be mandatory. </a:t>
            </a:r>
            <a:endParaRPr lang="pl-PL" dirty="0" smtClean="0"/>
          </a:p>
          <a:p>
            <a:r>
              <a:rPr lang="en-GB" dirty="0" smtClean="0"/>
              <a:t>This means that persons entitled to apply for a Certificate should be under no obligation to do so but should be free to use the other instruments available under this Regulation (decisions, authentic instruments and court settlements). </a:t>
            </a:r>
            <a:endParaRPr lang="pl-PL" dirty="0" smtClean="0"/>
          </a:p>
          <a:p>
            <a:r>
              <a:rPr lang="en-GB" dirty="0" smtClean="0"/>
              <a:t>no authority or person presented with a Certificate issued in another Member State should be entitled to request that a decision, authentic instrument or court settlement be presented instead of the Certificate.</a:t>
            </a:r>
            <a:endParaRPr lang="en-GB" dirty="0"/>
          </a:p>
        </p:txBody>
      </p:sp>
    </p:spTree>
    <p:extLst>
      <p:ext uri="{BB962C8B-B14F-4D97-AF65-F5344CB8AC3E}">
        <p14:creationId xmlns:p14="http://schemas.microsoft.com/office/powerpoint/2010/main" val="6331251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1520" y="404664"/>
            <a:ext cx="8435280" cy="5721499"/>
          </a:xfrm>
        </p:spPr>
        <p:txBody>
          <a:bodyPr>
            <a:normAutofit fontScale="62500" lnSpcReduction="20000"/>
          </a:bodyPr>
          <a:lstStyle/>
          <a:p>
            <a:r>
              <a:rPr lang="pl-PL" dirty="0"/>
              <a:t>Jan C. </a:t>
            </a:r>
            <a:r>
              <a:rPr lang="pl-PL" dirty="0" err="1" smtClean="0"/>
              <a:t>died</a:t>
            </a:r>
            <a:r>
              <a:rPr lang="pl-PL" dirty="0" smtClean="0"/>
              <a:t> on  </a:t>
            </a:r>
            <a:r>
              <a:rPr lang="pl-PL" dirty="0"/>
              <a:t>1.10.2012 r. </a:t>
            </a:r>
            <a:r>
              <a:rPr lang="pl-PL" dirty="0" smtClean="0"/>
              <a:t>He </a:t>
            </a:r>
            <a:r>
              <a:rPr lang="pl-PL" dirty="0" err="1" smtClean="0"/>
              <a:t>made</a:t>
            </a:r>
            <a:r>
              <a:rPr lang="pl-PL" dirty="0" smtClean="0"/>
              <a:t> </a:t>
            </a:r>
            <a:r>
              <a:rPr lang="pl-PL" dirty="0" err="1" smtClean="0"/>
              <a:t>his</a:t>
            </a:r>
            <a:r>
              <a:rPr lang="pl-PL" dirty="0" smtClean="0"/>
              <a:t> las </a:t>
            </a:r>
            <a:r>
              <a:rPr lang="pl-PL" dirty="0" err="1" smtClean="0"/>
              <a:t>will</a:t>
            </a:r>
            <a:r>
              <a:rPr lang="pl-PL" dirty="0" smtClean="0"/>
              <a:t> in </a:t>
            </a:r>
            <a:r>
              <a:rPr lang="pl-PL" dirty="0" err="1" smtClean="0"/>
              <a:t>handwriting</a:t>
            </a:r>
            <a:r>
              <a:rPr lang="pl-PL" dirty="0" smtClean="0"/>
              <a:t>, </a:t>
            </a:r>
            <a:r>
              <a:rPr lang="pl-PL" dirty="0" err="1" smtClean="0"/>
              <a:t>written</a:t>
            </a:r>
            <a:r>
              <a:rPr lang="pl-PL" dirty="0" smtClean="0"/>
              <a:t> on  </a:t>
            </a:r>
            <a:r>
              <a:rPr lang="pl-PL" dirty="0"/>
              <a:t>1.9.2012 r., </a:t>
            </a:r>
            <a:r>
              <a:rPr lang="pl-PL" dirty="0" smtClean="0"/>
              <a:t>he </a:t>
            </a:r>
            <a:r>
              <a:rPr lang="pl-PL" dirty="0" err="1" smtClean="0"/>
              <a:t>decided</a:t>
            </a:r>
            <a:r>
              <a:rPr lang="pl-PL" dirty="0" smtClean="0"/>
              <a:t> in the </a:t>
            </a:r>
            <a:r>
              <a:rPr lang="pl-PL" dirty="0" err="1" smtClean="0"/>
              <a:t>will</a:t>
            </a:r>
            <a:r>
              <a:rPr lang="pl-PL" dirty="0" smtClean="0"/>
              <a:t>, </a:t>
            </a:r>
            <a:r>
              <a:rPr lang="pl-PL" dirty="0" err="1" smtClean="0"/>
              <a:t>that</a:t>
            </a:r>
            <a:r>
              <a:rPr lang="pl-PL" dirty="0" smtClean="0"/>
              <a:t> half of </a:t>
            </a:r>
            <a:r>
              <a:rPr lang="pl-PL" dirty="0" err="1" smtClean="0"/>
              <a:t>his</a:t>
            </a:r>
            <a:r>
              <a:rPr lang="pl-PL" dirty="0" smtClean="0"/>
              <a:t> </a:t>
            </a:r>
            <a:r>
              <a:rPr lang="pl-PL" dirty="0" err="1" smtClean="0"/>
              <a:t>estete</a:t>
            </a:r>
            <a:r>
              <a:rPr lang="pl-PL" dirty="0" smtClean="0"/>
              <a:t> </a:t>
            </a:r>
            <a:r>
              <a:rPr lang="pl-PL" dirty="0" err="1" smtClean="0"/>
              <a:t>wil</a:t>
            </a:r>
            <a:r>
              <a:rPr lang="pl-PL" dirty="0" smtClean="0"/>
              <a:t> be </a:t>
            </a:r>
            <a:r>
              <a:rPr lang="pl-PL" dirty="0" err="1" smtClean="0"/>
              <a:t>inherited</a:t>
            </a:r>
            <a:r>
              <a:rPr lang="pl-PL" dirty="0" smtClean="0"/>
              <a:t> by </a:t>
            </a:r>
            <a:r>
              <a:rPr lang="pl-PL" dirty="0" err="1" smtClean="0"/>
              <a:t>his</a:t>
            </a:r>
            <a:r>
              <a:rPr lang="pl-PL" dirty="0" smtClean="0"/>
              <a:t> </a:t>
            </a:r>
            <a:r>
              <a:rPr lang="pl-PL" dirty="0" err="1" smtClean="0"/>
              <a:t>sister</a:t>
            </a:r>
            <a:r>
              <a:rPr lang="pl-PL" dirty="0" smtClean="0"/>
              <a:t> Magda and </a:t>
            </a:r>
            <a:r>
              <a:rPr lang="pl-PL" dirty="0" err="1" smtClean="0"/>
              <a:t>her</a:t>
            </a:r>
            <a:r>
              <a:rPr lang="pl-PL" dirty="0" smtClean="0"/>
              <a:t> </a:t>
            </a:r>
            <a:r>
              <a:rPr lang="pl-PL" dirty="0" err="1" smtClean="0"/>
              <a:t>daughter</a:t>
            </a:r>
            <a:r>
              <a:rPr lang="pl-PL" dirty="0" smtClean="0"/>
              <a:t> Milena (17 </a:t>
            </a:r>
            <a:r>
              <a:rPr lang="pl-PL" dirty="0" err="1" smtClean="0"/>
              <a:t>years</a:t>
            </a:r>
            <a:r>
              <a:rPr lang="pl-PL" dirty="0" smtClean="0"/>
              <a:t>) and </a:t>
            </a:r>
            <a:r>
              <a:rPr lang="pl-PL" dirty="0" err="1" smtClean="0"/>
              <a:t>his</a:t>
            </a:r>
            <a:r>
              <a:rPr lang="pl-PL" dirty="0" smtClean="0"/>
              <a:t> </a:t>
            </a:r>
            <a:r>
              <a:rPr lang="pl-PL" dirty="0" err="1" smtClean="0"/>
              <a:t>mother</a:t>
            </a:r>
            <a:r>
              <a:rPr lang="pl-PL" dirty="0" smtClean="0"/>
              <a:t> Alice. He </a:t>
            </a:r>
            <a:r>
              <a:rPr lang="pl-PL" dirty="0" err="1" smtClean="0"/>
              <a:t>made</a:t>
            </a:r>
            <a:r>
              <a:rPr lang="pl-PL" dirty="0" smtClean="0"/>
              <a:t> </a:t>
            </a:r>
            <a:r>
              <a:rPr lang="pl-PL" dirty="0" err="1" smtClean="0"/>
              <a:t>also</a:t>
            </a:r>
            <a:r>
              <a:rPr lang="pl-PL" dirty="0" smtClean="0"/>
              <a:t> a </a:t>
            </a:r>
            <a:r>
              <a:rPr lang="pl-PL" dirty="0" smtClean="0"/>
              <a:t>legat (</a:t>
            </a:r>
            <a:r>
              <a:rPr lang="pl-PL" dirty="0" err="1" smtClean="0"/>
              <a:t>Vindicative</a:t>
            </a:r>
            <a:r>
              <a:rPr lang="pl-PL" dirty="0" smtClean="0"/>
              <a:t> </a:t>
            </a:r>
            <a:r>
              <a:rPr lang="pl-PL" dirty="0" err="1" smtClean="0"/>
              <a:t>lagat</a:t>
            </a:r>
            <a:r>
              <a:rPr lang="pl-PL" dirty="0" smtClean="0"/>
              <a:t>) for Milenia of </a:t>
            </a:r>
            <a:r>
              <a:rPr lang="pl-PL" dirty="0" err="1" smtClean="0"/>
              <a:t>his</a:t>
            </a:r>
            <a:r>
              <a:rPr lang="pl-PL" dirty="0" smtClean="0"/>
              <a:t> car of 50 </a:t>
            </a:r>
            <a:r>
              <a:rPr lang="pl-PL" dirty="0"/>
              <a:t>000 </a:t>
            </a:r>
            <a:r>
              <a:rPr lang="pl-PL" dirty="0" smtClean="0"/>
              <a:t>PLN </a:t>
            </a:r>
            <a:r>
              <a:rPr lang="pl-PL" dirty="0" err="1" smtClean="0"/>
              <a:t>value</a:t>
            </a:r>
            <a:r>
              <a:rPr lang="pl-PL" dirty="0" smtClean="0"/>
              <a:t>. </a:t>
            </a:r>
            <a:r>
              <a:rPr lang="pl-PL" dirty="0" err="1" smtClean="0"/>
              <a:t>Mother</a:t>
            </a:r>
            <a:r>
              <a:rPr lang="pl-PL" dirty="0" smtClean="0"/>
              <a:t> Alice and </a:t>
            </a:r>
            <a:r>
              <a:rPr lang="pl-PL" dirty="0" smtClean="0"/>
              <a:t>the </a:t>
            </a:r>
            <a:r>
              <a:rPr lang="pl-PL" dirty="0" err="1" smtClean="0"/>
              <a:t>wife</a:t>
            </a:r>
            <a:r>
              <a:rPr lang="pl-PL" dirty="0" smtClean="0"/>
              <a:t> of Jan C. </a:t>
            </a:r>
            <a:r>
              <a:rPr lang="pl-PL" dirty="0" err="1" smtClean="0"/>
              <a:t>were</a:t>
            </a:r>
            <a:r>
              <a:rPr lang="pl-PL" dirty="0" smtClean="0"/>
              <a:t> </a:t>
            </a:r>
            <a:r>
              <a:rPr lang="pl-PL" dirty="0" err="1" smtClean="0"/>
              <a:t>dead</a:t>
            </a:r>
            <a:r>
              <a:rPr lang="pl-PL" dirty="0" smtClean="0"/>
              <a:t> in </a:t>
            </a:r>
            <a:r>
              <a:rPr lang="pl-PL" dirty="0" err="1" smtClean="0"/>
              <a:t>an</a:t>
            </a:r>
            <a:r>
              <a:rPr lang="pl-PL" dirty="0" smtClean="0"/>
              <a:t> </a:t>
            </a:r>
            <a:r>
              <a:rPr lang="pl-PL" dirty="0" err="1" smtClean="0"/>
              <a:t>accident</a:t>
            </a:r>
            <a:r>
              <a:rPr lang="pl-PL" dirty="0" smtClean="0"/>
              <a:t> on </a:t>
            </a:r>
            <a:r>
              <a:rPr lang="pl-PL" dirty="0" smtClean="0"/>
              <a:t>3.9.2012 </a:t>
            </a:r>
            <a:r>
              <a:rPr lang="pl-PL" dirty="0"/>
              <a:t>r. </a:t>
            </a:r>
            <a:r>
              <a:rPr lang="pl-PL" dirty="0" smtClean="0"/>
              <a:t> His </a:t>
            </a:r>
            <a:r>
              <a:rPr lang="pl-PL" dirty="0" err="1" smtClean="0"/>
              <a:t>father</a:t>
            </a:r>
            <a:r>
              <a:rPr lang="pl-PL" dirty="0" smtClean="0"/>
              <a:t> and half-</a:t>
            </a:r>
            <a:r>
              <a:rPr lang="pl-PL" dirty="0" err="1" smtClean="0"/>
              <a:t>blood</a:t>
            </a:r>
            <a:r>
              <a:rPr lang="pl-PL" dirty="0" smtClean="0"/>
              <a:t> (</a:t>
            </a:r>
            <a:r>
              <a:rPr lang="pl-PL" dirty="0" err="1" smtClean="0"/>
              <a:t>father’s</a:t>
            </a:r>
            <a:r>
              <a:rPr lang="pl-PL" dirty="0" smtClean="0"/>
              <a:t> </a:t>
            </a:r>
            <a:r>
              <a:rPr lang="pl-PL" dirty="0" err="1" smtClean="0"/>
              <a:t>blood</a:t>
            </a:r>
            <a:r>
              <a:rPr lang="pl-PL" dirty="0" smtClean="0"/>
              <a:t>) </a:t>
            </a:r>
            <a:r>
              <a:rPr lang="pl-PL" dirty="0" err="1" smtClean="0"/>
              <a:t>brother</a:t>
            </a:r>
            <a:r>
              <a:rPr lang="pl-PL" dirty="0" smtClean="0"/>
              <a:t> </a:t>
            </a:r>
            <a:r>
              <a:rPr lang="pl-PL" dirty="0" err="1" smtClean="0"/>
              <a:t>are</a:t>
            </a:r>
            <a:r>
              <a:rPr lang="pl-PL" dirty="0" smtClean="0"/>
              <a:t> </a:t>
            </a:r>
            <a:r>
              <a:rPr lang="pl-PL" dirty="0" err="1" smtClean="0"/>
              <a:t>alive</a:t>
            </a:r>
            <a:r>
              <a:rPr lang="pl-PL" dirty="0" smtClean="0"/>
              <a:t>.  </a:t>
            </a:r>
            <a:r>
              <a:rPr lang="pl-PL" dirty="0" err="1" smtClean="0"/>
              <a:t>JanC</a:t>
            </a:r>
            <a:r>
              <a:rPr lang="pl-PL" dirty="0" smtClean="0"/>
              <a:t>. </a:t>
            </a:r>
            <a:r>
              <a:rPr lang="pl-PL" dirty="0" err="1" smtClean="0"/>
              <a:t>had</a:t>
            </a:r>
            <a:r>
              <a:rPr lang="pl-PL" dirty="0" smtClean="0"/>
              <a:t> no </a:t>
            </a:r>
            <a:r>
              <a:rPr lang="pl-PL" dirty="0" err="1" smtClean="0"/>
              <a:t>children</a:t>
            </a:r>
            <a:endParaRPr lang="en-GB" dirty="0"/>
          </a:p>
          <a:p>
            <a:pPr marL="0" indent="0">
              <a:buNone/>
            </a:pPr>
            <a:endParaRPr lang="en-GB" dirty="0"/>
          </a:p>
          <a:p>
            <a:pPr lvl="0"/>
            <a:r>
              <a:rPr lang="pl-PL" dirty="0" err="1" smtClean="0"/>
              <a:t>What</a:t>
            </a:r>
            <a:r>
              <a:rPr lang="pl-PL" dirty="0" smtClean="0"/>
              <a:t> </a:t>
            </a:r>
            <a:r>
              <a:rPr lang="pl-PL" dirty="0" err="1" smtClean="0"/>
              <a:t>disposition</a:t>
            </a:r>
            <a:r>
              <a:rPr lang="pl-PL" dirty="0" err="1" smtClean="0"/>
              <a:t>s</a:t>
            </a:r>
            <a:r>
              <a:rPr lang="pl-PL" dirty="0" smtClean="0"/>
              <a:t> </a:t>
            </a:r>
            <a:r>
              <a:rPr lang="pl-PL" dirty="0" err="1" smtClean="0"/>
              <a:t>will</a:t>
            </a:r>
            <a:r>
              <a:rPr lang="pl-PL" dirty="0" smtClean="0"/>
              <a:t> be </a:t>
            </a:r>
            <a:r>
              <a:rPr lang="pl-PL" dirty="0" err="1" smtClean="0"/>
              <a:t>enclosed</a:t>
            </a:r>
            <a:r>
              <a:rPr lang="pl-PL" dirty="0" smtClean="0"/>
              <a:t> in </a:t>
            </a:r>
            <a:r>
              <a:rPr lang="pl-PL" dirty="0" err="1" smtClean="0"/>
              <a:t>court</a:t>
            </a:r>
            <a:r>
              <a:rPr lang="pl-PL" dirty="0" smtClean="0"/>
              <a:t> </a:t>
            </a:r>
            <a:r>
              <a:rPr lang="pl-PL" dirty="0" err="1" smtClean="0"/>
              <a:t>certificate</a:t>
            </a:r>
            <a:r>
              <a:rPr lang="pl-PL" dirty="0" smtClean="0"/>
              <a:t> of </a:t>
            </a:r>
            <a:r>
              <a:rPr lang="pl-PL" dirty="0" err="1" smtClean="0"/>
              <a:t>succession</a:t>
            </a:r>
            <a:r>
              <a:rPr lang="pl-PL" dirty="0" smtClean="0"/>
              <a:t> </a:t>
            </a:r>
            <a:r>
              <a:rPr lang="pl-PL" dirty="0" err="1" smtClean="0"/>
              <a:t>under</a:t>
            </a:r>
            <a:r>
              <a:rPr lang="pl-PL" dirty="0" smtClean="0"/>
              <a:t> </a:t>
            </a:r>
            <a:r>
              <a:rPr lang="pl-PL" dirty="0" err="1"/>
              <a:t>P</a:t>
            </a:r>
            <a:r>
              <a:rPr lang="pl-PL" dirty="0" err="1" smtClean="0"/>
              <a:t>olish</a:t>
            </a:r>
            <a:r>
              <a:rPr lang="pl-PL" dirty="0" smtClean="0"/>
              <a:t> Law ? </a:t>
            </a:r>
            <a:r>
              <a:rPr lang="pl-PL" dirty="0" err="1" smtClean="0"/>
              <a:t>Please</a:t>
            </a:r>
            <a:r>
              <a:rPr lang="pl-PL" dirty="0" smtClean="0"/>
              <a:t> </a:t>
            </a:r>
            <a:r>
              <a:rPr lang="pl-PL" dirty="0" err="1" smtClean="0"/>
              <a:t>consider</a:t>
            </a:r>
            <a:r>
              <a:rPr lang="pl-PL" dirty="0" smtClean="0"/>
              <a:t> </a:t>
            </a:r>
            <a:r>
              <a:rPr lang="pl-PL" dirty="0" err="1" smtClean="0"/>
              <a:t>that</a:t>
            </a:r>
            <a:r>
              <a:rPr lang="pl-PL" dirty="0" smtClean="0"/>
              <a:t> </a:t>
            </a:r>
            <a:r>
              <a:rPr lang="pl-PL" dirty="0" err="1" smtClean="0"/>
              <a:t>until</a:t>
            </a:r>
            <a:r>
              <a:rPr lang="pl-PL" dirty="0" smtClean="0"/>
              <a:t> </a:t>
            </a:r>
            <a:r>
              <a:rPr lang="pl-PL" dirty="0" err="1" smtClean="0"/>
              <a:t>now</a:t>
            </a:r>
            <a:r>
              <a:rPr lang="pl-PL" dirty="0" smtClean="0"/>
              <a:t> , </a:t>
            </a:r>
            <a:r>
              <a:rPr lang="pl-PL" dirty="0" err="1" smtClean="0"/>
              <a:t>none</a:t>
            </a:r>
            <a:r>
              <a:rPr lang="pl-PL" dirty="0" smtClean="0"/>
              <a:t> of the </a:t>
            </a:r>
            <a:r>
              <a:rPr lang="pl-PL" dirty="0" err="1" smtClean="0"/>
              <a:t>heirs</a:t>
            </a:r>
            <a:r>
              <a:rPr lang="pl-PL" dirty="0" smtClean="0"/>
              <a:t> </a:t>
            </a:r>
            <a:r>
              <a:rPr lang="pl-PL" dirty="0" err="1" smtClean="0"/>
              <a:t>made</a:t>
            </a:r>
            <a:r>
              <a:rPr lang="pl-PL" dirty="0" smtClean="0"/>
              <a:t> </a:t>
            </a:r>
            <a:r>
              <a:rPr lang="pl-PL" dirty="0" err="1" smtClean="0"/>
              <a:t>any</a:t>
            </a:r>
            <a:r>
              <a:rPr lang="pl-PL" dirty="0" smtClean="0"/>
              <a:t> </a:t>
            </a:r>
            <a:r>
              <a:rPr lang="pl-PL" dirty="0" err="1" smtClean="0"/>
              <a:t>declaration</a:t>
            </a:r>
            <a:r>
              <a:rPr lang="pl-PL" dirty="0" smtClean="0"/>
              <a:t> of the </a:t>
            </a:r>
            <a:r>
              <a:rPr lang="pl-PL" dirty="0" err="1" smtClean="0"/>
              <a:t>succession</a:t>
            </a:r>
            <a:r>
              <a:rPr lang="pl-PL" dirty="0" smtClean="0"/>
              <a:t>  </a:t>
            </a:r>
            <a:r>
              <a:rPr lang="pl-PL" dirty="0" err="1" smtClean="0"/>
              <a:t>acceptance</a:t>
            </a:r>
            <a:r>
              <a:rPr lang="pl-PL" dirty="0" smtClean="0"/>
              <a:t> nor </a:t>
            </a:r>
            <a:r>
              <a:rPr lang="pl-PL" dirty="0" err="1" smtClean="0"/>
              <a:t>its</a:t>
            </a:r>
            <a:r>
              <a:rPr lang="pl-PL" dirty="0" smtClean="0"/>
              <a:t>  </a:t>
            </a:r>
            <a:r>
              <a:rPr lang="pl-PL" dirty="0" err="1" smtClean="0"/>
              <a:t>rejection</a:t>
            </a:r>
            <a:r>
              <a:rPr lang="pl-PL" dirty="0" smtClean="0"/>
              <a:t>. </a:t>
            </a:r>
          </a:p>
          <a:p>
            <a:pPr lvl="0"/>
            <a:r>
              <a:rPr lang="pl-PL" dirty="0" err="1" smtClean="0"/>
              <a:t>Calculate</a:t>
            </a:r>
            <a:r>
              <a:rPr lang="pl-PL" dirty="0" smtClean="0"/>
              <a:t> the </a:t>
            </a:r>
            <a:r>
              <a:rPr lang="pl-PL" dirty="0" err="1" smtClean="0"/>
              <a:t>succession</a:t>
            </a:r>
            <a:r>
              <a:rPr lang="pl-PL" dirty="0" smtClean="0"/>
              <a:t> </a:t>
            </a:r>
            <a:r>
              <a:rPr lang="pl-PL" dirty="0" err="1" smtClean="0"/>
              <a:t>shares</a:t>
            </a:r>
            <a:r>
              <a:rPr lang="pl-PL" smtClean="0"/>
              <a:t>.</a:t>
            </a:r>
            <a:endParaRPr lang="pl-PL" dirty="0" smtClean="0"/>
          </a:p>
          <a:p>
            <a:pPr lvl="0"/>
            <a:r>
              <a:rPr lang="pl-PL" dirty="0" smtClean="0"/>
              <a:t>The car was </a:t>
            </a:r>
            <a:r>
              <a:rPr lang="pl-PL" dirty="0" err="1" smtClean="0"/>
              <a:t>devastated</a:t>
            </a:r>
            <a:r>
              <a:rPr lang="pl-PL" dirty="0" smtClean="0"/>
              <a:t> in the </a:t>
            </a:r>
            <a:r>
              <a:rPr lang="pl-PL" dirty="0" err="1" smtClean="0"/>
              <a:t>accident</a:t>
            </a:r>
            <a:r>
              <a:rPr lang="pl-PL" dirty="0" smtClean="0"/>
              <a:t>, </a:t>
            </a:r>
            <a:r>
              <a:rPr lang="pl-PL" dirty="0" err="1" smtClean="0"/>
              <a:t>is</a:t>
            </a:r>
            <a:r>
              <a:rPr lang="pl-PL" dirty="0" smtClean="0"/>
              <a:t> Milena </a:t>
            </a:r>
            <a:r>
              <a:rPr lang="pl-PL" dirty="0" err="1" smtClean="0"/>
              <a:t>able</a:t>
            </a:r>
            <a:r>
              <a:rPr lang="pl-PL" dirty="0" smtClean="0"/>
              <a:t> to </a:t>
            </a:r>
            <a:r>
              <a:rPr lang="pl-PL" dirty="0" err="1" smtClean="0"/>
              <a:t>reject</a:t>
            </a:r>
            <a:r>
              <a:rPr lang="pl-PL" dirty="0" smtClean="0"/>
              <a:t> the legat and </a:t>
            </a:r>
            <a:r>
              <a:rPr lang="pl-PL" dirty="0" err="1" smtClean="0"/>
              <a:t>still</a:t>
            </a:r>
            <a:r>
              <a:rPr lang="pl-PL" dirty="0" smtClean="0"/>
              <a:t> </a:t>
            </a:r>
            <a:r>
              <a:rPr lang="pl-PL" dirty="0" err="1" smtClean="0"/>
              <a:t>receive</a:t>
            </a:r>
            <a:r>
              <a:rPr lang="pl-PL" dirty="0" smtClean="0"/>
              <a:t> the </a:t>
            </a:r>
            <a:r>
              <a:rPr lang="pl-PL" dirty="0" err="1" smtClean="0"/>
              <a:t>estate</a:t>
            </a:r>
            <a:r>
              <a:rPr lang="pl-PL" dirty="0" smtClean="0"/>
              <a:t> as </a:t>
            </a:r>
            <a:r>
              <a:rPr lang="pl-PL" dirty="0" err="1" smtClean="0"/>
              <a:t>Jan’s</a:t>
            </a:r>
            <a:r>
              <a:rPr lang="pl-PL" dirty="0" smtClean="0"/>
              <a:t> </a:t>
            </a:r>
            <a:r>
              <a:rPr lang="pl-PL" dirty="0" err="1" smtClean="0"/>
              <a:t>successor</a:t>
            </a:r>
            <a:r>
              <a:rPr lang="pl-PL" dirty="0" smtClean="0"/>
              <a:t> ? </a:t>
            </a:r>
          </a:p>
          <a:p>
            <a:pPr lvl="0"/>
            <a:r>
              <a:rPr lang="pl-PL" dirty="0" err="1" smtClean="0"/>
              <a:t>Are</a:t>
            </a:r>
            <a:r>
              <a:rPr lang="pl-PL" dirty="0" smtClean="0"/>
              <a:t> the </a:t>
            </a:r>
            <a:r>
              <a:rPr lang="pl-PL" dirty="0" err="1" smtClean="0"/>
              <a:t>heirs</a:t>
            </a:r>
            <a:r>
              <a:rPr lang="pl-PL" dirty="0" smtClean="0"/>
              <a:t> </a:t>
            </a:r>
            <a:r>
              <a:rPr lang="pl-PL" dirty="0" err="1" smtClean="0"/>
              <a:t>entitled</a:t>
            </a:r>
            <a:r>
              <a:rPr lang="pl-PL" dirty="0" smtClean="0"/>
              <a:t> to </a:t>
            </a:r>
            <a:r>
              <a:rPr lang="pl-PL" dirty="0" err="1" smtClean="0"/>
              <a:t>make</a:t>
            </a:r>
            <a:r>
              <a:rPr lang="pl-PL" dirty="0" smtClean="0"/>
              <a:t> a </a:t>
            </a:r>
            <a:r>
              <a:rPr lang="pl-PL" dirty="0" err="1" smtClean="0"/>
              <a:t>notarial</a:t>
            </a:r>
            <a:r>
              <a:rPr lang="pl-PL" dirty="0" smtClean="0"/>
              <a:t> </a:t>
            </a:r>
            <a:r>
              <a:rPr lang="pl-PL" dirty="0" err="1" smtClean="0"/>
              <a:t>certificate</a:t>
            </a:r>
            <a:r>
              <a:rPr lang="pl-PL" dirty="0" smtClean="0"/>
              <a:t> of </a:t>
            </a:r>
            <a:r>
              <a:rPr lang="pl-PL" dirty="0" err="1" smtClean="0"/>
              <a:t>succession</a:t>
            </a:r>
            <a:r>
              <a:rPr lang="pl-PL" dirty="0" smtClean="0"/>
              <a:t> in </a:t>
            </a:r>
            <a:r>
              <a:rPr lang="pl-PL" dirty="0" err="1" smtClean="0"/>
              <a:t>this</a:t>
            </a:r>
            <a:r>
              <a:rPr lang="pl-PL" dirty="0" smtClean="0"/>
              <a:t> </a:t>
            </a:r>
            <a:r>
              <a:rPr lang="pl-PL" dirty="0" err="1" smtClean="0"/>
              <a:t>case</a:t>
            </a:r>
            <a:r>
              <a:rPr lang="pl-PL" dirty="0" smtClean="0"/>
              <a:t> ?</a:t>
            </a:r>
            <a:endParaRPr lang="en-GB" dirty="0"/>
          </a:p>
          <a:p>
            <a:pPr lvl="0"/>
            <a:r>
              <a:rPr lang="pl-PL" dirty="0" err="1" smtClean="0"/>
              <a:t>Is</a:t>
            </a:r>
            <a:r>
              <a:rPr lang="pl-PL" dirty="0" smtClean="0"/>
              <a:t> </a:t>
            </a:r>
            <a:r>
              <a:rPr lang="pl-PL" dirty="0" err="1" smtClean="0"/>
              <a:t>anybody</a:t>
            </a:r>
            <a:r>
              <a:rPr lang="pl-PL" dirty="0" smtClean="0"/>
              <a:t> </a:t>
            </a:r>
            <a:r>
              <a:rPr lang="pl-PL" dirty="0" err="1" smtClean="0"/>
              <a:t>entitled</a:t>
            </a:r>
            <a:r>
              <a:rPr lang="pl-PL" dirty="0" smtClean="0"/>
              <a:t> to </a:t>
            </a:r>
            <a:r>
              <a:rPr lang="pl-PL" dirty="0" err="1" smtClean="0"/>
              <a:t>forced</a:t>
            </a:r>
            <a:r>
              <a:rPr lang="pl-PL" dirty="0" smtClean="0"/>
              <a:t> </a:t>
            </a:r>
            <a:r>
              <a:rPr lang="pl-PL" dirty="0" err="1" smtClean="0"/>
              <a:t>portion</a:t>
            </a:r>
            <a:r>
              <a:rPr lang="pl-PL" dirty="0" smtClean="0"/>
              <a:t> of the </a:t>
            </a:r>
            <a:r>
              <a:rPr lang="pl-PL" dirty="0" err="1" smtClean="0"/>
              <a:t>deceased</a:t>
            </a:r>
            <a:r>
              <a:rPr lang="pl-PL" dirty="0" smtClean="0"/>
              <a:t> </a:t>
            </a:r>
            <a:r>
              <a:rPr lang="pl-PL" dirty="0" err="1" smtClean="0"/>
              <a:t>estate</a:t>
            </a:r>
            <a:r>
              <a:rPr lang="pl-PL" dirty="0" smtClean="0"/>
              <a:t> (zachowek ?)</a:t>
            </a:r>
          </a:p>
          <a:p>
            <a:pPr marL="0" lvl="0" indent="0">
              <a:buNone/>
            </a:pPr>
            <a:endParaRPr lang="pl-PL" dirty="0"/>
          </a:p>
          <a:p>
            <a:pPr marL="0" lvl="0" indent="0">
              <a:buNone/>
            </a:pPr>
            <a:r>
              <a:rPr lang="pl-PL" dirty="0" smtClean="0"/>
              <a:t>Read : art. 1015, 1016, </a:t>
            </a:r>
            <a:r>
              <a:rPr lang="pl-PL" dirty="0"/>
              <a:t>931 § 3 </a:t>
            </a:r>
            <a:r>
              <a:rPr lang="pl-PL" dirty="0" smtClean="0"/>
              <a:t>,</a:t>
            </a:r>
            <a:r>
              <a:rPr lang="pl-PL" dirty="0"/>
              <a:t> 991 § 1 </a:t>
            </a:r>
            <a:r>
              <a:rPr lang="pl-PL" dirty="0" smtClean="0"/>
              <a:t>, 981</a:t>
            </a:r>
            <a:r>
              <a:rPr lang="pl-PL" baseline="30000" dirty="0" smtClean="0"/>
              <a:t>5</a:t>
            </a:r>
            <a:r>
              <a:rPr lang="pl-PL" dirty="0" smtClean="0"/>
              <a:t> CC.</a:t>
            </a:r>
            <a:endParaRPr lang="en-GB" dirty="0"/>
          </a:p>
          <a:p>
            <a:endParaRPr lang="en-GB" dirty="0"/>
          </a:p>
        </p:txBody>
      </p:sp>
    </p:spTree>
    <p:extLst>
      <p:ext uri="{BB962C8B-B14F-4D97-AF65-F5344CB8AC3E}">
        <p14:creationId xmlns:p14="http://schemas.microsoft.com/office/powerpoint/2010/main" val="18161563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smtClean="0"/>
              <a:t>International </a:t>
            </a:r>
            <a:r>
              <a:rPr lang="pl-PL" dirty="0" err="1" smtClean="0"/>
              <a:t>Private</a:t>
            </a:r>
            <a:r>
              <a:rPr lang="pl-PL" dirty="0" smtClean="0"/>
              <a:t> Law</a:t>
            </a:r>
            <a:endParaRPr lang="en-GB" dirty="0"/>
          </a:p>
        </p:txBody>
      </p:sp>
      <p:sp>
        <p:nvSpPr>
          <p:cNvPr id="3" name="Podtytuł 2"/>
          <p:cNvSpPr>
            <a:spLocks noGrp="1"/>
          </p:cNvSpPr>
          <p:nvPr>
            <p:ph type="subTitle" idx="1"/>
          </p:nvPr>
        </p:nvSpPr>
        <p:spPr/>
        <p:txBody>
          <a:bodyPr/>
          <a:lstStyle/>
          <a:p>
            <a:r>
              <a:rPr lang="pl-PL" dirty="0" err="1" smtClean="0"/>
              <a:t>Succession</a:t>
            </a:r>
            <a:r>
              <a:rPr lang="pl-PL" dirty="0" smtClean="0"/>
              <a:t> law</a:t>
            </a:r>
          </a:p>
          <a:p>
            <a:r>
              <a:rPr lang="pl-PL" dirty="0" smtClean="0"/>
              <a:t>Dr Monika Drela</a:t>
            </a:r>
          </a:p>
          <a:p>
            <a:endParaRPr lang="en-GB" dirty="0"/>
          </a:p>
        </p:txBody>
      </p:sp>
    </p:spTree>
    <p:extLst>
      <p:ext uri="{BB962C8B-B14F-4D97-AF65-F5344CB8AC3E}">
        <p14:creationId xmlns:p14="http://schemas.microsoft.com/office/powerpoint/2010/main" val="37238363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endParaRPr lang="en-GB" dirty="0"/>
          </a:p>
        </p:txBody>
      </p:sp>
      <p:sp>
        <p:nvSpPr>
          <p:cNvPr id="3" name="Symbol zastępczy zawartości 2"/>
          <p:cNvSpPr>
            <a:spLocks noGrp="1"/>
          </p:cNvSpPr>
          <p:nvPr>
            <p:ph idx="1"/>
          </p:nvPr>
        </p:nvSpPr>
        <p:spPr/>
        <p:txBody>
          <a:bodyPr/>
          <a:lstStyle/>
          <a:p>
            <a:r>
              <a:rPr lang="pl-PL" dirty="0" err="1" smtClean="0"/>
              <a:t>Recognition</a:t>
            </a:r>
            <a:r>
              <a:rPr lang="pl-PL" dirty="0" smtClean="0"/>
              <a:t> and </a:t>
            </a:r>
            <a:r>
              <a:rPr lang="pl-PL" dirty="0" err="1" smtClean="0"/>
              <a:t>enforcement</a:t>
            </a:r>
            <a:r>
              <a:rPr lang="pl-PL" dirty="0" smtClean="0"/>
              <a:t> of </a:t>
            </a:r>
            <a:r>
              <a:rPr lang="pl-PL" dirty="0" err="1" smtClean="0"/>
              <a:t>foreign</a:t>
            </a:r>
            <a:r>
              <a:rPr lang="pl-PL" dirty="0" smtClean="0"/>
              <a:t> </a:t>
            </a:r>
            <a:r>
              <a:rPr lang="pl-PL" dirty="0" err="1" smtClean="0"/>
              <a:t>succession</a:t>
            </a:r>
            <a:r>
              <a:rPr lang="pl-PL" dirty="0" smtClean="0"/>
              <a:t> </a:t>
            </a:r>
            <a:r>
              <a:rPr lang="pl-PL" dirty="0" err="1" smtClean="0"/>
              <a:t>documents</a:t>
            </a:r>
            <a:r>
              <a:rPr lang="pl-PL" dirty="0" smtClean="0"/>
              <a:t> in Poland</a:t>
            </a:r>
          </a:p>
          <a:p>
            <a:r>
              <a:rPr lang="pl-PL" dirty="0" smtClean="0"/>
              <a:t>Art. 1146 KPC</a:t>
            </a:r>
          </a:p>
          <a:p>
            <a:r>
              <a:rPr lang="pl-PL" dirty="0" smtClean="0"/>
              <a:t>Art. 1150 KPC</a:t>
            </a:r>
            <a:endParaRPr lang="en-GB" dirty="0"/>
          </a:p>
        </p:txBody>
      </p:sp>
    </p:spTree>
    <p:extLst>
      <p:ext uri="{BB962C8B-B14F-4D97-AF65-F5344CB8AC3E}">
        <p14:creationId xmlns:p14="http://schemas.microsoft.com/office/powerpoint/2010/main" val="20534652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en-GB"/>
          </a:p>
        </p:txBody>
      </p:sp>
      <p:sp>
        <p:nvSpPr>
          <p:cNvPr id="3" name="Symbol zastępczy zawartości 2"/>
          <p:cNvSpPr>
            <a:spLocks noGrp="1"/>
          </p:cNvSpPr>
          <p:nvPr>
            <p:ph idx="1"/>
          </p:nvPr>
        </p:nvSpPr>
        <p:spPr/>
        <p:txBody>
          <a:bodyPr>
            <a:normAutofit/>
          </a:bodyPr>
          <a:lstStyle/>
          <a:p>
            <a:r>
              <a:rPr lang="en-GB" dirty="0" smtClean="0"/>
              <a:t>REGULATION (EU) No 650/2012 OF THE EUROPEAN PARLIAMENT AND OF THE COUNCIL</a:t>
            </a:r>
            <a:r>
              <a:rPr lang="pl-PL" dirty="0" smtClean="0"/>
              <a:t> </a:t>
            </a:r>
            <a:r>
              <a:rPr lang="en-GB" dirty="0" smtClean="0"/>
              <a:t>of 4 July 2012</a:t>
            </a:r>
          </a:p>
          <a:p>
            <a:r>
              <a:rPr lang="en-GB" dirty="0" smtClean="0"/>
              <a:t>on jurisdiction, applicable law, recognition and enforcement of decisions and acceptance and enforcement of authentic instruments in matters of succession and on the creation of a European Certificate of Succession</a:t>
            </a:r>
          </a:p>
          <a:p>
            <a:endParaRPr lang="en-GB" dirty="0"/>
          </a:p>
        </p:txBody>
      </p:sp>
    </p:spTree>
    <p:extLst>
      <p:ext uri="{BB962C8B-B14F-4D97-AF65-F5344CB8AC3E}">
        <p14:creationId xmlns:p14="http://schemas.microsoft.com/office/powerpoint/2010/main" val="4871982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39552" y="260648"/>
            <a:ext cx="8147248" cy="5865515"/>
          </a:xfrm>
        </p:spPr>
        <p:txBody>
          <a:bodyPr>
            <a:normAutofit/>
          </a:bodyPr>
          <a:lstStyle/>
          <a:p>
            <a:r>
              <a:rPr lang="en-GB" dirty="0" smtClean="0"/>
              <a:t>The Union has set itself the objective of maintaining and developing an area of freedom, security and justice in which the free movement of persons is ensured.</a:t>
            </a:r>
            <a:endParaRPr lang="pl-PL" dirty="0" smtClean="0"/>
          </a:p>
          <a:p>
            <a:r>
              <a:rPr lang="pl-PL" dirty="0" smtClean="0"/>
              <a:t>Management of  </a:t>
            </a:r>
            <a:r>
              <a:rPr lang="pl-PL" dirty="0" err="1" smtClean="0"/>
              <a:t>conflict</a:t>
            </a:r>
            <a:r>
              <a:rPr lang="pl-PL" dirty="0" smtClean="0"/>
              <a:t> of law in </a:t>
            </a:r>
            <a:r>
              <a:rPr lang="pl-PL" dirty="0" err="1" smtClean="0"/>
              <a:t>succession</a:t>
            </a:r>
            <a:r>
              <a:rPr lang="pl-PL" dirty="0" smtClean="0"/>
              <a:t> </a:t>
            </a:r>
            <a:r>
              <a:rPr lang="pl-PL" dirty="0" err="1" smtClean="0"/>
              <a:t>cases</a:t>
            </a:r>
            <a:endParaRPr lang="pl-PL" dirty="0" smtClean="0"/>
          </a:p>
          <a:p>
            <a:r>
              <a:rPr lang="en-GB" dirty="0" smtClean="0"/>
              <a:t>mutual recognition of decisions in civil and commercial matters </a:t>
            </a:r>
            <a:endParaRPr lang="pl-PL" dirty="0" smtClean="0"/>
          </a:p>
          <a:p>
            <a:r>
              <a:rPr lang="en-GB" b="1" dirty="0" smtClean="0">
                <a:solidFill>
                  <a:srgbClr val="002060"/>
                </a:solidFill>
              </a:rPr>
              <a:t>The new regulation will not affect the situation of people who remain resident in their home country.</a:t>
            </a:r>
            <a:endParaRPr lang="en-GB" b="1" dirty="0">
              <a:solidFill>
                <a:srgbClr val="002060"/>
              </a:solidFill>
            </a:endParaRPr>
          </a:p>
        </p:txBody>
      </p:sp>
    </p:spTree>
    <p:extLst>
      <p:ext uri="{BB962C8B-B14F-4D97-AF65-F5344CB8AC3E}">
        <p14:creationId xmlns:p14="http://schemas.microsoft.com/office/powerpoint/2010/main" val="1549580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836712"/>
            <a:ext cx="8291264" cy="5289451"/>
          </a:xfrm>
        </p:spPr>
        <p:txBody>
          <a:bodyPr/>
          <a:lstStyle/>
          <a:p>
            <a:r>
              <a:rPr lang="en-GB" dirty="0" smtClean="0"/>
              <a:t>this Regulation should not apply to</a:t>
            </a:r>
            <a:r>
              <a:rPr lang="pl-PL" dirty="0" smtClean="0"/>
              <a:t>:</a:t>
            </a:r>
          </a:p>
          <a:p>
            <a:r>
              <a:rPr lang="en-GB" dirty="0" smtClean="0"/>
              <a:t>questions relating to matrimonial property regimes, including marriage settlements as known in some legal systems to the extent that such settlements do not deal with succession matters, </a:t>
            </a:r>
            <a:endParaRPr lang="pl-PL" dirty="0" smtClean="0"/>
          </a:p>
          <a:p>
            <a:r>
              <a:rPr lang="en-GB" dirty="0" smtClean="0"/>
              <a:t>and property regimes of relationships deemed to have comparable effects to marriage</a:t>
            </a:r>
            <a:endParaRPr lang="en-GB" dirty="0"/>
          </a:p>
        </p:txBody>
      </p:sp>
    </p:spTree>
    <p:extLst>
      <p:ext uri="{BB962C8B-B14F-4D97-AF65-F5344CB8AC3E}">
        <p14:creationId xmlns:p14="http://schemas.microsoft.com/office/powerpoint/2010/main" val="15393847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1520" y="620688"/>
            <a:ext cx="8435280" cy="5505475"/>
          </a:xfrm>
        </p:spPr>
        <p:txBody>
          <a:bodyPr>
            <a:normAutofit lnSpcReduction="10000"/>
          </a:bodyPr>
          <a:lstStyle/>
          <a:p>
            <a:r>
              <a:rPr lang="en-GB" dirty="0" smtClean="0"/>
              <a:t>Questions relating to the creation, administration and dissolution of trusts </a:t>
            </a:r>
            <a:r>
              <a:rPr lang="pl-PL" dirty="0" err="1" smtClean="0"/>
              <a:t>are</a:t>
            </a:r>
            <a:r>
              <a:rPr lang="en-GB" dirty="0" smtClean="0"/>
              <a:t> also be excluded from the scope of this Regulation. This should not be understood as a general exclusion of trusts. </a:t>
            </a:r>
            <a:endParaRPr lang="pl-PL" dirty="0" smtClean="0"/>
          </a:p>
          <a:p>
            <a:r>
              <a:rPr lang="en-GB" dirty="0" smtClean="0"/>
              <a:t>Where a trust is created under a will or under statute in connection with intestate succession the law applicable to the succession under this Regulation should apply with respect to the devolution of the assets and the determination of the beneficiaries.</a:t>
            </a:r>
            <a:endParaRPr lang="en-GB" dirty="0"/>
          </a:p>
        </p:txBody>
      </p:sp>
    </p:spTree>
    <p:extLst>
      <p:ext uri="{BB962C8B-B14F-4D97-AF65-F5344CB8AC3E}">
        <p14:creationId xmlns:p14="http://schemas.microsoft.com/office/powerpoint/2010/main" val="10687044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79512" y="0"/>
            <a:ext cx="8507288" cy="6126163"/>
          </a:xfrm>
        </p:spPr>
        <p:txBody>
          <a:bodyPr>
            <a:normAutofit/>
          </a:bodyPr>
          <a:lstStyle/>
          <a:p>
            <a:r>
              <a:rPr lang="en-GB" dirty="0" smtClean="0"/>
              <a:t>This Regulation should allow for the creation or the transfer by succession of a right in immovable or movable property as provided for in the law applicable to the succession. It </a:t>
            </a:r>
            <a:r>
              <a:rPr lang="en-GB" dirty="0" err="1" smtClean="0"/>
              <a:t>should,not</a:t>
            </a:r>
            <a:r>
              <a:rPr lang="en-GB" dirty="0" smtClean="0"/>
              <a:t> affect the limited number (‘</a:t>
            </a:r>
            <a:r>
              <a:rPr lang="en-GB" i="1" dirty="0" err="1" smtClean="0"/>
              <a:t>numerus</a:t>
            </a:r>
            <a:r>
              <a:rPr lang="en-GB" i="1" dirty="0" smtClean="0"/>
              <a:t> </a:t>
            </a:r>
            <a:r>
              <a:rPr lang="en-GB" i="1" dirty="0" err="1" smtClean="0"/>
              <a:t>clausus</a:t>
            </a:r>
            <a:r>
              <a:rPr lang="en-GB" dirty="0" smtClean="0"/>
              <a:t>’) of rights in rem known in the national law of some Member States. </a:t>
            </a:r>
            <a:endParaRPr lang="pl-PL" dirty="0" smtClean="0"/>
          </a:p>
          <a:p>
            <a:r>
              <a:rPr lang="en-GB" dirty="0" smtClean="0"/>
              <a:t>A Member State should not be required to recognise a right in rem relating to property located in that Member State if the right in rem in question is not known in its law.</a:t>
            </a:r>
            <a:endParaRPr lang="en-GB" dirty="0"/>
          </a:p>
        </p:txBody>
      </p:sp>
    </p:spTree>
    <p:extLst>
      <p:ext uri="{BB962C8B-B14F-4D97-AF65-F5344CB8AC3E}">
        <p14:creationId xmlns:p14="http://schemas.microsoft.com/office/powerpoint/2010/main" val="3476146782"/>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1387</Words>
  <Application>Microsoft Office PowerPoint</Application>
  <PresentationFormat>Pokaz na ekranie (4:3)</PresentationFormat>
  <Paragraphs>59</Paragraphs>
  <Slides>19</Slides>
  <Notes>0</Notes>
  <HiddenSlides>0</HiddenSlides>
  <MMClips>0</MMClips>
  <ScaleCrop>false</ScaleCrop>
  <HeadingPairs>
    <vt:vector size="4" baseType="variant">
      <vt:variant>
        <vt:lpstr>Motyw</vt:lpstr>
      </vt:variant>
      <vt:variant>
        <vt:i4>1</vt:i4>
      </vt:variant>
      <vt:variant>
        <vt:lpstr>Tytuły slajdów</vt:lpstr>
      </vt:variant>
      <vt:variant>
        <vt:i4>19</vt:i4>
      </vt:variant>
    </vt:vector>
  </HeadingPairs>
  <TitlesOfParts>
    <vt:vector size="20" baseType="lpstr">
      <vt:lpstr>Motyw pakietu Office</vt:lpstr>
      <vt:lpstr>Polish succession law cases</vt:lpstr>
      <vt:lpstr>Prezentacja programu PowerPoint</vt:lpstr>
      <vt:lpstr>International Private Law</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Habitual residence</vt:lpstr>
      <vt:lpstr>Prezentacja programu PowerPoint</vt:lpstr>
      <vt:lpstr>Prezentacja programu PowerPoint</vt:lpstr>
      <vt:lpstr>Lis pendens rule</vt:lpstr>
      <vt:lpstr>Choice of law in last will</vt:lpstr>
      <vt:lpstr>Prezentacja programu PowerPoint</vt:lpstr>
      <vt:lpstr>Prezentacja programu PowerPoint</vt:lpstr>
      <vt:lpstr>European Certificate of Succession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Private Law</dc:title>
  <dc:creator>aa</dc:creator>
  <cp:lastModifiedBy>aa</cp:lastModifiedBy>
  <cp:revision>14</cp:revision>
  <dcterms:created xsi:type="dcterms:W3CDTF">2015-01-19T18:10:50Z</dcterms:created>
  <dcterms:modified xsi:type="dcterms:W3CDTF">2015-01-19T19:23:27Z</dcterms:modified>
</cp:coreProperties>
</file>