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3"/>
  </p:notesMasterIdLst>
  <p:handoutMasterIdLst>
    <p:handoutMasterId r:id="rId24"/>
  </p:handoutMasterIdLst>
  <p:sldIdLst>
    <p:sldId id="256" r:id="rId3"/>
    <p:sldId id="257" r:id="rId4"/>
    <p:sldId id="258" r:id="rId5"/>
    <p:sldId id="259" r:id="rId6"/>
    <p:sldId id="260" r:id="rId7"/>
    <p:sldId id="261" r:id="rId8"/>
    <p:sldId id="264" r:id="rId9"/>
    <p:sldId id="262"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1" autoAdjust="0"/>
    <p:restoredTop sz="94660"/>
  </p:normalViewPr>
  <p:slideViewPr>
    <p:cSldViewPr>
      <p:cViewPr varScale="1">
        <p:scale>
          <a:sx n="96" d="100"/>
          <a:sy n="96" d="100"/>
        </p:scale>
        <p:origin x="84" y="114"/>
      </p:cViewPr>
      <p:guideLst>
        <p:guide orient="horz" pos="2160"/>
        <p:guide pos="3840"/>
      </p:guideLst>
    </p:cSldViewPr>
  </p:slideViewPr>
  <p:notesTextViewPr>
    <p:cViewPr>
      <p:scale>
        <a:sx n="1" d="1"/>
        <a:sy n="1" d="1"/>
      </p:scale>
      <p:origin x="0" y="0"/>
    </p:cViewPr>
  </p:notesTextViewPr>
  <p:notesViewPr>
    <p:cSldViewPr showGuides="1">
      <p:cViewPr varScale="1">
        <p:scale>
          <a:sx n="80" d="100"/>
          <a:sy n="80" d="100"/>
        </p:scale>
        <p:origin x="20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62B48F5-BACC-47D6-A0F7-82FBF9C6BC85}" type="datetimeFigureOut">
              <a:rPr lang="pl-PL" smtClean="0"/>
              <a:t>2015-10-23</a:t>
            </a:fld>
            <a:endParaRPr lang="pl-PL" dirty="0"/>
          </a:p>
        </p:txBody>
      </p:sp>
      <p:sp>
        <p:nvSpPr>
          <p:cNvPr id="4" name="Symbol zastępczy stop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5" name="Symbol zastępczy numeru slajd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ACAF8E-318A-4EFE-8633-D9E72ABCE0ED}" type="slidenum">
              <a:rPr lang="pl-PL" smtClean="0"/>
              <a:t>‹#›</a:t>
            </a:fld>
            <a:endParaRPr lang="pl-PL" dirty="0"/>
          </a:p>
        </p:txBody>
      </p:sp>
    </p:spTree>
    <p:extLst>
      <p:ext uri="{BB962C8B-B14F-4D97-AF65-F5344CB8AC3E}">
        <p14:creationId xmlns:p14="http://schemas.microsoft.com/office/powerpoint/2010/main" val="2406559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B1CD00-5424-4675-AB18-2C419B060449}" type="datetimeFigureOut">
              <a:rPr lang="pl-PL" smtClean="0"/>
              <a:t>2015-10-23</a:t>
            </a:fld>
            <a:endParaRPr lang="pl-PL" dirty="0"/>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noProof="0" dirty="0" smtClean="0"/>
              <a:t>Kliknij, aby edytować style wzorca tekstu</a:t>
            </a:r>
          </a:p>
          <a:p>
            <a:pPr lvl="1"/>
            <a:r>
              <a:rPr lang="pl-PL" noProof="0" dirty="0" smtClean="0"/>
              <a:t>Drugi poziom</a:t>
            </a:r>
          </a:p>
          <a:p>
            <a:pPr lvl="2"/>
            <a:r>
              <a:rPr lang="pl-PL" noProof="0" dirty="0" smtClean="0"/>
              <a:t>Trzeci poziom</a:t>
            </a:r>
          </a:p>
          <a:p>
            <a:pPr lvl="3"/>
            <a:r>
              <a:rPr lang="pl-PL" noProof="0" dirty="0" smtClean="0"/>
              <a:t>Czwarty poziom</a:t>
            </a:r>
          </a:p>
          <a:p>
            <a:pPr lvl="4"/>
            <a:r>
              <a:rPr lang="pl-PL" noProof="0" dirty="0" smtClean="0"/>
              <a:t>Piąty poziom</a:t>
            </a:r>
            <a:endParaRPr lang="pl-PL" noProof="0" dirty="0"/>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E2CF44-2B13-41B4-A334-1CDF534EEBBF}" type="slidenum">
              <a:rPr lang="pl-PL" smtClean="0"/>
              <a:t>‹#›</a:t>
            </a:fld>
            <a:endParaRPr lang="pl-PL" dirty="0"/>
          </a:p>
        </p:txBody>
      </p:sp>
    </p:spTree>
    <p:extLst>
      <p:ext uri="{BB962C8B-B14F-4D97-AF65-F5344CB8AC3E}">
        <p14:creationId xmlns:p14="http://schemas.microsoft.com/office/powerpoint/2010/main" val="445385675"/>
      </p:ext>
    </p:extLst>
  </p:cSld>
  <p:clrMap bg1="lt1" tx1="dk1" bg2="lt2" tx2="dk2" accent1="accent1" accent2="accent2" accent3="accent3" accent4="accent4" accent5="accent5" accent6="accent6" hlink="hlink" folHlink="folHlink"/>
  <p:notesStyle>
    <a:lvl1pPr marL="0" algn="l" defTabSz="914400" rtl="0" eaLnBrk="1" latinLnBrk="0" hangingPunct="1">
      <a:defRPr lang="pl-PL" sz="1100" b="0" i="0" u="none" strike="noStrike" kern="1200" smtClean="0">
        <a:solidFill>
          <a:schemeClr val="tx1"/>
        </a:solidFill>
        <a:effectLst/>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Prostokąt 7"/>
          <p:cNvSpPr/>
          <p:nvPr userDrawn="1"/>
        </p:nvSpPr>
        <p:spPr bwMode="gray">
          <a:xfrm>
            <a:off x="-1588" y="2825016"/>
            <a:ext cx="12188952" cy="3180930"/>
          </a:xfrm>
          <a:prstGeom prst="rect">
            <a:avLst/>
          </a:prstGeom>
          <a:solidFill>
            <a:schemeClr val="bg1">
              <a:lumMod val="85000"/>
              <a:lumOff val="1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7" name="Prostokąt 6"/>
          <p:cNvSpPr/>
          <p:nvPr userDrawn="1"/>
        </p:nvSpPr>
        <p:spPr bwMode="black">
          <a:xfrm>
            <a:off x="-1588" y="3075709"/>
            <a:ext cx="12188952" cy="2639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2" name="Tytuł 1"/>
          <p:cNvSpPr>
            <a:spLocks noGrp="1"/>
          </p:cNvSpPr>
          <p:nvPr>
            <p:ph type="ctrTitle"/>
          </p:nvPr>
        </p:nvSpPr>
        <p:spPr bwMode="white">
          <a:xfrm>
            <a:off x="1066800" y="3165763"/>
            <a:ext cx="10058400" cy="1711037"/>
          </a:xfrm>
        </p:spPr>
        <p:txBody>
          <a:bodyPr anchor="b">
            <a:normAutofit/>
          </a:bodyPr>
          <a:lstStyle>
            <a:lvl1pPr algn="l">
              <a:lnSpc>
                <a:spcPct val="80000"/>
              </a:lnSpc>
              <a:defRPr sz="5400">
                <a:solidFill>
                  <a:schemeClr val="tx1"/>
                </a:solidFill>
              </a:defRPr>
            </a:lvl1pPr>
          </a:lstStyle>
          <a:p>
            <a:r>
              <a:rPr lang="pl-PL" smtClean="0"/>
              <a:t>Kliknij, aby edytować styl</a:t>
            </a:r>
            <a:endParaRPr lang="pl-PL" dirty="0"/>
          </a:p>
        </p:txBody>
      </p:sp>
      <p:sp>
        <p:nvSpPr>
          <p:cNvPr id="3" name="Podtytuł 2"/>
          <p:cNvSpPr>
            <a:spLocks noGrp="1"/>
          </p:cNvSpPr>
          <p:nvPr>
            <p:ph type="subTitle" idx="1"/>
          </p:nvPr>
        </p:nvSpPr>
        <p:spPr bwMode="white">
          <a:xfrm>
            <a:off x="1066800" y="4953000"/>
            <a:ext cx="10058400" cy="685800"/>
          </a:xfrm>
        </p:spPr>
        <p:txBody>
          <a:bodyPr>
            <a:normAutofit/>
          </a:bodyPr>
          <a:lstStyle>
            <a:lvl1pPr marL="0" indent="0" algn="l">
              <a:spcBef>
                <a:spcPts val="0"/>
              </a:spcBef>
              <a:buNone/>
              <a:defRPr sz="200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dirty="0"/>
          </a:p>
        </p:txBody>
      </p: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dirty="0"/>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4" name="Symbol zastępczy daty 3"/>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457199"/>
            <a:ext cx="1943100" cy="5638801"/>
          </a:xfrm>
        </p:spPr>
        <p:txBody>
          <a:bodyPr vert="eaVert"/>
          <a:lstStyle/>
          <a:p>
            <a:r>
              <a:rPr lang="pl-PL" smtClean="0"/>
              <a:t>Kliknij, aby edytować styl</a:t>
            </a:r>
            <a:endParaRPr lang="pl-PL" dirty="0"/>
          </a:p>
        </p:txBody>
      </p:sp>
      <p:sp>
        <p:nvSpPr>
          <p:cNvPr id="3" name="Symbol zastępczy tytułu pionowego 2"/>
          <p:cNvSpPr>
            <a:spLocks noGrp="1"/>
          </p:cNvSpPr>
          <p:nvPr>
            <p:ph type="body" orient="vert" idx="1"/>
          </p:nvPr>
        </p:nvSpPr>
        <p:spPr>
          <a:xfrm>
            <a:off x="1524000" y="457199"/>
            <a:ext cx="7048500" cy="5638801"/>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4" name="Symbol zastępczy daty 3"/>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dirty="0"/>
          </a:p>
        </p:txBody>
      </p:sp>
      <p:sp>
        <p:nvSpPr>
          <p:cNvPr id="3" name="Symbol zastępczy zawartości 2"/>
          <p:cNvSpPr>
            <a:spLocks noGrp="1"/>
          </p:cNvSpPr>
          <p:nvPr>
            <p:ph idx="1"/>
          </p:nvPr>
        </p:nvSpPr>
        <p:spPr/>
        <p:txBody>
          <a:bodyPr/>
          <a:lstStyle>
            <a:lvl5pPr>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4" name="Symbol zastępczy daty 3"/>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1524000" y="1828800"/>
            <a:ext cx="9144000" cy="2743200"/>
          </a:xfrm>
        </p:spPr>
        <p:txBody>
          <a:bodyPr anchor="b">
            <a:normAutofit/>
          </a:bodyPr>
          <a:lstStyle>
            <a:lvl1pPr>
              <a:defRPr sz="5400">
                <a:solidFill>
                  <a:schemeClr val="tx1"/>
                </a:solidFill>
              </a:defRPr>
            </a:lvl1pPr>
          </a:lstStyle>
          <a:p>
            <a:r>
              <a:rPr lang="pl-PL" smtClean="0"/>
              <a:t>Kliknij, aby edytować styl</a:t>
            </a:r>
            <a:endParaRPr lang="pl-PL" dirty="0"/>
          </a:p>
        </p:txBody>
      </p:sp>
      <p:sp>
        <p:nvSpPr>
          <p:cNvPr id="3" name="Symbol zastępczy tekstu 2"/>
          <p:cNvSpPr>
            <a:spLocks noGrp="1"/>
          </p:cNvSpPr>
          <p:nvPr>
            <p:ph type="body" idx="1"/>
          </p:nvPr>
        </p:nvSpPr>
        <p:spPr>
          <a:xfrm>
            <a:off x="1524000" y="4589463"/>
            <a:ext cx="9144000" cy="1506537"/>
          </a:xfrm>
        </p:spPr>
        <p:txBody>
          <a:bodyPr>
            <a:normAutofit/>
          </a:bodyPr>
          <a:lstStyle>
            <a:lvl1pPr marL="0" indent="0">
              <a:spcBef>
                <a:spcPts val="0"/>
              </a:spcBef>
              <a:buNone/>
              <a:defRPr sz="2000">
                <a:solidFill>
                  <a:schemeClr val="accent1"/>
                </a:solidFill>
                <a:latin typeface="+mj-lt"/>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smtClean="0"/>
              <a:t>Kliknij, aby edytować style wzorca tekstu</a:t>
            </a:r>
          </a:p>
        </p:txBody>
      </p:sp>
    </p:spTree>
    <p:extLst>
      <p:ext uri="{BB962C8B-B14F-4D97-AF65-F5344CB8AC3E}">
        <p14:creationId xmlns:p14="http://schemas.microsoft.com/office/powerpoint/2010/main" val="3506778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dirty="0"/>
          </a:p>
        </p:txBody>
      </p:sp>
      <p:sp>
        <p:nvSpPr>
          <p:cNvPr id="3" name="Symbol zastępczy zawartości 2"/>
          <p:cNvSpPr>
            <a:spLocks noGrp="1"/>
          </p:cNvSpPr>
          <p:nvPr>
            <p:ph sz="half" idx="1"/>
          </p:nvPr>
        </p:nvSpPr>
        <p:spPr>
          <a:xfrm>
            <a:off x="1524000" y="1825625"/>
            <a:ext cx="4343400" cy="4270375"/>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4" name="Symbol zastępczy zawartości 3"/>
          <p:cNvSpPr>
            <a:spLocks noGrp="1"/>
          </p:cNvSpPr>
          <p:nvPr>
            <p:ph sz="half" idx="2"/>
          </p:nvPr>
        </p:nvSpPr>
        <p:spPr>
          <a:xfrm>
            <a:off x="6324600" y="1825625"/>
            <a:ext cx="4343400" cy="4270375"/>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5" name="Symbol zastępczy daty 4"/>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1527048" y="457200"/>
            <a:ext cx="9144000" cy="1143000"/>
          </a:xfrm>
        </p:spPr>
        <p:txBody>
          <a:bodyPr/>
          <a:lstStyle/>
          <a:p>
            <a:r>
              <a:rPr lang="pl-PL" smtClean="0"/>
              <a:t>Kliknij, aby edytować styl</a:t>
            </a:r>
            <a:endParaRPr lang="pl-PL" dirty="0"/>
          </a:p>
        </p:txBody>
      </p:sp>
      <p:sp>
        <p:nvSpPr>
          <p:cNvPr id="3" name="Symbol zastępczy tekstu 2"/>
          <p:cNvSpPr>
            <a:spLocks noGrp="1"/>
          </p:cNvSpPr>
          <p:nvPr>
            <p:ph type="body" idx="1"/>
          </p:nvPr>
        </p:nvSpPr>
        <p:spPr>
          <a:xfrm>
            <a:off x="1527048" y="1828800"/>
            <a:ext cx="4343400" cy="685800"/>
          </a:xfrm>
        </p:spPr>
        <p:txBody>
          <a:bodyPr anchor="ctr">
            <a:normAutofit/>
          </a:bodyPr>
          <a:lstStyle>
            <a:lvl1pPr marL="0" indent="0">
              <a:spcBef>
                <a:spcPts val="0"/>
              </a:spcBef>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1527048" y="2514600"/>
            <a:ext cx="4343400" cy="3581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5" name="Symbol zastępczy tekstu 4"/>
          <p:cNvSpPr>
            <a:spLocks noGrp="1"/>
          </p:cNvSpPr>
          <p:nvPr>
            <p:ph type="body" sz="quarter" idx="3"/>
          </p:nvPr>
        </p:nvSpPr>
        <p:spPr>
          <a:xfrm>
            <a:off x="6327648" y="1828800"/>
            <a:ext cx="4343400" cy="685800"/>
          </a:xfrm>
        </p:spPr>
        <p:txBody>
          <a:bodyPr anchor="ctr">
            <a:normAutofit/>
          </a:bodyPr>
          <a:lstStyle>
            <a:lvl1pPr marL="0" indent="0">
              <a:spcBef>
                <a:spcPts val="0"/>
              </a:spcBef>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327648" y="2514600"/>
            <a:ext cx="4343400" cy="3581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7" name="Symbol zastępczy daty 6"/>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dirty="0"/>
          </a:p>
        </p:txBody>
      </p:sp>
      <p:sp>
        <p:nvSpPr>
          <p:cNvPr id="3" name="Symbol zastępczy daty 2"/>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002587" y="1600200"/>
            <a:ext cx="3122613" cy="1828800"/>
          </a:xfrm>
        </p:spPr>
        <p:txBody>
          <a:bodyPr anchor="b">
            <a:normAutofit/>
          </a:bodyPr>
          <a:lstStyle>
            <a:lvl1pPr>
              <a:defRPr sz="3400"/>
            </a:lvl1pPr>
          </a:lstStyle>
          <a:p>
            <a:r>
              <a:rPr lang="pl-PL" smtClean="0"/>
              <a:t>Kliknij, aby edytować styl</a:t>
            </a:r>
            <a:endParaRPr lang="pl-PL" dirty="0"/>
          </a:p>
        </p:txBody>
      </p:sp>
      <p:sp>
        <p:nvSpPr>
          <p:cNvPr id="3" name="Symbol zastępczy zawartości 2"/>
          <p:cNvSpPr>
            <a:spLocks noGrp="1"/>
          </p:cNvSpPr>
          <p:nvPr>
            <p:ph idx="1"/>
          </p:nvPr>
        </p:nvSpPr>
        <p:spPr>
          <a:xfrm>
            <a:off x="760412" y="762000"/>
            <a:ext cx="6400800" cy="5334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dirty="0"/>
          </a:p>
        </p:txBody>
      </p:sp>
      <p:sp>
        <p:nvSpPr>
          <p:cNvPr id="4" name="Symbol zastępczy tekstu 3"/>
          <p:cNvSpPr>
            <a:spLocks noGrp="1"/>
          </p:cNvSpPr>
          <p:nvPr>
            <p:ph type="body" sz="half" idx="2"/>
          </p:nvPr>
        </p:nvSpPr>
        <p:spPr>
          <a:xfrm>
            <a:off x="8001039" y="3429000"/>
            <a:ext cx="3124161" cy="1828800"/>
          </a:xfrm>
        </p:spPr>
        <p:txBody>
          <a:bodyPr/>
          <a:lstStyle>
            <a:lvl1pPr marL="0" indent="0">
              <a:spcBef>
                <a:spcPts val="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8" name="Prostokąt 7"/>
          <p:cNvSpPr/>
          <p:nvPr userDrawn="1"/>
        </p:nvSpPr>
        <p:spPr bwMode="blackWhite">
          <a:xfrm>
            <a:off x="644091" y="640080"/>
            <a:ext cx="6675120" cy="5577840"/>
          </a:xfrm>
          <a:prstGeom prst="rect">
            <a:avLst/>
          </a:prstGeom>
          <a:solidFill>
            <a:srgbClr val="000000"/>
          </a:solidFill>
          <a:ln w="10160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600" dirty="0"/>
          </a:p>
        </p:txBody>
      </p:sp>
      <p:sp>
        <p:nvSpPr>
          <p:cNvPr id="2" name="Tytuł 1"/>
          <p:cNvSpPr>
            <a:spLocks noGrp="1"/>
          </p:cNvSpPr>
          <p:nvPr>
            <p:ph type="title"/>
          </p:nvPr>
        </p:nvSpPr>
        <p:spPr>
          <a:xfrm>
            <a:off x="7997952" y="1600200"/>
            <a:ext cx="3127248" cy="1828800"/>
          </a:xfrm>
        </p:spPr>
        <p:txBody>
          <a:bodyPr anchor="b">
            <a:normAutofit/>
          </a:bodyPr>
          <a:lstStyle>
            <a:lvl1pPr>
              <a:defRPr sz="3400"/>
            </a:lvl1pPr>
          </a:lstStyle>
          <a:p>
            <a:r>
              <a:rPr lang="pl-PL" smtClean="0"/>
              <a:t>Kliknij, aby edytować styl</a:t>
            </a:r>
            <a:endParaRPr lang="pl-PL" dirty="0"/>
          </a:p>
        </p:txBody>
      </p:sp>
      <p:sp>
        <p:nvSpPr>
          <p:cNvPr id="3" name="Symbol zastępczy obrazu 2"/>
          <p:cNvSpPr>
            <a:spLocks noGrp="1"/>
          </p:cNvSpPr>
          <p:nvPr>
            <p:ph type="pic" idx="1"/>
          </p:nvPr>
        </p:nvSpPr>
        <p:spPr>
          <a:xfrm>
            <a:off x="781251" y="777240"/>
            <a:ext cx="6400800" cy="530352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pl-PL" dirty="0"/>
          </a:p>
        </p:txBody>
      </p:sp>
      <p:sp>
        <p:nvSpPr>
          <p:cNvPr id="4" name="Symbol zastępczy tekstu 3"/>
          <p:cNvSpPr>
            <a:spLocks noGrp="1"/>
          </p:cNvSpPr>
          <p:nvPr>
            <p:ph type="body" sz="half" idx="2"/>
          </p:nvPr>
        </p:nvSpPr>
        <p:spPr>
          <a:xfrm>
            <a:off x="7997952" y="3429000"/>
            <a:ext cx="3127248" cy="1828800"/>
          </a:xfrm>
        </p:spPr>
        <p:txBody>
          <a:bodyPr/>
          <a:lstStyle>
            <a:lvl1pPr marL="0" indent="0">
              <a:spcBef>
                <a:spcPts val="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37CC0096-1860-4642-9CD2-0079EA5E7CD1}" type="datetimeFigureOut">
              <a:rPr lang="pl-PL" smtClean="0"/>
              <a:t>2015-10-23</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E31375A4-56A4-47D6-9801-1991572033F7}" type="slidenum">
              <a:rPr lang="pl-PL" smtClean="0"/>
              <a:t>‹#›</a:t>
            </a:fld>
            <a:endParaRPr lang="pl-PL" dirty="0"/>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pl-PL" dirty="0" smtClean="0"/>
              <a:t>Kliknij, aby edytować styl</a:t>
            </a:r>
            <a:endParaRPr lang="pl-PL" dirty="0"/>
          </a:p>
        </p:txBody>
      </p:sp>
      <p:sp>
        <p:nvSpPr>
          <p:cNvPr id="3" name="Symbol zastępczy tekstu 2"/>
          <p:cNvSpPr>
            <a:spLocks noGrp="1"/>
          </p:cNvSpPr>
          <p:nvPr>
            <p:ph type="body" idx="1"/>
          </p:nvPr>
        </p:nvSpPr>
        <p:spPr>
          <a:xfrm>
            <a:off x="1524000" y="1828800"/>
            <a:ext cx="9144000" cy="4267200"/>
          </a:xfrm>
          <a:prstGeom prst="rect">
            <a:avLst/>
          </a:prstGeom>
        </p:spPr>
        <p:txBody>
          <a:bodyPr vert="horz" lIns="91440" tIns="45720" rIns="91440" bIns="45720" rtlCol="0">
            <a:normAutofit/>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daty 3"/>
          <p:cNvSpPr>
            <a:spLocks noGrp="1"/>
          </p:cNvSpPr>
          <p:nvPr>
            <p:ph type="dt" sz="half" idx="2"/>
          </p:nvPr>
        </p:nvSpPr>
        <p:spPr>
          <a:xfrm>
            <a:off x="8610600" y="6362700"/>
            <a:ext cx="990600" cy="257176"/>
          </a:xfrm>
          <a:prstGeom prst="rect">
            <a:avLst/>
          </a:prstGeom>
        </p:spPr>
        <p:txBody>
          <a:bodyPr vert="horz" lIns="91440" tIns="45720" rIns="91440" bIns="45720" rtlCol="0" anchor="ctr"/>
          <a:lstStyle>
            <a:lvl1pPr algn="r">
              <a:defRPr sz="800">
                <a:solidFill>
                  <a:schemeClr val="tx1">
                    <a:lumMod val="85000"/>
                  </a:schemeClr>
                </a:solidFill>
              </a:defRPr>
            </a:lvl1pPr>
          </a:lstStyle>
          <a:p>
            <a:fld id="{37CC0096-1860-4642-9CD2-0079EA5E7CD1}" type="datetimeFigureOut">
              <a:rPr lang="pl-PL" smtClean="0"/>
              <a:pPr/>
              <a:t>2015-10-23</a:t>
            </a:fld>
            <a:endParaRPr lang="pl-PL" dirty="0"/>
          </a:p>
        </p:txBody>
      </p:sp>
      <p:sp>
        <p:nvSpPr>
          <p:cNvPr id="5" name="Symbol zastępczy stopki 4"/>
          <p:cNvSpPr>
            <a:spLocks noGrp="1"/>
          </p:cNvSpPr>
          <p:nvPr>
            <p:ph type="ftr" sz="quarter" idx="3"/>
          </p:nvPr>
        </p:nvSpPr>
        <p:spPr>
          <a:xfrm>
            <a:off x="1524000" y="6362700"/>
            <a:ext cx="6881553" cy="257176"/>
          </a:xfrm>
          <a:prstGeom prst="rect">
            <a:avLst/>
          </a:prstGeom>
        </p:spPr>
        <p:txBody>
          <a:bodyPr vert="horz" lIns="91440" tIns="45720" rIns="91440" bIns="45720" rtlCol="0" anchor="ctr"/>
          <a:lstStyle>
            <a:lvl1pPr algn="l">
              <a:defRPr sz="800">
                <a:solidFill>
                  <a:schemeClr val="tx1">
                    <a:lumMod val="85000"/>
                  </a:schemeClr>
                </a:solidFill>
              </a:defRPr>
            </a:lvl1pPr>
          </a:lstStyle>
          <a:p>
            <a:endParaRPr lang="pl-PL" dirty="0"/>
          </a:p>
        </p:txBody>
      </p:sp>
      <p:sp>
        <p:nvSpPr>
          <p:cNvPr id="6" name="Symbol zastępczy numeru slajdu 5"/>
          <p:cNvSpPr>
            <a:spLocks noGrp="1"/>
          </p:cNvSpPr>
          <p:nvPr>
            <p:ph type="sldNum" sz="quarter" idx="4"/>
          </p:nvPr>
        </p:nvSpPr>
        <p:spPr>
          <a:xfrm>
            <a:off x="9829800" y="6362700"/>
            <a:ext cx="838200" cy="257176"/>
          </a:xfrm>
          <a:prstGeom prst="rect">
            <a:avLst/>
          </a:prstGeom>
        </p:spPr>
        <p:txBody>
          <a:bodyPr vert="horz" lIns="91440" tIns="45720" rIns="91440" bIns="45720" rtlCol="0" anchor="ctr"/>
          <a:lstStyle>
            <a:lvl1pPr algn="r">
              <a:defRPr sz="800">
                <a:solidFill>
                  <a:schemeClr val="tx1">
                    <a:lumMod val="85000"/>
                  </a:schemeClr>
                </a:solidFill>
              </a:defRPr>
            </a:lvl1pPr>
          </a:lstStyle>
          <a:p>
            <a:fld id="{E31375A4-56A4-47D6-9801-1991572033F7}" type="slidenum">
              <a:rPr lang="pl-PL" smtClean="0"/>
              <a:pPr/>
              <a:t>‹#›</a:t>
            </a:fld>
            <a:endParaRPr lang="pl-PL" dirty="0"/>
          </a:p>
        </p:txBody>
      </p:sp>
    </p:spTree>
    <p:extLst>
      <p:ext uri="{BB962C8B-B14F-4D97-AF65-F5344CB8AC3E}">
        <p14:creationId xmlns:p14="http://schemas.microsoft.com/office/powerpoint/2010/main" val="194325986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buClr>
        <a:buFont typeface="Arial" pitchFamily="34" charset="0"/>
        <a:buChar char="•"/>
        <a:defRPr sz="2000" kern="1200">
          <a:solidFill>
            <a:schemeClr val="tx1">
              <a:lumMod val="85000"/>
            </a:schemeClr>
          </a:solidFill>
          <a:latin typeface="+mn-lt"/>
          <a:ea typeface="+mn-ea"/>
          <a:cs typeface="+mn-cs"/>
        </a:defRPr>
      </a:lvl1pPr>
      <a:lvl2pPr marL="594360" indent="-228600" algn="l" defTabSz="914400" rtl="0" eaLnBrk="1" latinLnBrk="0" hangingPunct="1">
        <a:lnSpc>
          <a:spcPct val="90000"/>
        </a:lnSpc>
        <a:spcBef>
          <a:spcPts val="1000"/>
        </a:spcBef>
        <a:buClr>
          <a:schemeClr val="accent1"/>
        </a:buClr>
        <a:buFont typeface="Arial" pitchFamily="34" charset="0"/>
        <a:buChar char="•"/>
        <a:defRPr sz="1800" kern="1200">
          <a:solidFill>
            <a:schemeClr val="tx1">
              <a:lumMod val="85000"/>
            </a:schemeClr>
          </a:solidFill>
          <a:latin typeface="+mn-lt"/>
          <a:ea typeface="+mn-ea"/>
          <a:cs typeface="+mn-cs"/>
        </a:defRPr>
      </a:lvl2pPr>
      <a:lvl3pPr marL="914400" indent="-228600" algn="l" defTabSz="914400" rtl="0" eaLnBrk="1" latinLnBrk="0" hangingPunct="1">
        <a:lnSpc>
          <a:spcPct val="90000"/>
        </a:lnSpc>
        <a:spcBef>
          <a:spcPts val="800"/>
        </a:spcBef>
        <a:buClr>
          <a:schemeClr val="accent1"/>
        </a:buClr>
        <a:buFont typeface="Arial" pitchFamily="34" charset="0"/>
        <a:buChar char="•"/>
        <a:defRPr sz="1600" kern="1200">
          <a:solidFill>
            <a:schemeClr val="tx1">
              <a:lumMod val="85000"/>
            </a:schemeClr>
          </a:solidFill>
          <a:latin typeface="+mn-lt"/>
          <a:ea typeface="+mn-ea"/>
          <a:cs typeface="+mn-cs"/>
        </a:defRPr>
      </a:lvl3pPr>
      <a:lvl4pPr marL="123444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lumMod val="85000"/>
            </a:schemeClr>
          </a:solidFill>
          <a:latin typeface="+mn-lt"/>
          <a:ea typeface="+mn-ea"/>
          <a:cs typeface="+mn-cs"/>
        </a:defRPr>
      </a:lvl4pPr>
      <a:lvl5pPr marL="150876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lumMod val="85000"/>
            </a:schemeClr>
          </a:solidFill>
          <a:latin typeface="+mn-lt"/>
          <a:ea typeface="+mn-ea"/>
          <a:cs typeface="+mn-cs"/>
        </a:defRPr>
      </a:lvl5pPr>
      <a:lvl6pPr marL="178308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6pPr>
      <a:lvl7pPr marL="205740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7pPr>
      <a:lvl8pPr marL="233172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8pPr>
      <a:lvl9pPr marL="2606040" indent="-228600" algn="l" defTabSz="914400" rtl="0" eaLnBrk="1" latinLnBrk="0" hangingPunct="1">
        <a:lnSpc>
          <a:spcPct val="90000"/>
        </a:lnSpc>
        <a:spcBef>
          <a:spcPts val="800"/>
        </a:spcBef>
        <a:buClr>
          <a:schemeClr val="accent1"/>
        </a:buClr>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orient="horz" pos="1008">
          <p15:clr>
            <a:srgbClr val="F26B43"/>
          </p15:clr>
        </p15:guide>
        <p15:guide id="4" orient="horz" pos="1152">
          <p15:clr>
            <a:srgbClr val="F26B43"/>
          </p15:clr>
        </p15:guide>
        <p15:guide id="5" orient="horz" pos="3840">
          <p15:clr>
            <a:srgbClr val="F26B43"/>
          </p15:clr>
        </p15:guide>
        <p15:guide id="6" orient="horz" pos="288">
          <p15:clr>
            <a:srgbClr val="F26B43"/>
          </p15:clr>
        </p15:guide>
        <p15:guide id="7" pos="6720">
          <p15:clr>
            <a:srgbClr val="F26B43"/>
          </p15:clr>
        </p15:guide>
        <p15:guide id="8" pos="960">
          <p15:clr>
            <a:srgbClr val="F26B43"/>
          </p15:clr>
        </p15:guide>
        <p15:guide id="9" pos="672">
          <p15:clr>
            <a:srgbClr val="F26B43"/>
          </p15:clr>
        </p15:guide>
        <p15:guide id="10" pos="70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9336" y="3068960"/>
            <a:ext cx="12360696" cy="1913327"/>
          </a:xfrm>
        </p:spPr>
        <p:txBody>
          <a:bodyPr>
            <a:normAutofit fontScale="90000"/>
          </a:bodyPr>
          <a:lstStyle/>
          <a:p>
            <a:r>
              <a:rPr lang="pl-PL" dirty="0" err="1" smtClean="0"/>
              <a:t>Introduction</a:t>
            </a:r>
            <a:r>
              <a:rPr lang="pl-PL" dirty="0" smtClean="0"/>
              <a:t> to EU </a:t>
            </a:r>
            <a:r>
              <a:rPr lang="pl-PL" dirty="0" err="1" smtClean="0"/>
              <a:t>State</a:t>
            </a:r>
            <a:r>
              <a:rPr lang="pl-PL" dirty="0" smtClean="0"/>
              <a:t> Aid Law:</a:t>
            </a:r>
            <a:br>
              <a:rPr lang="pl-PL" dirty="0" smtClean="0"/>
            </a:br>
            <a:r>
              <a:rPr lang="pl-PL" dirty="0" err="1" smtClean="0"/>
              <a:t>Favouring</a:t>
            </a:r>
            <a:r>
              <a:rPr lang="pl-PL" dirty="0" smtClean="0"/>
              <a:t> </a:t>
            </a:r>
            <a:r>
              <a:rPr lang="pl-PL" dirty="0" err="1" smtClean="0"/>
              <a:t>certain</a:t>
            </a:r>
            <a:r>
              <a:rPr lang="pl-PL" dirty="0" smtClean="0"/>
              <a:t> </a:t>
            </a:r>
            <a:r>
              <a:rPr lang="pl-PL" dirty="0" err="1" smtClean="0"/>
              <a:t>undertakings</a:t>
            </a:r>
            <a:r>
              <a:rPr lang="pl-PL" dirty="0" smtClean="0"/>
              <a:t> and </a:t>
            </a:r>
            <a:r>
              <a:rPr lang="pl-PL" dirty="0" err="1" smtClean="0"/>
              <a:t>goods</a:t>
            </a:r>
            <a:r>
              <a:rPr lang="pl-PL" dirty="0" smtClean="0"/>
              <a:t>(</a:t>
            </a:r>
            <a:r>
              <a:rPr lang="pl-PL" dirty="0" err="1" smtClean="0"/>
              <a:t>selectivity</a:t>
            </a:r>
            <a:r>
              <a:rPr lang="pl-PL" dirty="0" smtClean="0"/>
              <a:t>)</a:t>
            </a:r>
            <a:endParaRPr lang="pl-PL" dirty="0"/>
          </a:p>
        </p:txBody>
      </p:sp>
      <p:sp>
        <p:nvSpPr>
          <p:cNvPr id="3" name="Podtytuł 2"/>
          <p:cNvSpPr>
            <a:spLocks noGrp="1"/>
          </p:cNvSpPr>
          <p:nvPr>
            <p:ph type="subTitle" idx="1"/>
          </p:nvPr>
        </p:nvSpPr>
        <p:spPr>
          <a:xfrm>
            <a:off x="26640" y="5301208"/>
            <a:ext cx="12165360" cy="385280"/>
          </a:xfrm>
        </p:spPr>
        <p:txBody>
          <a:bodyPr/>
          <a:lstStyle/>
          <a:p>
            <a:r>
              <a:rPr lang="pl-PL" dirty="0" smtClean="0"/>
              <a:t>Łukasz Stępkowski, Chair of </a:t>
            </a:r>
            <a:r>
              <a:rPr lang="pl-PL" dirty="0" err="1" smtClean="0"/>
              <a:t>Int’l</a:t>
            </a:r>
            <a:r>
              <a:rPr lang="pl-PL" dirty="0" smtClean="0"/>
              <a:t> and </a:t>
            </a:r>
            <a:r>
              <a:rPr lang="pl-PL" dirty="0" err="1" smtClean="0"/>
              <a:t>European</a:t>
            </a:r>
            <a:r>
              <a:rPr lang="pl-PL" dirty="0" smtClean="0"/>
              <a:t> Law, University of Wrocław</a:t>
            </a:r>
            <a:endParaRPr lang="pl-PL" dirty="0"/>
          </a:p>
        </p:txBody>
      </p:sp>
    </p:spTree>
    <p:extLst>
      <p:ext uri="{BB962C8B-B14F-4D97-AF65-F5344CB8AC3E}">
        <p14:creationId xmlns:p14="http://schemas.microsoft.com/office/powerpoint/2010/main" val="242453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4399"/>
            <a:ext cx="12192000" cy="688297"/>
          </a:xfrm>
        </p:spPr>
        <p:txBody>
          <a:bodyPr/>
          <a:lstStyle/>
          <a:p>
            <a:r>
              <a:rPr lang="pl-PL" dirty="0" err="1" smtClean="0"/>
              <a:t>Groups</a:t>
            </a:r>
            <a:r>
              <a:rPr lang="pl-PL" dirty="0" smtClean="0"/>
              <a:t> of </a:t>
            </a:r>
            <a:r>
              <a:rPr lang="pl-PL" dirty="0" err="1" smtClean="0"/>
              <a:t>entities</a:t>
            </a:r>
            <a:r>
              <a:rPr lang="pl-PL" dirty="0" smtClean="0"/>
              <a:t> as a single </a:t>
            </a:r>
            <a:r>
              <a:rPr lang="pl-PL" dirty="0" err="1" smtClean="0"/>
              <a:t>undertaking</a:t>
            </a:r>
            <a:endParaRPr lang="pl-PL" dirty="0"/>
          </a:p>
        </p:txBody>
      </p:sp>
      <p:sp>
        <p:nvSpPr>
          <p:cNvPr id="3" name="Symbol zastępczy zawartości 2"/>
          <p:cNvSpPr>
            <a:spLocks noGrp="1"/>
          </p:cNvSpPr>
          <p:nvPr>
            <p:ph idx="1"/>
          </p:nvPr>
        </p:nvSpPr>
        <p:spPr>
          <a:xfrm>
            <a:off x="-20232" y="712792"/>
            <a:ext cx="12212232" cy="6145207"/>
          </a:xfrm>
        </p:spPr>
        <p:txBody>
          <a:bodyPr>
            <a:normAutofit fontScale="70000" lnSpcReduction="20000"/>
          </a:bodyPr>
          <a:lstStyle/>
          <a:p>
            <a:r>
              <a:rPr lang="pl-PL" b="1" dirty="0" smtClean="0"/>
              <a:t>The </a:t>
            </a:r>
            <a:r>
              <a:rPr lang="pl-PL" b="1" dirty="0" err="1" smtClean="0"/>
              <a:t>practical</a:t>
            </a:r>
            <a:r>
              <a:rPr lang="pl-PL" b="1" dirty="0" smtClean="0"/>
              <a:t> </a:t>
            </a:r>
            <a:r>
              <a:rPr lang="pl-PL" b="1" dirty="0" err="1" smtClean="0"/>
              <a:t>effect</a:t>
            </a:r>
            <a:r>
              <a:rPr lang="pl-PL" b="1" dirty="0" smtClean="0"/>
              <a:t> of the </a:t>
            </a:r>
            <a:r>
              <a:rPr lang="pl-PL" b="1" dirty="0" err="1" smtClean="0"/>
              <a:t>construction</a:t>
            </a:r>
            <a:r>
              <a:rPr lang="pl-PL" b="1" dirty="0" smtClean="0"/>
              <a:t> of the </a:t>
            </a:r>
            <a:r>
              <a:rPr lang="pl-PL" b="1" dirty="0" err="1" smtClean="0"/>
              <a:t>notion</a:t>
            </a:r>
            <a:r>
              <a:rPr lang="pl-PL" b="1" dirty="0" smtClean="0"/>
              <a:t> of </a:t>
            </a:r>
            <a:r>
              <a:rPr lang="pl-PL" b="1" dirty="0" err="1" smtClean="0"/>
              <a:t>an</a:t>
            </a:r>
            <a:r>
              <a:rPr lang="pl-PL" b="1" dirty="0" smtClean="0"/>
              <a:t> </a:t>
            </a:r>
            <a:r>
              <a:rPr lang="pl-PL" b="1" dirty="0" err="1" smtClean="0"/>
              <a:t>undertaking</a:t>
            </a:r>
            <a:r>
              <a:rPr lang="pl-PL" b="1" dirty="0" smtClean="0"/>
              <a:t> </a:t>
            </a:r>
            <a:r>
              <a:rPr lang="pl-PL" b="1" dirty="0" err="1" smtClean="0"/>
              <a:t>is</a:t>
            </a:r>
            <a:r>
              <a:rPr lang="pl-PL" b="1" dirty="0" smtClean="0"/>
              <a:t> the </a:t>
            </a:r>
            <a:r>
              <a:rPr lang="pl-PL" b="1" dirty="0" err="1" smtClean="0"/>
              <a:t>possibility</a:t>
            </a:r>
            <a:r>
              <a:rPr lang="pl-PL" b="1" dirty="0" smtClean="0"/>
              <a:t> of </a:t>
            </a:r>
            <a:r>
              <a:rPr lang="pl-PL" b="1" dirty="0" err="1" smtClean="0"/>
              <a:t>considering</a:t>
            </a:r>
            <a:r>
              <a:rPr lang="pl-PL" b="1" dirty="0" smtClean="0"/>
              <a:t> </a:t>
            </a:r>
            <a:r>
              <a:rPr lang="pl-PL" b="1" dirty="0" err="1" smtClean="0"/>
              <a:t>groups</a:t>
            </a:r>
            <a:r>
              <a:rPr lang="pl-PL" b="1" dirty="0" smtClean="0"/>
              <a:t> of </a:t>
            </a:r>
            <a:r>
              <a:rPr lang="pl-PL" b="1" dirty="0" err="1" smtClean="0"/>
              <a:t>entities</a:t>
            </a:r>
            <a:r>
              <a:rPr lang="pl-PL" b="1" dirty="0" smtClean="0"/>
              <a:t> (</a:t>
            </a:r>
            <a:r>
              <a:rPr lang="pl-PL" b="1" dirty="0" err="1" smtClean="0"/>
              <a:t>e.g</a:t>
            </a:r>
            <a:r>
              <a:rPr lang="pl-PL" b="1" dirty="0" smtClean="0"/>
              <a:t>. </a:t>
            </a:r>
            <a:r>
              <a:rPr lang="pl-PL" b="1" dirty="0" err="1" smtClean="0"/>
              <a:t>companies</a:t>
            </a:r>
            <a:r>
              <a:rPr lang="pl-PL" b="1" dirty="0" smtClean="0"/>
              <a:t>) as a single </a:t>
            </a:r>
            <a:r>
              <a:rPr lang="pl-PL" b="1" dirty="0" err="1" smtClean="0"/>
              <a:t>undertaking</a:t>
            </a:r>
            <a:endParaRPr lang="pl-PL" b="1" dirty="0" smtClean="0"/>
          </a:p>
          <a:p>
            <a:r>
              <a:rPr lang="pl-PL" b="1" dirty="0" smtClean="0"/>
              <a:t>T</a:t>
            </a:r>
            <a:r>
              <a:rPr lang="en-US" b="1" dirty="0" smtClean="0"/>
              <a:t>here </a:t>
            </a:r>
            <a:r>
              <a:rPr lang="en-US" b="1" dirty="0"/>
              <a:t>may be the case of an operator in direct contact with the market and, indirectly, of another entity controlling that operator as part of an economic unit which they together </a:t>
            </a:r>
            <a:r>
              <a:rPr lang="en-US" b="1" dirty="0" smtClean="0"/>
              <a:t>form</a:t>
            </a:r>
            <a:endParaRPr lang="pl-PL" b="1" dirty="0" smtClean="0"/>
          </a:p>
          <a:p>
            <a:r>
              <a:rPr lang="en-US" b="1" dirty="0" smtClean="0"/>
              <a:t>While </a:t>
            </a:r>
            <a:r>
              <a:rPr lang="en-US" b="1" dirty="0"/>
              <a:t>the mere fact of holding shares, even controlling shareholdings, is insufficient to </a:t>
            </a:r>
            <a:r>
              <a:rPr lang="en-US" b="1" dirty="0" err="1"/>
              <a:t>characterise</a:t>
            </a:r>
            <a:r>
              <a:rPr lang="en-US" b="1" dirty="0"/>
              <a:t> as economic an activity of the entity holding those shares, when it gives rise only to the exercise of the rights attached to the status of shareholder or member, as well as, if appropriate, the receipt of dividends, which are merely the fruits of the ownership of an asset, an entity which, owning controlling shareholdings in a company, actually exercises that control by involving itself directly or indirectly in the management thereof must be regarded as taking part in the economic activity carried on by the controlled undertaking </a:t>
            </a:r>
            <a:r>
              <a:rPr lang="pl-PL" b="1" dirty="0" smtClean="0"/>
              <a:t>(ex </a:t>
            </a:r>
            <a:r>
              <a:rPr lang="it-IT" b="1" dirty="0"/>
              <a:t>Case C-222/04 Ministero dell'Economia e delle Finanze v Cassa di Risparmio di Firenze </a:t>
            </a:r>
            <a:r>
              <a:rPr lang="it-IT" b="1" dirty="0" smtClean="0"/>
              <a:t>SpA</a:t>
            </a:r>
            <a:r>
              <a:rPr lang="pl-PL" b="1" dirty="0" smtClean="0"/>
              <a:t>, pp. 110-111)</a:t>
            </a:r>
          </a:p>
          <a:p>
            <a:r>
              <a:rPr lang="pl-PL" b="1" dirty="0" err="1" smtClean="0"/>
              <a:t>Even</a:t>
            </a:r>
            <a:r>
              <a:rPr lang="pl-PL" b="1" dirty="0" smtClean="0"/>
              <a:t> a </a:t>
            </a:r>
            <a:r>
              <a:rPr lang="pl-PL" b="1" dirty="0" err="1" smtClean="0"/>
              <a:t>very</a:t>
            </a:r>
            <a:r>
              <a:rPr lang="pl-PL" b="1" dirty="0" smtClean="0"/>
              <a:t> </a:t>
            </a:r>
            <a:r>
              <a:rPr lang="pl-PL" b="1" dirty="0" err="1" smtClean="0"/>
              <a:t>large</a:t>
            </a:r>
            <a:r>
              <a:rPr lang="pl-PL" b="1" dirty="0" smtClean="0"/>
              <a:t> </a:t>
            </a:r>
            <a:r>
              <a:rPr lang="pl-PL" b="1" dirty="0" err="1" smtClean="0"/>
              <a:t>amount</a:t>
            </a:r>
            <a:r>
              <a:rPr lang="pl-PL" b="1" dirty="0" smtClean="0"/>
              <a:t> of </a:t>
            </a:r>
            <a:r>
              <a:rPr lang="pl-PL" b="1" dirty="0" err="1" smtClean="0"/>
              <a:t>entities</a:t>
            </a:r>
            <a:r>
              <a:rPr lang="pl-PL" b="1" dirty="0" smtClean="0"/>
              <a:t> </a:t>
            </a:r>
            <a:r>
              <a:rPr lang="pl-PL" b="1" dirty="0" err="1" smtClean="0"/>
              <a:t>may</a:t>
            </a:r>
            <a:r>
              <a:rPr lang="pl-PL" b="1" dirty="0" smtClean="0"/>
              <a:t> form a single </a:t>
            </a:r>
            <a:r>
              <a:rPr lang="pl-PL" b="1" dirty="0" err="1" smtClean="0"/>
              <a:t>undertaking</a:t>
            </a:r>
            <a:endParaRPr lang="pl-PL" b="1" dirty="0" smtClean="0"/>
          </a:p>
          <a:p>
            <a:r>
              <a:rPr lang="pl-PL" b="1" dirty="0" smtClean="0"/>
              <a:t>The</a:t>
            </a:r>
            <a:r>
              <a:rPr lang="pl-PL" b="1" i="1" dirty="0" smtClean="0"/>
              <a:t> </a:t>
            </a:r>
            <a:r>
              <a:rPr lang="en-GB" b="1" i="1" dirty="0" smtClean="0"/>
              <a:t>Dutch </a:t>
            </a:r>
            <a:r>
              <a:rPr lang="en-GB" b="1" i="1" dirty="0"/>
              <a:t>petrol stations</a:t>
            </a:r>
            <a:r>
              <a:rPr lang="en-GB" b="1" dirty="0"/>
              <a:t> case, which incorporated over 600 petrol stations and an oil </a:t>
            </a:r>
            <a:r>
              <a:rPr lang="en-GB" b="1" dirty="0" smtClean="0"/>
              <a:t>company</a:t>
            </a:r>
            <a:r>
              <a:rPr lang="pl-PL" b="1" dirty="0" smtClean="0"/>
              <a:t> (ex </a:t>
            </a:r>
            <a:r>
              <a:rPr lang="pl-PL" b="1" dirty="0"/>
              <a:t>j</a:t>
            </a:r>
            <a:r>
              <a:rPr lang="en-GB" b="1" dirty="0" err="1" smtClean="0"/>
              <a:t>udgment</a:t>
            </a:r>
            <a:r>
              <a:rPr lang="en-GB" b="1" dirty="0" smtClean="0"/>
              <a:t> </a:t>
            </a:r>
            <a:r>
              <a:rPr lang="en-GB" b="1" dirty="0"/>
              <a:t>of the Court of 13 June 2002, case C-382/99</a:t>
            </a:r>
            <a:r>
              <a:rPr lang="en-GB" b="1" i="1" dirty="0"/>
              <a:t> Kingdom of the Netherlands v Commission of the European Communities, ECLI:EU:C:2002:363</a:t>
            </a:r>
            <a:r>
              <a:rPr lang="en-GB" b="1" dirty="0"/>
              <a:t>, para. </a:t>
            </a:r>
            <a:r>
              <a:rPr lang="en-GB" b="1" dirty="0" smtClean="0"/>
              <a:t>38</a:t>
            </a:r>
            <a:r>
              <a:rPr lang="pl-PL" b="1" dirty="0" smtClean="0"/>
              <a:t>)</a:t>
            </a:r>
            <a:endParaRPr lang="pl-PL" b="1" dirty="0"/>
          </a:p>
          <a:p>
            <a:r>
              <a:rPr lang="pl-PL" b="1" dirty="0"/>
              <a:t>R</a:t>
            </a:r>
            <a:r>
              <a:rPr lang="en-GB" b="1" dirty="0" err="1" smtClean="0"/>
              <a:t>ights</a:t>
            </a:r>
            <a:r>
              <a:rPr lang="en-GB" b="1" dirty="0" smtClean="0"/>
              <a:t> </a:t>
            </a:r>
            <a:r>
              <a:rPr lang="en-GB" b="1" dirty="0"/>
              <a:t>and duties vested in the Commission (</a:t>
            </a:r>
            <a:r>
              <a:rPr lang="en-GB" b="1" i="1" dirty="0"/>
              <a:t>e.g. merger </a:t>
            </a:r>
            <a:r>
              <a:rPr lang="en-GB" b="1" dirty="0"/>
              <a:t>control) do not </a:t>
            </a:r>
            <a:r>
              <a:rPr lang="en-GB" b="1" dirty="0" smtClean="0"/>
              <a:t>free, </a:t>
            </a:r>
            <a:r>
              <a:rPr lang="en-GB" b="1" dirty="0"/>
              <a:t>by itself, from considering groupings of undertakings under State aid rules.</a:t>
            </a:r>
            <a:endParaRPr lang="pl-PL" b="1" dirty="0"/>
          </a:p>
          <a:p>
            <a:r>
              <a:rPr lang="pl-PL" b="1" dirty="0" err="1" smtClean="0"/>
              <a:t>Any</a:t>
            </a:r>
            <a:r>
              <a:rPr lang="pl-PL" b="1" dirty="0" smtClean="0"/>
              <a:t> </a:t>
            </a:r>
            <a:r>
              <a:rPr lang="en-GB" b="1" dirty="0" smtClean="0"/>
              <a:t>possible </a:t>
            </a:r>
            <a:r>
              <a:rPr lang="en-GB" b="1" dirty="0"/>
              <a:t>split of an economic entity into two or more legally distinct entities under national law has no bearing on the concept of an undertaking</a:t>
            </a:r>
            <a:r>
              <a:rPr lang="pl-PL" b="1" dirty="0"/>
              <a:t> </a:t>
            </a:r>
            <a:r>
              <a:rPr lang="en-GB" b="1" dirty="0"/>
              <a:t>Judgment of the Court of First Instance of 31 January 2001, case T-156/98 </a:t>
            </a:r>
            <a:r>
              <a:rPr lang="en-GB" b="1" i="1" dirty="0"/>
              <a:t>RJB Mining plc v Commission of the European Communities</a:t>
            </a:r>
            <a:r>
              <a:rPr lang="en-GB" b="1" dirty="0"/>
              <a:t>, ECLI:EU:T:2001:29, para. 114 (concentrations and State aid</a:t>
            </a:r>
            <a:r>
              <a:rPr lang="en-GB" b="1" dirty="0" smtClean="0"/>
              <a:t>).</a:t>
            </a:r>
            <a:endParaRPr lang="pl-PL" b="1" dirty="0"/>
          </a:p>
          <a:p>
            <a:pPr lvl="1"/>
            <a:r>
              <a:rPr lang="en-US" b="1" dirty="0" smtClean="0"/>
              <a:t>According </a:t>
            </a:r>
            <a:r>
              <a:rPr lang="en-US" b="1" dirty="0"/>
              <a:t>to the </a:t>
            </a:r>
            <a:r>
              <a:rPr lang="en-US" b="1" dirty="0" smtClean="0"/>
              <a:t>Court</a:t>
            </a:r>
            <a:r>
              <a:rPr lang="pl-PL" b="1" dirty="0" smtClean="0"/>
              <a:t> </a:t>
            </a:r>
            <a:r>
              <a:rPr lang="pl-PL" b="1" dirty="0" err="1" smtClean="0"/>
              <a:t>therein</a:t>
            </a:r>
            <a:r>
              <a:rPr lang="en-US" b="1" dirty="0" smtClean="0"/>
              <a:t> </a:t>
            </a:r>
            <a:r>
              <a:rPr lang="en-US" b="1" dirty="0"/>
              <a:t>at para. 114, the simple separation of an undertaking into two different entities, the first of which pursues directly the former economic activity and the second of which controls the first, being fully involved in its management, would be sufficient to deprive the EU rules relating to State aid of their practical effect. Therefore, the underlying rationale for such disregard of separate legal personalities of economic operators is the principle of effectiveness of European Union law</a:t>
            </a:r>
            <a:r>
              <a:rPr lang="en-US" b="1" dirty="0" smtClean="0"/>
              <a:t>.</a:t>
            </a:r>
            <a:endParaRPr lang="pl-PL" b="1" dirty="0" smtClean="0"/>
          </a:p>
          <a:p>
            <a:r>
              <a:rPr lang="pl-PL" b="1" dirty="0" err="1" smtClean="0"/>
              <a:t>Secondary</a:t>
            </a:r>
            <a:r>
              <a:rPr lang="pl-PL" b="1" dirty="0" smtClean="0"/>
              <a:t> law </a:t>
            </a:r>
            <a:r>
              <a:rPr lang="pl-PL" b="1" dirty="0" err="1" smtClean="0"/>
              <a:t>sets</a:t>
            </a:r>
            <a:r>
              <a:rPr lang="pl-PL" b="1" dirty="0" smtClean="0"/>
              <a:t> </a:t>
            </a:r>
            <a:r>
              <a:rPr lang="pl-PL" b="1" dirty="0" err="1" smtClean="0"/>
              <a:t>procedures</a:t>
            </a:r>
            <a:r>
              <a:rPr lang="pl-PL" b="1" dirty="0" smtClean="0"/>
              <a:t> and </a:t>
            </a:r>
            <a:r>
              <a:rPr lang="pl-PL" b="1" dirty="0" err="1" smtClean="0"/>
              <a:t>thresholds</a:t>
            </a:r>
            <a:r>
              <a:rPr lang="pl-PL" b="1" dirty="0" smtClean="0"/>
              <a:t> for </a:t>
            </a:r>
            <a:r>
              <a:rPr lang="pl-PL" b="1" dirty="0" err="1" smtClean="0"/>
              <a:t>considering</a:t>
            </a:r>
            <a:r>
              <a:rPr lang="pl-PL" b="1" dirty="0" smtClean="0"/>
              <a:t> </a:t>
            </a:r>
            <a:r>
              <a:rPr lang="pl-PL" b="1" dirty="0" err="1" smtClean="0"/>
              <a:t>whether</a:t>
            </a:r>
            <a:r>
              <a:rPr lang="pl-PL" b="1" dirty="0" smtClean="0"/>
              <a:t> a </a:t>
            </a:r>
            <a:r>
              <a:rPr lang="pl-PL" b="1" dirty="0" err="1" smtClean="0"/>
              <a:t>group</a:t>
            </a:r>
            <a:r>
              <a:rPr lang="pl-PL" b="1" dirty="0" smtClean="0"/>
              <a:t> of </a:t>
            </a:r>
            <a:r>
              <a:rPr lang="pl-PL" b="1" dirty="0" err="1" smtClean="0"/>
              <a:t>undertakings</a:t>
            </a:r>
            <a:r>
              <a:rPr lang="pl-PL" b="1" dirty="0" smtClean="0"/>
              <a:t> </a:t>
            </a:r>
            <a:r>
              <a:rPr lang="pl-PL" b="1" dirty="0" err="1" smtClean="0"/>
              <a:t>is</a:t>
            </a:r>
            <a:r>
              <a:rPr lang="pl-PL" b="1" dirty="0" smtClean="0"/>
              <a:t> a single </a:t>
            </a:r>
            <a:r>
              <a:rPr lang="pl-PL" b="1" dirty="0" err="1" smtClean="0"/>
              <a:t>undertaking</a:t>
            </a:r>
            <a:r>
              <a:rPr lang="pl-PL" b="1" dirty="0" smtClean="0"/>
              <a:t> (</a:t>
            </a:r>
            <a:r>
              <a:rPr lang="pl-PL" b="1" dirty="0" err="1" smtClean="0"/>
              <a:t>viz</a:t>
            </a:r>
            <a:r>
              <a:rPr lang="pl-PL" b="1" dirty="0" smtClean="0"/>
              <a:t>. GBER II and the De </a:t>
            </a:r>
            <a:r>
              <a:rPr lang="pl-PL" b="1" dirty="0" err="1" smtClean="0"/>
              <a:t>minimis</a:t>
            </a:r>
            <a:r>
              <a:rPr lang="pl-PL" b="1" dirty="0" smtClean="0"/>
              <a:t> </a:t>
            </a:r>
            <a:r>
              <a:rPr lang="pl-PL" b="1" dirty="0" err="1" smtClean="0"/>
              <a:t>regulation</a:t>
            </a:r>
            <a:r>
              <a:rPr lang="pl-PL" b="1" dirty="0" smtClean="0"/>
              <a:t> (no. 1407/2013)</a:t>
            </a:r>
          </a:p>
          <a:p>
            <a:r>
              <a:rPr lang="pl-PL" b="1" dirty="0" err="1" smtClean="0"/>
              <a:t>Such</a:t>
            </a:r>
            <a:r>
              <a:rPr lang="pl-PL" b="1" dirty="0" smtClean="0"/>
              <a:t> </a:t>
            </a:r>
            <a:r>
              <a:rPr lang="pl-PL" b="1" dirty="0" err="1" smtClean="0"/>
              <a:t>secondary</a:t>
            </a:r>
            <a:r>
              <a:rPr lang="pl-PL" b="1" dirty="0" smtClean="0"/>
              <a:t> law </a:t>
            </a:r>
            <a:r>
              <a:rPr lang="pl-PL" b="1" dirty="0" err="1" smtClean="0"/>
              <a:t>rules</a:t>
            </a:r>
            <a:r>
              <a:rPr lang="pl-PL" b="1" dirty="0" smtClean="0"/>
              <a:t> </a:t>
            </a:r>
            <a:r>
              <a:rPr lang="pl-PL" b="1" dirty="0" err="1" smtClean="0"/>
              <a:t>may</a:t>
            </a:r>
            <a:r>
              <a:rPr lang="pl-PL" b="1" dirty="0" smtClean="0"/>
              <a:t> not </a:t>
            </a:r>
            <a:r>
              <a:rPr lang="pl-PL" b="1" dirty="0" err="1" smtClean="0"/>
              <a:t>deprive</a:t>
            </a:r>
            <a:r>
              <a:rPr lang="pl-PL" b="1" dirty="0" smtClean="0"/>
              <a:t> </a:t>
            </a:r>
            <a:r>
              <a:rPr lang="pl-PL" b="1" dirty="0" err="1" smtClean="0"/>
              <a:t>State</a:t>
            </a:r>
            <a:r>
              <a:rPr lang="pl-PL" b="1" dirty="0" smtClean="0"/>
              <a:t> </a:t>
            </a:r>
            <a:r>
              <a:rPr lang="pl-PL" b="1" dirty="0" err="1" smtClean="0"/>
              <a:t>aid</a:t>
            </a:r>
            <a:r>
              <a:rPr lang="pl-PL" b="1" dirty="0" smtClean="0"/>
              <a:t> law of </a:t>
            </a:r>
            <a:r>
              <a:rPr lang="pl-PL" b="1" dirty="0" err="1" smtClean="0"/>
              <a:t>its</a:t>
            </a:r>
            <a:r>
              <a:rPr lang="pl-PL" b="1" dirty="0" smtClean="0"/>
              <a:t> </a:t>
            </a:r>
            <a:r>
              <a:rPr lang="pl-PL" b="1" dirty="0" err="1" smtClean="0"/>
              <a:t>effectiveness</a:t>
            </a:r>
            <a:r>
              <a:rPr lang="pl-PL" b="1" dirty="0" smtClean="0"/>
              <a:t> and </a:t>
            </a:r>
            <a:r>
              <a:rPr lang="pl-PL" b="1" dirty="0" err="1" smtClean="0"/>
              <a:t>are</a:t>
            </a:r>
            <a:r>
              <a:rPr lang="pl-PL" b="1" dirty="0" smtClean="0"/>
              <a:t> </a:t>
            </a:r>
            <a:r>
              <a:rPr lang="pl-PL" b="1" dirty="0" err="1" smtClean="0"/>
              <a:t>joined</a:t>
            </a:r>
            <a:r>
              <a:rPr lang="pl-PL" b="1" dirty="0" smtClean="0"/>
              <a:t> with the </a:t>
            </a:r>
            <a:r>
              <a:rPr lang="pl-PL" b="1" dirty="0" err="1" smtClean="0"/>
              <a:t>need</a:t>
            </a:r>
            <a:r>
              <a:rPr lang="pl-PL" b="1" dirty="0" smtClean="0"/>
              <a:t> to  </a:t>
            </a:r>
            <a:r>
              <a:rPr lang="pl-PL" b="1" dirty="0" err="1" smtClean="0"/>
              <a:t>interpret</a:t>
            </a:r>
            <a:r>
              <a:rPr lang="pl-PL" b="1" dirty="0" smtClean="0"/>
              <a:t> </a:t>
            </a:r>
            <a:r>
              <a:rPr lang="pl-PL" b="1" dirty="0" err="1" smtClean="0"/>
              <a:t>them</a:t>
            </a:r>
            <a:r>
              <a:rPr lang="pl-PL" b="1" dirty="0" smtClean="0"/>
              <a:t> </a:t>
            </a:r>
            <a:r>
              <a:rPr lang="pl-PL" b="1" dirty="0" err="1" smtClean="0"/>
              <a:t>effectively</a:t>
            </a:r>
            <a:endParaRPr lang="pl-PL" b="1" dirty="0" smtClean="0"/>
          </a:p>
          <a:p>
            <a:r>
              <a:rPr lang="pl-PL" b="1" dirty="0" smtClean="0"/>
              <a:t>E</a:t>
            </a:r>
            <a:r>
              <a:rPr lang="en-US" b="1" dirty="0" err="1" smtClean="0"/>
              <a:t>nterprises</a:t>
            </a:r>
            <a:r>
              <a:rPr lang="en-US" b="1" dirty="0" smtClean="0"/>
              <a:t> </a:t>
            </a:r>
            <a:r>
              <a:rPr lang="en-US" b="1" dirty="0"/>
              <a:t>which do not formally have one or other of the relationships </a:t>
            </a:r>
            <a:r>
              <a:rPr lang="pl-PL" b="1" dirty="0" err="1" smtClean="0"/>
              <a:t>described</a:t>
            </a:r>
            <a:r>
              <a:rPr lang="pl-PL" b="1" dirty="0" smtClean="0"/>
              <a:t> </a:t>
            </a:r>
            <a:r>
              <a:rPr lang="pl-PL" b="1" dirty="0" err="1" smtClean="0"/>
              <a:t>under</a:t>
            </a:r>
            <a:r>
              <a:rPr lang="pl-PL" b="1" dirty="0" smtClean="0"/>
              <a:t> </a:t>
            </a:r>
            <a:r>
              <a:rPr lang="pl-PL" b="1" dirty="0" err="1" smtClean="0"/>
              <a:t>secondary</a:t>
            </a:r>
            <a:r>
              <a:rPr lang="pl-PL" b="1" dirty="0" smtClean="0"/>
              <a:t> law </a:t>
            </a:r>
            <a:r>
              <a:rPr lang="pl-PL" b="1" dirty="0" err="1" smtClean="0"/>
              <a:t>can</a:t>
            </a:r>
            <a:r>
              <a:rPr lang="pl-PL" b="1" dirty="0" smtClean="0"/>
              <a:t> </a:t>
            </a:r>
            <a:r>
              <a:rPr lang="pl-PL" b="1" dirty="0" err="1" smtClean="0"/>
              <a:t>still</a:t>
            </a:r>
            <a:r>
              <a:rPr lang="pl-PL" b="1" dirty="0" smtClean="0"/>
              <a:t> be </a:t>
            </a:r>
            <a:r>
              <a:rPr lang="pl-PL" b="1" dirty="0" err="1" smtClean="0"/>
              <a:t>considered</a:t>
            </a:r>
            <a:r>
              <a:rPr lang="pl-PL" b="1" dirty="0" smtClean="0"/>
              <a:t> a single </a:t>
            </a:r>
            <a:r>
              <a:rPr lang="pl-PL" b="1" dirty="0" err="1" smtClean="0"/>
              <a:t>undertaking</a:t>
            </a:r>
            <a:r>
              <a:rPr lang="pl-PL" b="1" dirty="0" smtClean="0"/>
              <a:t> (ex </a:t>
            </a:r>
            <a:r>
              <a:rPr lang="en-US" b="1" dirty="0"/>
              <a:t>Judgment of the Court </a:t>
            </a:r>
            <a:r>
              <a:rPr lang="en-US" b="1" dirty="0" smtClean="0"/>
              <a:t>of </a:t>
            </a:r>
            <a:r>
              <a:rPr lang="en-US" b="1" dirty="0"/>
              <a:t>27 February </a:t>
            </a:r>
            <a:r>
              <a:rPr lang="en-US" b="1" dirty="0" smtClean="0"/>
              <a:t>2014.</a:t>
            </a:r>
            <a:r>
              <a:rPr lang="pl-PL" b="1" dirty="0" smtClean="0"/>
              <a:t>, </a:t>
            </a:r>
            <a:r>
              <a:rPr lang="pl-PL" b="1" dirty="0" err="1" smtClean="0"/>
              <a:t>case</a:t>
            </a:r>
            <a:r>
              <a:rPr lang="pl-PL" b="1" dirty="0"/>
              <a:t> C-110/13 </a:t>
            </a:r>
            <a:r>
              <a:rPr lang="en-US" b="1" dirty="0" err="1" smtClean="0"/>
              <a:t>HaTeFo</a:t>
            </a:r>
            <a:r>
              <a:rPr lang="en-US" b="1" dirty="0" smtClean="0"/>
              <a:t> </a:t>
            </a:r>
            <a:r>
              <a:rPr lang="en-US" b="1" dirty="0"/>
              <a:t>GmbH v </a:t>
            </a:r>
            <a:r>
              <a:rPr lang="en-US" b="1" dirty="0" err="1"/>
              <a:t>Finanzamt</a:t>
            </a:r>
            <a:r>
              <a:rPr lang="en-US" b="1" dirty="0"/>
              <a:t> </a:t>
            </a:r>
            <a:r>
              <a:rPr lang="en-US" b="1" dirty="0" err="1" smtClean="0"/>
              <a:t>Haldensleben</a:t>
            </a:r>
            <a:r>
              <a:rPr lang="pl-PL" b="1" dirty="0"/>
              <a:t>, </a:t>
            </a:r>
            <a:r>
              <a:rPr lang="pl-PL" b="1" dirty="0" smtClean="0"/>
              <a:t>EU:C:2014:114, para. 36)</a:t>
            </a:r>
            <a:endParaRPr lang="pl-PL" b="1" dirty="0"/>
          </a:p>
          <a:p>
            <a:endParaRPr lang="pl-PL" b="1" dirty="0"/>
          </a:p>
          <a:p>
            <a:endParaRPr lang="pl-PL" b="1" dirty="0"/>
          </a:p>
        </p:txBody>
      </p:sp>
    </p:spTree>
    <p:extLst>
      <p:ext uri="{BB962C8B-B14F-4D97-AF65-F5344CB8AC3E}">
        <p14:creationId xmlns:p14="http://schemas.microsoft.com/office/powerpoint/2010/main" val="6614099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35169"/>
            <a:ext cx="12192000" cy="657527"/>
          </a:xfrm>
        </p:spPr>
        <p:txBody>
          <a:bodyPr/>
          <a:lstStyle/>
          <a:p>
            <a:r>
              <a:rPr lang="pl-PL" dirty="0" err="1" smtClean="0"/>
              <a:t>Approach</a:t>
            </a:r>
            <a:r>
              <a:rPr lang="pl-PL" dirty="0" smtClean="0"/>
              <a:t> to </a:t>
            </a:r>
            <a:r>
              <a:rPr lang="pl-PL" dirty="0" err="1" smtClean="0"/>
              <a:t>selectivity</a:t>
            </a:r>
            <a:endParaRPr lang="pl-PL" dirty="0"/>
          </a:p>
        </p:txBody>
      </p:sp>
      <p:sp>
        <p:nvSpPr>
          <p:cNvPr id="3" name="Symbol zastępczy zawartości 2"/>
          <p:cNvSpPr>
            <a:spLocks noGrp="1"/>
          </p:cNvSpPr>
          <p:nvPr>
            <p:ph idx="1"/>
          </p:nvPr>
        </p:nvSpPr>
        <p:spPr>
          <a:xfrm>
            <a:off x="0" y="692696"/>
            <a:ext cx="12192000" cy="6165304"/>
          </a:xfrm>
        </p:spPr>
        <p:txBody>
          <a:bodyPr/>
          <a:lstStyle/>
          <a:p>
            <a:r>
              <a:rPr lang="pl-PL" b="1" dirty="0" smtClean="0"/>
              <a:t>A </a:t>
            </a:r>
            <a:r>
              <a:rPr lang="pl-PL" b="1" dirty="0" err="1" smtClean="0"/>
              <a:t>measure</a:t>
            </a:r>
            <a:r>
              <a:rPr lang="pl-PL" b="1" dirty="0" smtClean="0"/>
              <a:t> </a:t>
            </a:r>
            <a:r>
              <a:rPr lang="pl-PL" b="1" dirty="0" err="1" smtClean="0"/>
              <a:t>is</a:t>
            </a:r>
            <a:r>
              <a:rPr lang="pl-PL" b="1" dirty="0" smtClean="0"/>
              <a:t> </a:t>
            </a:r>
            <a:r>
              <a:rPr lang="pl-PL" b="1" dirty="0" err="1" smtClean="0"/>
              <a:t>obviously</a:t>
            </a:r>
            <a:r>
              <a:rPr lang="pl-PL" b="1" dirty="0" smtClean="0"/>
              <a:t> </a:t>
            </a:r>
            <a:r>
              <a:rPr lang="pl-PL" b="1" dirty="0" err="1" smtClean="0"/>
              <a:t>selective</a:t>
            </a:r>
            <a:r>
              <a:rPr lang="pl-PL" b="1" dirty="0" smtClean="0"/>
              <a:t> </a:t>
            </a:r>
            <a:r>
              <a:rPr lang="pl-PL" b="1" dirty="0" err="1" smtClean="0"/>
              <a:t>if</a:t>
            </a:r>
            <a:r>
              <a:rPr lang="pl-PL" b="1" dirty="0" smtClean="0"/>
              <a:t> </a:t>
            </a:r>
            <a:r>
              <a:rPr lang="pl-PL" b="1" dirty="0" err="1" smtClean="0"/>
              <a:t>there</a:t>
            </a:r>
            <a:r>
              <a:rPr lang="pl-PL" b="1" dirty="0" smtClean="0"/>
              <a:t> </a:t>
            </a:r>
            <a:r>
              <a:rPr lang="pl-PL" b="1" dirty="0" err="1" smtClean="0"/>
              <a:t>is</a:t>
            </a:r>
            <a:r>
              <a:rPr lang="pl-PL" b="1" dirty="0" smtClean="0"/>
              <a:t> </a:t>
            </a:r>
            <a:r>
              <a:rPr lang="pl-PL" b="1" dirty="0" err="1" smtClean="0"/>
              <a:t>only</a:t>
            </a:r>
            <a:r>
              <a:rPr lang="pl-PL" b="1" dirty="0" smtClean="0"/>
              <a:t> a single </a:t>
            </a:r>
            <a:r>
              <a:rPr lang="pl-PL" b="1" dirty="0" err="1" smtClean="0"/>
              <a:t>undertaking</a:t>
            </a:r>
            <a:r>
              <a:rPr lang="pl-PL" b="1" dirty="0" smtClean="0"/>
              <a:t> </a:t>
            </a:r>
            <a:r>
              <a:rPr lang="pl-PL" b="1" dirty="0" err="1" smtClean="0"/>
              <a:t>that</a:t>
            </a:r>
            <a:r>
              <a:rPr lang="pl-PL" b="1" dirty="0" smtClean="0"/>
              <a:t> </a:t>
            </a:r>
            <a:r>
              <a:rPr lang="pl-PL" b="1" dirty="0" err="1" smtClean="0"/>
              <a:t>benefits</a:t>
            </a:r>
            <a:r>
              <a:rPr lang="pl-PL" b="1" dirty="0" smtClean="0"/>
              <a:t> from </a:t>
            </a:r>
            <a:r>
              <a:rPr lang="pl-PL" b="1" dirty="0" err="1" smtClean="0"/>
              <a:t>it</a:t>
            </a:r>
            <a:r>
              <a:rPr lang="pl-PL" b="1" dirty="0"/>
              <a:t> (K. Bacon, op. cit., p. 70, </a:t>
            </a:r>
            <a:r>
              <a:rPr lang="pl-PL" b="1" dirty="0" err="1"/>
              <a:t>infra</a:t>
            </a:r>
            <a:r>
              <a:rPr lang="pl-PL" b="1" dirty="0"/>
              <a:t> </a:t>
            </a:r>
            <a:r>
              <a:rPr lang="pl-PL" b="1" dirty="0" smtClean="0"/>
              <a:t>2.113)</a:t>
            </a:r>
          </a:p>
          <a:p>
            <a:r>
              <a:rPr lang="pl-PL" b="1" dirty="0" err="1" smtClean="0"/>
              <a:t>Otherwise</a:t>
            </a:r>
            <a:r>
              <a:rPr lang="pl-PL" b="1" dirty="0" smtClean="0"/>
              <a:t>, the </a:t>
            </a:r>
            <a:r>
              <a:rPr lang="pl-PL" b="1" dirty="0" err="1" smtClean="0"/>
              <a:t>question</a:t>
            </a:r>
            <a:r>
              <a:rPr lang="pl-PL" b="1" dirty="0" smtClean="0"/>
              <a:t> of </a:t>
            </a:r>
            <a:r>
              <a:rPr lang="pl-PL" b="1" dirty="0" err="1" smtClean="0"/>
              <a:t>selectivity</a:t>
            </a:r>
            <a:r>
              <a:rPr lang="pl-PL" b="1" dirty="0" smtClean="0"/>
              <a:t> </a:t>
            </a:r>
            <a:r>
              <a:rPr lang="pl-PL" b="1" dirty="0" err="1" smtClean="0"/>
              <a:t>has</a:t>
            </a:r>
            <a:r>
              <a:rPr lang="pl-PL" b="1" dirty="0" smtClean="0"/>
              <a:t> to be </a:t>
            </a:r>
            <a:r>
              <a:rPr lang="pl-PL" b="1" dirty="0" err="1" smtClean="0"/>
              <a:t>analysed</a:t>
            </a:r>
            <a:endParaRPr lang="pl-PL" b="1" dirty="0" smtClean="0"/>
          </a:p>
          <a:p>
            <a:r>
              <a:rPr lang="pl-PL" b="1" dirty="0" smtClean="0"/>
              <a:t>As a </a:t>
            </a:r>
            <a:r>
              <a:rPr lang="pl-PL" b="1" dirty="0" err="1" smtClean="0"/>
              <a:t>first</a:t>
            </a:r>
            <a:r>
              <a:rPr lang="pl-PL" b="1" dirty="0" smtClean="0"/>
              <a:t> step, a </a:t>
            </a:r>
            <a:r>
              <a:rPr lang="pl-PL" b="1" dirty="0" err="1" smtClean="0"/>
              <a:t>measure</a:t>
            </a:r>
            <a:r>
              <a:rPr lang="pl-PL" b="1" dirty="0" smtClean="0"/>
              <a:t> </a:t>
            </a:r>
            <a:r>
              <a:rPr lang="pl-PL" b="1" dirty="0" err="1" smtClean="0"/>
              <a:t>may</a:t>
            </a:r>
            <a:r>
              <a:rPr lang="pl-PL" b="1" dirty="0" smtClean="0"/>
              <a:t> be </a:t>
            </a:r>
            <a:r>
              <a:rPr lang="pl-PL" b="1" i="1" dirty="0" smtClean="0"/>
              <a:t>prima facie </a:t>
            </a:r>
            <a:r>
              <a:rPr lang="pl-PL" b="1" dirty="0" err="1" smtClean="0"/>
              <a:t>selective</a:t>
            </a:r>
            <a:r>
              <a:rPr lang="pl-PL" b="1" dirty="0" smtClean="0"/>
              <a:t>, i.e. </a:t>
            </a:r>
            <a:r>
              <a:rPr lang="pl-PL" b="1" dirty="0" err="1" smtClean="0"/>
              <a:t>its</a:t>
            </a:r>
            <a:r>
              <a:rPr lang="pl-PL" b="1" dirty="0" smtClean="0"/>
              <a:t> </a:t>
            </a:r>
            <a:r>
              <a:rPr lang="pl-PL" b="1" dirty="0" err="1" smtClean="0"/>
              <a:t>selectivity</a:t>
            </a:r>
            <a:r>
              <a:rPr lang="pl-PL" b="1" dirty="0" smtClean="0"/>
              <a:t> </a:t>
            </a:r>
            <a:r>
              <a:rPr lang="pl-PL" b="1" dirty="0" err="1" smtClean="0"/>
              <a:t>is</a:t>
            </a:r>
            <a:r>
              <a:rPr lang="pl-PL" b="1" dirty="0" smtClean="0"/>
              <a:t> </a:t>
            </a:r>
            <a:r>
              <a:rPr lang="pl-PL" b="1" dirty="0" err="1" smtClean="0"/>
              <a:t>apparent</a:t>
            </a:r>
            <a:r>
              <a:rPr lang="pl-PL" b="1" dirty="0"/>
              <a:t> </a:t>
            </a:r>
            <a:r>
              <a:rPr lang="pl-PL" b="1" dirty="0" err="1" smtClean="0"/>
              <a:t>at</a:t>
            </a:r>
            <a:r>
              <a:rPr lang="pl-PL" b="1" dirty="0" smtClean="0"/>
              <a:t> a </a:t>
            </a:r>
            <a:r>
              <a:rPr lang="pl-PL" b="1" dirty="0" err="1" smtClean="0"/>
              <a:t>first</a:t>
            </a:r>
            <a:r>
              <a:rPr lang="pl-PL" b="1" dirty="0" smtClean="0"/>
              <a:t> </a:t>
            </a:r>
            <a:r>
              <a:rPr lang="pl-PL" b="1" dirty="0" err="1" smtClean="0"/>
              <a:t>glance</a:t>
            </a:r>
            <a:endParaRPr lang="pl-PL" b="1" dirty="0" smtClean="0"/>
          </a:p>
          <a:p>
            <a:r>
              <a:rPr lang="pl-PL" b="1" dirty="0" err="1" smtClean="0"/>
              <a:t>If</a:t>
            </a:r>
            <a:r>
              <a:rPr lang="pl-PL" b="1" dirty="0" smtClean="0"/>
              <a:t> a </a:t>
            </a:r>
            <a:r>
              <a:rPr lang="pl-PL" b="1" dirty="0" err="1" smtClean="0"/>
              <a:t>measure</a:t>
            </a:r>
            <a:r>
              <a:rPr lang="pl-PL" b="1" dirty="0" smtClean="0"/>
              <a:t> </a:t>
            </a:r>
            <a:r>
              <a:rPr lang="pl-PL" b="1" dirty="0" err="1" smtClean="0"/>
              <a:t>is</a:t>
            </a:r>
            <a:r>
              <a:rPr lang="pl-PL" b="1" dirty="0" smtClean="0"/>
              <a:t> not </a:t>
            </a:r>
            <a:r>
              <a:rPr lang="pl-PL" b="1" i="1" dirty="0" smtClean="0"/>
              <a:t>prima facie </a:t>
            </a:r>
            <a:r>
              <a:rPr lang="pl-PL" b="1" dirty="0" err="1" smtClean="0"/>
              <a:t>selective</a:t>
            </a:r>
            <a:r>
              <a:rPr lang="pl-PL" b="1" dirty="0" smtClean="0"/>
              <a:t> </a:t>
            </a:r>
            <a:r>
              <a:rPr lang="en-US" b="1" dirty="0"/>
              <a:t>a relevant reference framework (the “normal” conditions under which undertakings operate or goods are produced</a:t>
            </a:r>
            <a:r>
              <a:rPr lang="en-US" b="1" dirty="0" smtClean="0"/>
              <a:t>)</a:t>
            </a:r>
            <a:r>
              <a:rPr lang="pl-PL" b="1" dirty="0" smtClean="0"/>
              <a:t> </a:t>
            </a:r>
            <a:r>
              <a:rPr lang="pl-PL" b="1" dirty="0" err="1" smtClean="0"/>
              <a:t>has</a:t>
            </a:r>
            <a:r>
              <a:rPr lang="pl-PL" b="1" dirty="0" smtClean="0"/>
              <a:t> to be </a:t>
            </a:r>
            <a:r>
              <a:rPr lang="pl-PL" b="1" dirty="0" err="1" smtClean="0"/>
              <a:t>established</a:t>
            </a:r>
            <a:r>
              <a:rPr lang="en-US" b="1" dirty="0" smtClean="0"/>
              <a:t> </a:t>
            </a:r>
            <a:endParaRPr lang="pl-PL" b="1" dirty="0" smtClean="0"/>
          </a:p>
          <a:p>
            <a:r>
              <a:rPr lang="pl-PL" b="1" dirty="0"/>
              <a:t>T</a:t>
            </a:r>
            <a:r>
              <a:rPr lang="en-US" b="1" dirty="0" smtClean="0"/>
              <a:t>hen</a:t>
            </a:r>
            <a:r>
              <a:rPr lang="pl-PL" b="1" dirty="0" smtClean="0"/>
              <a:t>, one </a:t>
            </a:r>
            <a:r>
              <a:rPr lang="pl-PL" b="1" dirty="0" err="1" smtClean="0"/>
              <a:t>needs</a:t>
            </a:r>
            <a:r>
              <a:rPr lang="pl-PL" b="1" dirty="0" smtClean="0"/>
              <a:t> to</a:t>
            </a:r>
            <a:r>
              <a:rPr lang="en-US" b="1" dirty="0" smtClean="0"/>
              <a:t> ascertain </a:t>
            </a:r>
            <a:r>
              <a:rPr lang="en-US" b="1" dirty="0"/>
              <a:t>whether those that receive an advantage from a measure are sufficiently distinct from the </a:t>
            </a:r>
            <a:r>
              <a:rPr lang="en-US" b="1" dirty="0" smtClean="0"/>
              <a:t>framework</a:t>
            </a:r>
            <a:endParaRPr lang="pl-PL" b="1" dirty="0" smtClean="0"/>
          </a:p>
          <a:p>
            <a:r>
              <a:rPr lang="en-GB" b="1" dirty="0"/>
              <a:t>Additionally, there exists a special regime of assessment for measures that are introduced by way of taxation, as, in that field, the existence of either material selectivity or territorial (geographical) selectivity should be </a:t>
            </a:r>
            <a:r>
              <a:rPr lang="en-GB" b="1" dirty="0" smtClean="0"/>
              <a:t>demonstrated</a:t>
            </a:r>
            <a:endParaRPr lang="pl-PL" b="1" dirty="0"/>
          </a:p>
          <a:p>
            <a:endParaRPr lang="pl-PL" b="1" dirty="0"/>
          </a:p>
        </p:txBody>
      </p:sp>
    </p:spTree>
    <p:extLst>
      <p:ext uri="{BB962C8B-B14F-4D97-AF65-F5344CB8AC3E}">
        <p14:creationId xmlns:p14="http://schemas.microsoft.com/office/powerpoint/2010/main" val="8544059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284" y="39757"/>
            <a:ext cx="12190716" cy="508923"/>
          </a:xfrm>
        </p:spPr>
        <p:txBody>
          <a:bodyPr>
            <a:normAutofit fontScale="90000"/>
          </a:bodyPr>
          <a:lstStyle/>
          <a:p>
            <a:r>
              <a:rPr lang="pl-PL" dirty="0" err="1" smtClean="0"/>
              <a:t>Approach</a:t>
            </a:r>
            <a:r>
              <a:rPr lang="pl-PL" dirty="0" smtClean="0"/>
              <a:t> to </a:t>
            </a:r>
            <a:r>
              <a:rPr lang="pl-PL" dirty="0" err="1" smtClean="0"/>
              <a:t>selectivity</a:t>
            </a:r>
            <a:r>
              <a:rPr lang="pl-PL" dirty="0"/>
              <a:t> </a:t>
            </a:r>
            <a:r>
              <a:rPr lang="pl-PL" dirty="0" smtClean="0"/>
              <a:t>- </a:t>
            </a:r>
            <a:r>
              <a:rPr lang="pl-PL" dirty="0" err="1" smtClean="0"/>
              <a:t>quantity</a:t>
            </a:r>
            <a:r>
              <a:rPr lang="pl-PL" dirty="0" smtClean="0"/>
              <a:t> of </a:t>
            </a:r>
            <a:r>
              <a:rPr lang="pl-PL" dirty="0" err="1" smtClean="0"/>
              <a:t>undertakings</a:t>
            </a:r>
            <a:endParaRPr lang="pl-PL" dirty="0"/>
          </a:p>
        </p:txBody>
      </p:sp>
      <p:sp>
        <p:nvSpPr>
          <p:cNvPr id="3" name="Symbol zastępczy zawartości 2"/>
          <p:cNvSpPr>
            <a:spLocks noGrp="1"/>
          </p:cNvSpPr>
          <p:nvPr>
            <p:ph idx="1"/>
          </p:nvPr>
        </p:nvSpPr>
        <p:spPr>
          <a:xfrm>
            <a:off x="0" y="548680"/>
            <a:ext cx="12192000" cy="6309320"/>
          </a:xfrm>
        </p:spPr>
        <p:txBody>
          <a:bodyPr/>
          <a:lstStyle/>
          <a:p>
            <a:r>
              <a:rPr lang="en-GB" b="1" dirty="0"/>
              <a:t>the fact that the number of </a:t>
            </a:r>
            <a:r>
              <a:rPr lang="en-GB" b="1" dirty="0" smtClean="0"/>
              <a:t>undertakings </a:t>
            </a:r>
            <a:r>
              <a:rPr lang="en-GB" b="1" dirty="0"/>
              <a:t>able to claim entitlement under a measure is very large, or that they belong to a single, yet entire sector or different sectors of economic activity, is not sufficient to call into question the selective nature of that measure and, therefore, to rule out its classification as State </a:t>
            </a:r>
            <a:r>
              <a:rPr lang="en-GB" b="1" dirty="0" smtClean="0"/>
              <a:t>aid.</a:t>
            </a:r>
            <a:endParaRPr lang="pl-PL" b="1" dirty="0" smtClean="0"/>
          </a:p>
          <a:p>
            <a:r>
              <a:rPr lang="en-GB" b="1" dirty="0" smtClean="0"/>
              <a:t>where </a:t>
            </a:r>
            <a:r>
              <a:rPr lang="en-GB" b="1" dirty="0"/>
              <a:t>the measure in question is governed by objective criteria of horizontal application, that fact too does not call into question its selective character, since it can serve only to show that the aid at issue falls within an aid scheme and is not individual </a:t>
            </a:r>
            <a:r>
              <a:rPr lang="en-GB" b="1" dirty="0" smtClean="0"/>
              <a:t>aid</a:t>
            </a:r>
            <a:endParaRPr lang="pl-PL" b="1" dirty="0"/>
          </a:p>
          <a:p>
            <a:r>
              <a:rPr lang="en-GB" b="1" dirty="0"/>
              <a:t>See </a:t>
            </a:r>
            <a:r>
              <a:rPr lang="en-GB" b="1" i="1" dirty="0"/>
              <a:t>e.g.</a:t>
            </a:r>
            <a:r>
              <a:rPr lang="en-GB" b="1" dirty="0"/>
              <a:t> judgment of the Court of 7 June 1988, case 57/86 </a:t>
            </a:r>
            <a:r>
              <a:rPr lang="en-GB" b="1" i="1" dirty="0"/>
              <a:t>Hellenic Republic v Commission of the European Communities</a:t>
            </a:r>
            <a:r>
              <a:rPr lang="en-GB" b="1" dirty="0"/>
              <a:t>, ECLI:EU:C:1988:284, para. 8 (all Greek export undertakings, “in so far as they benefit from an economic advantage which reduces the expenses incurred in respect of their sales on the markets of other Member States”), case C-295/97 </a:t>
            </a:r>
            <a:r>
              <a:rPr lang="en-GB" b="1" i="1" dirty="0" err="1"/>
              <a:t>Piaggio</a:t>
            </a:r>
            <a:r>
              <a:rPr lang="en-GB" b="1" dirty="0"/>
              <a:t> above, para. 37 (large industrial undertakings in difficulties which owe particularly large debts to certain, mainly public, classes of creditors), case C-156/98 </a:t>
            </a:r>
            <a:r>
              <a:rPr lang="en-GB" b="1" i="1" dirty="0"/>
              <a:t>Federal Republic of Germany v Commission</a:t>
            </a:r>
            <a:r>
              <a:rPr lang="en-GB" b="1" dirty="0"/>
              <a:t> above, para. 23 (undertakings situated in the “new” </a:t>
            </a:r>
            <a:r>
              <a:rPr lang="en-GB" b="1" dirty="0" err="1"/>
              <a:t>Länder</a:t>
            </a:r>
            <a:r>
              <a:rPr lang="en-GB" b="1" dirty="0"/>
              <a:t> or West Berlin)</a:t>
            </a:r>
            <a:endParaRPr lang="pl-PL" b="1" dirty="0"/>
          </a:p>
          <a:p>
            <a:r>
              <a:rPr lang="en-GB" b="1" dirty="0"/>
              <a:t>See </a:t>
            </a:r>
            <a:r>
              <a:rPr lang="en-GB" b="1" i="1" dirty="0" err="1"/>
              <a:t>e.g</a:t>
            </a:r>
            <a:r>
              <a:rPr lang="en-GB" b="1" dirty="0" err="1"/>
              <a:t>.case</a:t>
            </a:r>
            <a:r>
              <a:rPr lang="en-GB" b="1" dirty="0"/>
              <a:t> C-66/02 </a:t>
            </a:r>
            <a:r>
              <a:rPr lang="en-GB" b="1" i="1" dirty="0"/>
              <a:t>Italian Republic v </a:t>
            </a:r>
            <a:r>
              <a:rPr lang="en-GB" b="1" i="1" dirty="0" smtClean="0"/>
              <a:t>Commission</a:t>
            </a:r>
            <a:r>
              <a:rPr lang="en-GB" b="1" dirty="0" smtClean="0"/>
              <a:t>, </a:t>
            </a:r>
            <a:r>
              <a:rPr lang="en-GB" b="1" dirty="0"/>
              <a:t>para. 96 (banking sector).</a:t>
            </a:r>
            <a:endParaRPr lang="pl-PL" b="1" dirty="0"/>
          </a:p>
          <a:p>
            <a:r>
              <a:rPr lang="en-US" b="1" dirty="0"/>
              <a:t>Judgment of the Court of 17 June 1999, case C-75/97 </a:t>
            </a:r>
            <a:r>
              <a:rPr lang="en-US" b="1" i="1" dirty="0"/>
              <a:t>Kingdom of Belgium v Commission of the European Communities</a:t>
            </a:r>
            <a:r>
              <a:rPr lang="en-US" b="1" dirty="0"/>
              <a:t>, ECLI:EU:C:1999:311, para. 29 (sectors of processing industry).</a:t>
            </a:r>
            <a:endParaRPr lang="pl-PL" b="1" dirty="0"/>
          </a:p>
          <a:p>
            <a:r>
              <a:rPr lang="en-GB" b="1" dirty="0"/>
              <a:t>case C-279/08 P </a:t>
            </a:r>
            <a:r>
              <a:rPr lang="en-GB" b="1" i="1" dirty="0"/>
              <a:t>European Commission v Kingdom of the </a:t>
            </a:r>
            <a:r>
              <a:rPr lang="en-GB" b="1" i="1" dirty="0" smtClean="0"/>
              <a:t>Netherlands</a:t>
            </a:r>
            <a:r>
              <a:rPr lang="en-GB" b="1" dirty="0" smtClean="0"/>
              <a:t>, </a:t>
            </a:r>
            <a:r>
              <a:rPr lang="en-GB" b="1" dirty="0"/>
              <a:t>para. 50.</a:t>
            </a:r>
            <a:endParaRPr lang="pl-PL" b="1" dirty="0"/>
          </a:p>
          <a:p>
            <a:pPr marL="0" indent="0">
              <a:buNone/>
            </a:pPr>
            <a:endParaRPr lang="pl-PL" b="1" dirty="0"/>
          </a:p>
        </p:txBody>
      </p:sp>
    </p:spTree>
    <p:extLst>
      <p:ext uri="{BB962C8B-B14F-4D97-AF65-F5344CB8AC3E}">
        <p14:creationId xmlns:p14="http://schemas.microsoft.com/office/powerpoint/2010/main" val="23388474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7367"/>
            <a:ext cx="12192000" cy="638055"/>
          </a:xfrm>
        </p:spPr>
        <p:txBody>
          <a:bodyPr/>
          <a:lstStyle/>
          <a:p>
            <a:r>
              <a:rPr lang="pl-PL" dirty="0" err="1" smtClean="0"/>
              <a:t>Establishing</a:t>
            </a:r>
            <a:r>
              <a:rPr lang="pl-PL" dirty="0" smtClean="0"/>
              <a:t> the </a:t>
            </a:r>
            <a:r>
              <a:rPr lang="pl-PL" dirty="0" err="1" smtClean="0"/>
              <a:t>general</a:t>
            </a:r>
            <a:r>
              <a:rPr lang="pl-PL" dirty="0" smtClean="0"/>
              <a:t> </a:t>
            </a:r>
            <a:r>
              <a:rPr lang="pl-PL" dirty="0" err="1" smtClean="0"/>
              <a:t>framework</a:t>
            </a:r>
            <a:r>
              <a:rPr lang="pl-PL" dirty="0" smtClean="0"/>
              <a:t> of a </a:t>
            </a:r>
            <a:r>
              <a:rPr lang="pl-PL" dirty="0" err="1" smtClean="0"/>
              <a:t>measure</a:t>
            </a:r>
            <a:endParaRPr lang="pl-PL" dirty="0"/>
          </a:p>
        </p:txBody>
      </p:sp>
      <p:sp>
        <p:nvSpPr>
          <p:cNvPr id="3" name="Symbol zastępczy zawartości 2"/>
          <p:cNvSpPr>
            <a:spLocks noGrp="1"/>
          </p:cNvSpPr>
          <p:nvPr>
            <p:ph idx="1"/>
          </p:nvPr>
        </p:nvSpPr>
        <p:spPr>
          <a:xfrm>
            <a:off x="13220" y="620688"/>
            <a:ext cx="12178779" cy="6237312"/>
          </a:xfrm>
        </p:spPr>
        <p:txBody>
          <a:bodyPr/>
          <a:lstStyle/>
          <a:p>
            <a:r>
              <a:rPr lang="en-GB" b="1" dirty="0"/>
              <a:t>in order to assess potential selectivity, one has to search for entities or goods in a comparable legal and factual </a:t>
            </a:r>
            <a:r>
              <a:rPr lang="en-GB" b="1" dirty="0" smtClean="0"/>
              <a:t>situation</a:t>
            </a:r>
            <a:r>
              <a:rPr lang="pl-PL" b="1" dirty="0" smtClean="0"/>
              <a:t> (ex </a:t>
            </a:r>
            <a:r>
              <a:rPr lang="en-GB" b="1" dirty="0" smtClean="0"/>
              <a:t>Case </a:t>
            </a:r>
            <a:r>
              <a:rPr lang="en-GB" b="1" dirty="0"/>
              <a:t>C-279/08 P </a:t>
            </a:r>
            <a:r>
              <a:rPr lang="en-GB" b="1" i="1" dirty="0"/>
              <a:t>European Commission v Kingdom of the </a:t>
            </a:r>
            <a:r>
              <a:rPr lang="en-GB" b="1" i="1" dirty="0" smtClean="0"/>
              <a:t>Netherlands</a:t>
            </a:r>
            <a:r>
              <a:rPr lang="en-GB" b="1" dirty="0" smtClean="0"/>
              <a:t>, </a:t>
            </a:r>
            <a:r>
              <a:rPr lang="en-GB" b="1" dirty="0"/>
              <a:t>para. </a:t>
            </a:r>
            <a:r>
              <a:rPr lang="en-GB" b="1" dirty="0" smtClean="0"/>
              <a:t>52</a:t>
            </a:r>
            <a:r>
              <a:rPr lang="pl-PL" b="1" dirty="0" smtClean="0"/>
              <a:t>, </a:t>
            </a:r>
            <a:r>
              <a:rPr lang="en-GB" b="1" dirty="0" smtClean="0"/>
              <a:t>judgment </a:t>
            </a:r>
            <a:r>
              <a:rPr lang="en-GB" b="1" dirty="0"/>
              <a:t>of the Court of 8 November 2001, case C-143/99 </a:t>
            </a:r>
            <a:r>
              <a:rPr lang="en-GB" b="1" i="1" dirty="0"/>
              <a:t>Adria-Wien Pipeline GmbH and </a:t>
            </a:r>
            <a:r>
              <a:rPr lang="en-GB" b="1" i="1" dirty="0" err="1"/>
              <a:t>Wietersdorfer</a:t>
            </a:r>
            <a:r>
              <a:rPr lang="en-GB" b="1" i="1" dirty="0"/>
              <a:t> &amp; </a:t>
            </a:r>
            <a:r>
              <a:rPr lang="en-GB" b="1" i="1" dirty="0" err="1"/>
              <a:t>Peggauer</a:t>
            </a:r>
            <a:r>
              <a:rPr lang="en-GB" b="1" i="1" dirty="0"/>
              <a:t> </a:t>
            </a:r>
            <a:r>
              <a:rPr lang="en-GB" b="1" i="1" dirty="0" err="1"/>
              <a:t>Zementwerke</a:t>
            </a:r>
            <a:r>
              <a:rPr lang="en-GB" b="1" i="1" dirty="0"/>
              <a:t> GmbH v </a:t>
            </a:r>
            <a:r>
              <a:rPr lang="en-GB" b="1" i="1" dirty="0" err="1"/>
              <a:t>Finanzlandesdirektion</a:t>
            </a:r>
            <a:r>
              <a:rPr lang="en-GB" b="1" i="1" dirty="0"/>
              <a:t> für Kärnten</a:t>
            </a:r>
            <a:r>
              <a:rPr lang="en-GB" b="1" dirty="0"/>
              <a:t>, ECLI:EU:C:2001:598, para. </a:t>
            </a:r>
            <a:r>
              <a:rPr lang="en-GB" b="1" dirty="0" smtClean="0"/>
              <a:t>41</a:t>
            </a:r>
            <a:r>
              <a:rPr lang="pl-PL" b="1" dirty="0" smtClean="0"/>
              <a:t>)</a:t>
            </a:r>
          </a:p>
          <a:p>
            <a:r>
              <a:rPr lang="en-GB" b="1" dirty="0"/>
              <a:t>should there be a situation in which an undertaking (or a relevant production of goods) may not be readily ascertained (</a:t>
            </a:r>
            <a:r>
              <a:rPr lang="en-GB" b="1" i="1" dirty="0"/>
              <a:t>i.e. </a:t>
            </a:r>
            <a:r>
              <a:rPr lang="en-GB" b="1" dirty="0"/>
              <a:t>there is more than one, or even an easily identifiable group), the Court requires a three-part test to be conducted, especially in cases concerning taxation.</a:t>
            </a:r>
            <a:r>
              <a:rPr lang="pl-PL" b="1" dirty="0"/>
              <a:t> </a:t>
            </a:r>
            <a:endParaRPr lang="pl-PL" b="1" dirty="0" smtClean="0"/>
          </a:p>
          <a:p>
            <a:r>
              <a:rPr lang="en-GB" b="1" dirty="0" smtClean="0"/>
              <a:t>See </a:t>
            </a:r>
            <a:r>
              <a:rPr lang="en-GB" b="1" dirty="0"/>
              <a:t>judgment of the Court of 13 February 2003, case C-409/00 </a:t>
            </a:r>
            <a:r>
              <a:rPr lang="en-GB" b="1" i="1" dirty="0"/>
              <a:t>Kingdom of Spain v Commission of the European Communities</a:t>
            </a:r>
            <a:r>
              <a:rPr lang="en-GB" b="1" dirty="0"/>
              <a:t>, ECLI:EU:C:2003:92, para. 49 (natural persons and SMEs carrying on transport operations on their own account or for another, or a target of a measure which is “selective by nature”, according to the </a:t>
            </a:r>
            <a:r>
              <a:rPr lang="en-GB" b="1" dirty="0" smtClean="0"/>
              <a:t>Court</a:t>
            </a:r>
            <a:r>
              <a:rPr lang="pl-PL" b="1" dirty="0" smtClean="0"/>
              <a:t>; </a:t>
            </a:r>
            <a:r>
              <a:rPr lang="pl-PL" b="1" dirty="0" err="1" smtClean="0"/>
              <a:t>see</a:t>
            </a:r>
            <a:r>
              <a:rPr lang="pl-PL" b="1" dirty="0" smtClean="0"/>
              <a:t> </a:t>
            </a:r>
            <a:r>
              <a:rPr lang="pl-PL" b="1" dirty="0" err="1" smtClean="0"/>
              <a:t>also</a:t>
            </a:r>
            <a:r>
              <a:rPr lang="pl-PL" b="1" dirty="0" smtClean="0"/>
              <a:t> </a:t>
            </a:r>
            <a:r>
              <a:rPr lang="en-GB" b="1" dirty="0" smtClean="0"/>
              <a:t>K</a:t>
            </a:r>
            <a:r>
              <a:rPr lang="en-GB" b="1" dirty="0"/>
              <a:t>. Bacon, </a:t>
            </a:r>
            <a:r>
              <a:rPr lang="en-GB" b="1" i="1" dirty="0"/>
              <a:t>op. cit.</a:t>
            </a:r>
            <a:r>
              <a:rPr lang="en-GB" b="1" dirty="0"/>
              <a:t>, p. 71. On tax measures, T.M. </a:t>
            </a:r>
            <a:r>
              <a:rPr lang="en-GB" b="1" dirty="0" err="1"/>
              <a:t>Rusche</a:t>
            </a:r>
            <a:r>
              <a:rPr lang="en-GB" b="1" dirty="0"/>
              <a:t> </a:t>
            </a:r>
            <a:r>
              <a:rPr lang="en-GB" b="1" i="1" dirty="0"/>
              <a:t>et al</a:t>
            </a:r>
            <a:r>
              <a:rPr lang="en-GB" b="1" dirty="0" smtClean="0"/>
              <a:t>.,</a:t>
            </a:r>
            <a:r>
              <a:rPr lang="pl-PL" b="1" dirty="0" err="1" smtClean="0"/>
              <a:t>Faull</a:t>
            </a:r>
            <a:r>
              <a:rPr lang="pl-PL" b="1" dirty="0"/>
              <a:t> </a:t>
            </a:r>
            <a:r>
              <a:rPr lang="pl-PL" b="1" dirty="0" smtClean="0"/>
              <a:t>&amp; </a:t>
            </a:r>
            <a:r>
              <a:rPr lang="pl-PL" b="1" dirty="0" err="1" smtClean="0"/>
              <a:t>Nikpay</a:t>
            </a:r>
            <a:r>
              <a:rPr lang="pl-PL" b="1" dirty="0" smtClean="0"/>
              <a:t>, EU </a:t>
            </a:r>
            <a:r>
              <a:rPr lang="pl-PL" b="1" dirty="0" err="1" smtClean="0"/>
              <a:t>Competition</a:t>
            </a:r>
            <a:r>
              <a:rPr lang="pl-PL" b="1" dirty="0" smtClean="0"/>
              <a:t> Law, Oxford 2014</a:t>
            </a:r>
            <a:r>
              <a:rPr lang="en-GB" b="1" dirty="0" smtClean="0"/>
              <a:t>, </a:t>
            </a:r>
            <a:r>
              <a:rPr lang="en-GB" b="1" dirty="0"/>
              <a:t>p. 1948, </a:t>
            </a:r>
            <a:r>
              <a:rPr lang="en-GB" b="1" i="1" dirty="0"/>
              <a:t>ab initio</a:t>
            </a:r>
            <a:r>
              <a:rPr lang="en-GB" b="1" dirty="0"/>
              <a:t> </a:t>
            </a:r>
            <a:r>
              <a:rPr lang="en-GB" b="1" dirty="0" smtClean="0"/>
              <a:t>17.109</a:t>
            </a:r>
            <a:r>
              <a:rPr lang="pl-PL" b="1" dirty="0" smtClean="0"/>
              <a:t>, </a:t>
            </a:r>
            <a:r>
              <a:rPr lang="pl-PL" b="1" dirty="0"/>
              <a:t>a</a:t>
            </a:r>
            <a:r>
              <a:rPr lang="en-GB" b="1" dirty="0" err="1" smtClean="0"/>
              <a:t>lthough</a:t>
            </a:r>
            <a:r>
              <a:rPr lang="en-GB" b="1" dirty="0" smtClean="0"/>
              <a:t> </a:t>
            </a:r>
            <a:r>
              <a:rPr lang="en-GB" b="1" dirty="0"/>
              <a:t>not limited to them, as </a:t>
            </a:r>
            <a:r>
              <a:rPr lang="en-GB" b="1" i="1" dirty="0"/>
              <a:t>e.g.</a:t>
            </a:r>
            <a:r>
              <a:rPr lang="en-GB" b="1" dirty="0"/>
              <a:t> </a:t>
            </a:r>
            <a:r>
              <a:rPr lang="pl-PL" b="1" dirty="0" smtClean="0"/>
              <a:t>in </a:t>
            </a:r>
            <a:r>
              <a:rPr lang="en-GB" b="1" dirty="0" smtClean="0"/>
              <a:t>case </a:t>
            </a:r>
            <a:r>
              <a:rPr lang="en-GB" b="1" dirty="0"/>
              <a:t>C-279/08 </a:t>
            </a:r>
            <a:r>
              <a:rPr lang="en-GB" b="1" i="1" dirty="0"/>
              <a:t>Commission v </a:t>
            </a:r>
            <a:r>
              <a:rPr lang="en-GB" b="1" i="1" dirty="0" smtClean="0"/>
              <a:t>Netherlands</a:t>
            </a:r>
            <a:r>
              <a:rPr lang="pl-PL" b="1" i="1" dirty="0" smtClean="0"/>
              <a:t>)</a:t>
            </a:r>
            <a:r>
              <a:rPr lang="en-GB" b="1" dirty="0" smtClean="0"/>
              <a:t>.</a:t>
            </a:r>
            <a:endParaRPr lang="pl-PL" b="1" dirty="0"/>
          </a:p>
          <a:p>
            <a:endParaRPr lang="pl-PL" b="1" dirty="0" smtClean="0"/>
          </a:p>
          <a:p>
            <a:endParaRPr lang="pl-PL" dirty="0"/>
          </a:p>
        </p:txBody>
      </p:sp>
    </p:spTree>
    <p:extLst>
      <p:ext uri="{BB962C8B-B14F-4D97-AF65-F5344CB8AC3E}">
        <p14:creationId xmlns:p14="http://schemas.microsoft.com/office/powerpoint/2010/main" val="31590423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692696"/>
          </a:xfrm>
        </p:spPr>
        <p:txBody>
          <a:bodyPr/>
          <a:lstStyle/>
          <a:p>
            <a:r>
              <a:rPr lang="pl-PL" dirty="0" err="1" smtClean="0"/>
              <a:t>Establishing</a:t>
            </a:r>
            <a:r>
              <a:rPr lang="pl-PL" dirty="0" smtClean="0"/>
              <a:t> the </a:t>
            </a:r>
            <a:r>
              <a:rPr lang="pl-PL" dirty="0" err="1" smtClean="0"/>
              <a:t>general</a:t>
            </a:r>
            <a:r>
              <a:rPr lang="pl-PL" dirty="0" smtClean="0"/>
              <a:t> </a:t>
            </a:r>
            <a:r>
              <a:rPr lang="pl-PL" dirty="0" err="1" smtClean="0"/>
              <a:t>framework</a:t>
            </a:r>
            <a:r>
              <a:rPr lang="pl-PL" dirty="0" smtClean="0"/>
              <a:t> of a </a:t>
            </a:r>
            <a:r>
              <a:rPr lang="pl-PL" dirty="0" err="1" smtClean="0"/>
              <a:t>measure</a:t>
            </a:r>
            <a:endParaRPr lang="pl-PL" dirty="0"/>
          </a:p>
        </p:txBody>
      </p:sp>
      <p:sp>
        <p:nvSpPr>
          <p:cNvPr id="3" name="Symbol zastępczy zawartości 2"/>
          <p:cNvSpPr>
            <a:spLocks noGrp="1"/>
          </p:cNvSpPr>
          <p:nvPr>
            <p:ph idx="1"/>
          </p:nvPr>
        </p:nvSpPr>
        <p:spPr>
          <a:xfrm>
            <a:off x="25156" y="620688"/>
            <a:ext cx="12166843" cy="6237312"/>
          </a:xfrm>
        </p:spPr>
        <p:txBody>
          <a:bodyPr>
            <a:normAutofit fontScale="92500" lnSpcReduction="10000"/>
          </a:bodyPr>
          <a:lstStyle/>
          <a:p>
            <a:r>
              <a:rPr lang="en-GB" b="1" dirty="0"/>
              <a:t>To begin with, a reference system, as mentioned above, should be established, to see whether there are any undertakings or goods in comparable situations. </a:t>
            </a:r>
            <a:r>
              <a:rPr lang="en-GB" b="1" dirty="0" smtClean="0"/>
              <a:t>Such </a:t>
            </a:r>
            <a:r>
              <a:rPr lang="en-GB" b="1" dirty="0"/>
              <a:t>a system would serve as a benchmark for a measure deemed to be aid. According to the Court, it is for the Commission to prove that a measure creates differences between undertakings which, with regard to the objective of the measure in question, are in a comparable factual and legal situation. Despite the above, it is not necessary to prove that undertakings are subject to the </a:t>
            </a:r>
            <a:r>
              <a:rPr lang="en-GB" b="1" i="1" dirty="0"/>
              <a:t>same</a:t>
            </a:r>
            <a:r>
              <a:rPr lang="en-GB" b="1" dirty="0"/>
              <a:t> kind of obligations for them to be in comparable </a:t>
            </a:r>
            <a:r>
              <a:rPr lang="en-GB" b="1" dirty="0" smtClean="0"/>
              <a:t>situations</a:t>
            </a:r>
            <a:r>
              <a:rPr lang="pl-PL" b="1" dirty="0" smtClean="0"/>
              <a:t> (ex c</a:t>
            </a:r>
            <a:r>
              <a:rPr lang="en-GB" b="1" dirty="0" err="1" smtClean="0"/>
              <a:t>ase</a:t>
            </a:r>
            <a:r>
              <a:rPr lang="en-GB" b="1" dirty="0" smtClean="0"/>
              <a:t> </a:t>
            </a:r>
            <a:r>
              <a:rPr lang="en-GB" b="1" dirty="0"/>
              <a:t>C-279/08 P </a:t>
            </a:r>
            <a:r>
              <a:rPr lang="en-GB" b="1" i="1" dirty="0"/>
              <a:t>Commission v Netherlands </a:t>
            </a:r>
            <a:r>
              <a:rPr lang="en-GB" b="1" dirty="0"/>
              <a:t>above, para. </a:t>
            </a:r>
            <a:r>
              <a:rPr lang="en-GB" b="1" dirty="0" smtClean="0"/>
              <a:t>66</a:t>
            </a:r>
            <a:r>
              <a:rPr lang="pl-PL" b="1" dirty="0" smtClean="0"/>
              <a:t>)</a:t>
            </a:r>
            <a:endParaRPr lang="pl-PL" b="1" dirty="0"/>
          </a:p>
          <a:p>
            <a:r>
              <a:rPr lang="pl-PL" b="1" dirty="0" err="1" smtClean="0"/>
              <a:t>While</a:t>
            </a:r>
            <a:r>
              <a:rPr lang="pl-PL" b="1" dirty="0" smtClean="0"/>
              <a:t> </a:t>
            </a:r>
            <a:r>
              <a:rPr lang="en-GB" b="1" dirty="0" smtClean="0"/>
              <a:t>a </a:t>
            </a:r>
            <a:r>
              <a:rPr lang="en-GB" b="1" dirty="0"/>
              <a:t>measure may be </a:t>
            </a:r>
            <a:r>
              <a:rPr lang="en-GB" b="1" i="1" dirty="0"/>
              <a:t>prima facie </a:t>
            </a:r>
            <a:r>
              <a:rPr lang="en-GB" b="1" dirty="0"/>
              <a:t>selective</a:t>
            </a:r>
            <a:r>
              <a:rPr lang="en-GB" b="1" dirty="0" smtClean="0"/>
              <a:t>,</a:t>
            </a:r>
            <a:r>
              <a:rPr lang="pl-PL" b="1" dirty="0" smtClean="0"/>
              <a:t> </a:t>
            </a:r>
            <a:r>
              <a:rPr lang="pl-PL" b="1" dirty="0" err="1" smtClean="0"/>
              <a:t>this</a:t>
            </a:r>
            <a:r>
              <a:rPr lang="pl-PL" b="1" dirty="0" smtClean="0"/>
              <a:t> </a:t>
            </a:r>
            <a:r>
              <a:rPr lang="pl-PL" b="1" dirty="0" err="1" smtClean="0"/>
              <a:t>may</a:t>
            </a:r>
            <a:r>
              <a:rPr lang="pl-PL" b="1" dirty="0" smtClean="0"/>
              <a:t> be </a:t>
            </a:r>
            <a:r>
              <a:rPr lang="pl-PL" b="1" dirty="0" err="1" smtClean="0"/>
              <a:t>checked</a:t>
            </a:r>
            <a:r>
              <a:rPr lang="pl-PL" b="1" dirty="0" smtClean="0"/>
              <a:t> by</a:t>
            </a:r>
            <a:r>
              <a:rPr lang="en-GB" b="1" dirty="0" smtClean="0"/>
              <a:t> </a:t>
            </a:r>
            <a:r>
              <a:rPr lang="en-GB" b="1" dirty="0"/>
              <a:t>comparing the group suspected of being beneficiaries and the benchmark. This would be the case if a measure in question identifies its beneficiaries by itself. However, measures may also be deemed selective if they purport to be general, but in actual fact are found to be selective . The burden of proof for the this step also rests with the </a:t>
            </a:r>
            <a:r>
              <a:rPr lang="en-GB" b="1" dirty="0" smtClean="0"/>
              <a:t>Commission</a:t>
            </a:r>
            <a:r>
              <a:rPr lang="pl-PL" b="1" dirty="0"/>
              <a:t> </a:t>
            </a:r>
            <a:r>
              <a:rPr lang="pl-PL" b="1" dirty="0" smtClean="0"/>
              <a:t>(</a:t>
            </a:r>
            <a:r>
              <a:rPr lang="en-GB" b="1" dirty="0" smtClean="0"/>
              <a:t>See </a:t>
            </a:r>
            <a:r>
              <a:rPr lang="en-GB" b="1" dirty="0"/>
              <a:t>joined cases C-106/09 P and C-107/09 P </a:t>
            </a:r>
            <a:r>
              <a:rPr lang="en-GB" b="1" i="1" dirty="0"/>
              <a:t>Commission and Spain v Gibraltar and UK</a:t>
            </a:r>
            <a:r>
              <a:rPr lang="en-GB" b="1" dirty="0" smtClean="0"/>
              <a:t>,, </a:t>
            </a:r>
            <a:r>
              <a:rPr lang="en-GB" b="1" dirty="0"/>
              <a:t>para. 101. See also judgment of the Court of First Instance (of 6 March 2002, joined cases T-127/99, T-129/99 and T-148/99 </a:t>
            </a:r>
            <a:r>
              <a:rPr lang="en-GB" b="1" i="1" dirty="0" err="1"/>
              <a:t>Territorio</a:t>
            </a:r>
            <a:r>
              <a:rPr lang="en-GB" b="1" i="1" dirty="0"/>
              <a:t> </a:t>
            </a:r>
            <a:r>
              <a:rPr lang="en-GB" b="1" i="1" dirty="0" err="1"/>
              <a:t>Histórico</a:t>
            </a:r>
            <a:r>
              <a:rPr lang="en-GB" b="1" i="1" dirty="0"/>
              <a:t> de </a:t>
            </a:r>
            <a:r>
              <a:rPr lang="en-GB" b="1" i="1" dirty="0" err="1"/>
              <a:t>Álava</a:t>
            </a:r>
            <a:r>
              <a:rPr lang="en-GB" b="1" i="1" dirty="0"/>
              <a:t> - </a:t>
            </a:r>
            <a:r>
              <a:rPr lang="en-GB" b="1" i="1" dirty="0" err="1"/>
              <a:t>Diputación</a:t>
            </a:r>
            <a:r>
              <a:rPr lang="en-GB" b="1" i="1" dirty="0"/>
              <a:t> </a:t>
            </a:r>
            <a:r>
              <a:rPr lang="en-GB" b="1" i="1" dirty="0" err="1"/>
              <a:t>Foral</a:t>
            </a:r>
            <a:r>
              <a:rPr lang="en-GB" b="1" i="1" dirty="0"/>
              <a:t> de </a:t>
            </a:r>
            <a:r>
              <a:rPr lang="en-GB" b="1" i="1" dirty="0" err="1"/>
              <a:t>Álava</a:t>
            </a:r>
            <a:r>
              <a:rPr lang="en-GB" b="1" i="1" dirty="0"/>
              <a:t> (T-127/99), </a:t>
            </a:r>
            <a:r>
              <a:rPr lang="en-GB" b="1" i="1" dirty="0" err="1"/>
              <a:t>Comunidad</a:t>
            </a:r>
            <a:r>
              <a:rPr lang="en-GB" b="1" i="1" dirty="0"/>
              <a:t> </a:t>
            </a:r>
            <a:r>
              <a:rPr lang="en-GB" b="1" i="1" dirty="0" err="1"/>
              <a:t>Autónoma</a:t>
            </a:r>
            <a:r>
              <a:rPr lang="en-GB" b="1" i="1" dirty="0"/>
              <a:t> del País Vasco and </a:t>
            </a:r>
            <a:r>
              <a:rPr lang="en-GB" b="1" i="1" dirty="0" err="1"/>
              <a:t>Gasteizko</a:t>
            </a:r>
            <a:r>
              <a:rPr lang="en-GB" b="1" i="1" dirty="0"/>
              <a:t> </a:t>
            </a:r>
            <a:r>
              <a:rPr lang="en-GB" b="1" i="1" dirty="0" err="1"/>
              <a:t>Industria</a:t>
            </a:r>
            <a:r>
              <a:rPr lang="en-GB" b="1" i="1" dirty="0"/>
              <a:t> </a:t>
            </a:r>
            <a:r>
              <a:rPr lang="en-GB" b="1" i="1" dirty="0" err="1"/>
              <a:t>Lurra</a:t>
            </a:r>
            <a:r>
              <a:rPr lang="en-GB" b="1" i="1" dirty="0"/>
              <a:t>, SA (T-129/99) and Daewoo Electronics Manufacturing </a:t>
            </a:r>
            <a:r>
              <a:rPr lang="en-GB" b="1" i="1" dirty="0" err="1"/>
              <a:t>España</a:t>
            </a:r>
            <a:r>
              <a:rPr lang="en-GB" b="1" i="1" dirty="0"/>
              <a:t>, SA (T-148/99) v Commission of the European Communities</a:t>
            </a:r>
            <a:r>
              <a:rPr lang="en-GB" b="1" dirty="0"/>
              <a:t>, ECLI:EU:T:2002:59, para. 149</a:t>
            </a:r>
            <a:endParaRPr lang="pl-PL" b="1" dirty="0"/>
          </a:p>
          <a:p>
            <a:r>
              <a:rPr lang="en-GB" b="1" dirty="0"/>
              <a:t>Thirdly, a </a:t>
            </a:r>
            <a:r>
              <a:rPr lang="en-GB" b="1" i="1" dirty="0"/>
              <a:t>prima facie</a:t>
            </a:r>
            <a:r>
              <a:rPr lang="en-GB" b="1" dirty="0"/>
              <a:t> selective measure may be justified by nature and general scheme of the system. This excludes classification as a selective measure (and, therefore, as an aid measure), but the burden of proof for demonstrating such a feature of a measure in question rests with a party wishing to establish such a fact (which, usually, would be a Member State desiring to exonerate itself and prove that a measure does not fall within the criteria of Article 107(1) </a:t>
            </a:r>
            <a:r>
              <a:rPr lang="en-GB" b="1" dirty="0" smtClean="0"/>
              <a:t>TFEU</a:t>
            </a:r>
            <a:r>
              <a:rPr lang="pl-PL" b="1" dirty="0" smtClean="0"/>
              <a:t>, ex </a:t>
            </a:r>
            <a:r>
              <a:rPr lang="pl-PL" b="1" dirty="0"/>
              <a:t>j</a:t>
            </a:r>
            <a:r>
              <a:rPr lang="en-GB" b="1" dirty="0" err="1" smtClean="0"/>
              <a:t>udgment</a:t>
            </a:r>
            <a:r>
              <a:rPr lang="en-GB" b="1" dirty="0" smtClean="0"/>
              <a:t> </a:t>
            </a:r>
            <a:r>
              <a:rPr lang="en-GB" b="1" dirty="0"/>
              <a:t>of the Court of 22 December 2008, case C-487/06 P </a:t>
            </a:r>
            <a:r>
              <a:rPr lang="en-GB" b="1" i="1" dirty="0"/>
              <a:t>British Aggregates Association v Commission of the European Communities and United Kingdom</a:t>
            </a:r>
            <a:r>
              <a:rPr lang="en-GB" b="1" dirty="0"/>
              <a:t>, ECLI:EU:C:2008:757, para. </a:t>
            </a:r>
            <a:r>
              <a:rPr lang="en-GB" b="1" dirty="0" smtClean="0"/>
              <a:t>83</a:t>
            </a:r>
            <a:r>
              <a:rPr lang="pl-PL" b="1" dirty="0" smtClean="0"/>
              <a:t>, </a:t>
            </a:r>
            <a:r>
              <a:rPr lang="en-GB" b="1" dirty="0" smtClean="0"/>
              <a:t>C-143/99 </a:t>
            </a:r>
            <a:r>
              <a:rPr lang="en-GB" b="1" i="1" dirty="0"/>
              <a:t>Adria-Wien Pipeline GmbH</a:t>
            </a:r>
            <a:r>
              <a:rPr lang="en-GB" b="1" dirty="0"/>
              <a:t>, para. </a:t>
            </a:r>
            <a:r>
              <a:rPr lang="en-GB" b="1" dirty="0" smtClean="0"/>
              <a:t>42</a:t>
            </a:r>
            <a:r>
              <a:rPr lang="pl-PL" b="1" dirty="0" smtClean="0"/>
              <a:t>, </a:t>
            </a:r>
            <a:r>
              <a:rPr lang="en-GB" b="1" dirty="0" smtClean="0"/>
              <a:t>C-279/08 </a:t>
            </a:r>
            <a:r>
              <a:rPr lang="en-GB" b="1" dirty="0"/>
              <a:t>P </a:t>
            </a:r>
            <a:r>
              <a:rPr lang="en-GB" b="1" i="1" dirty="0"/>
              <a:t>Commission v Netherlands </a:t>
            </a:r>
            <a:r>
              <a:rPr lang="en-GB" b="1" dirty="0"/>
              <a:t>above, para. </a:t>
            </a:r>
            <a:r>
              <a:rPr lang="en-GB" b="1" dirty="0" smtClean="0"/>
              <a:t>77</a:t>
            </a:r>
            <a:r>
              <a:rPr lang="pl-PL" b="1" dirty="0" smtClean="0"/>
              <a:t>)</a:t>
            </a:r>
            <a:r>
              <a:rPr lang="en-GB" b="1" dirty="0" smtClean="0"/>
              <a:t>.</a:t>
            </a:r>
            <a:endParaRPr lang="pl-PL" b="1" dirty="0"/>
          </a:p>
          <a:p>
            <a:endParaRPr lang="pl-PL" b="1" dirty="0"/>
          </a:p>
        </p:txBody>
      </p:sp>
    </p:spTree>
    <p:extLst>
      <p:ext uri="{BB962C8B-B14F-4D97-AF65-F5344CB8AC3E}">
        <p14:creationId xmlns:p14="http://schemas.microsoft.com/office/powerpoint/2010/main" val="76729937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620688"/>
          </a:xfrm>
        </p:spPr>
        <p:txBody>
          <a:bodyPr/>
          <a:lstStyle/>
          <a:p>
            <a:r>
              <a:rPr lang="pl-PL" dirty="0" err="1" smtClean="0"/>
              <a:t>Justification</a:t>
            </a:r>
            <a:r>
              <a:rPr lang="pl-PL" dirty="0" smtClean="0"/>
              <a:t> by the system</a:t>
            </a:r>
            <a:endParaRPr lang="pl-PL" dirty="0"/>
          </a:p>
        </p:txBody>
      </p:sp>
      <p:sp>
        <p:nvSpPr>
          <p:cNvPr id="3" name="Symbol zastępczy zawartości 2"/>
          <p:cNvSpPr>
            <a:spLocks noGrp="1"/>
          </p:cNvSpPr>
          <p:nvPr>
            <p:ph idx="1"/>
          </p:nvPr>
        </p:nvSpPr>
        <p:spPr>
          <a:xfrm>
            <a:off x="0" y="620688"/>
            <a:ext cx="12144672" cy="6192688"/>
          </a:xfrm>
        </p:spPr>
        <p:txBody>
          <a:bodyPr/>
          <a:lstStyle/>
          <a:p>
            <a:r>
              <a:rPr lang="pl-PL" b="1" dirty="0" err="1" smtClean="0"/>
              <a:t>If</a:t>
            </a:r>
            <a:r>
              <a:rPr lang="pl-PL" b="1" dirty="0" smtClean="0"/>
              <a:t> the </a:t>
            </a:r>
            <a:r>
              <a:rPr lang="pl-PL" b="1" dirty="0" err="1" smtClean="0"/>
              <a:t>measure</a:t>
            </a:r>
            <a:r>
              <a:rPr lang="pl-PL" b="1" dirty="0" smtClean="0"/>
              <a:t> in </a:t>
            </a:r>
            <a:r>
              <a:rPr lang="pl-PL" b="1" dirty="0" err="1" smtClean="0"/>
              <a:t>question</a:t>
            </a:r>
            <a:r>
              <a:rPr lang="pl-PL" b="1" dirty="0" smtClean="0"/>
              <a:t> </a:t>
            </a:r>
            <a:r>
              <a:rPr lang="pl-PL" b="1" dirty="0" err="1" smtClean="0"/>
              <a:t>differs</a:t>
            </a:r>
            <a:r>
              <a:rPr lang="pl-PL" b="1" dirty="0" smtClean="0"/>
              <a:t> from the </a:t>
            </a:r>
            <a:r>
              <a:rPr lang="pl-PL" b="1" dirty="0" err="1" smtClean="0"/>
              <a:t>general</a:t>
            </a:r>
            <a:r>
              <a:rPr lang="pl-PL" b="1" dirty="0" smtClean="0"/>
              <a:t> </a:t>
            </a:r>
            <a:r>
              <a:rPr lang="pl-PL" b="1" dirty="0" err="1" smtClean="0"/>
              <a:t>framework</a:t>
            </a:r>
            <a:r>
              <a:rPr lang="pl-PL" b="1" dirty="0" smtClean="0"/>
              <a:t>, </a:t>
            </a:r>
            <a:r>
              <a:rPr lang="pl-PL" b="1" dirty="0" err="1" smtClean="0"/>
              <a:t>it</a:t>
            </a:r>
            <a:r>
              <a:rPr lang="pl-PL" b="1" dirty="0" smtClean="0"/>
              <a:t> </a:t>
            </a:r>
            <a:r>
              <a:rPr lang="pl-PL" b="1" dirty="0" err="1" smtClean="0"/>
              <a:t>still</a:t>
            </a:r>
            <a:r>
              <a:rPr lang="pl-PL" b="1" dirty="0" smtClean="0"/>
              <a:t> </a:t>
            </a:r>
            <a:r>
              <a:rPr lang="pl-PL" b="1" dirty="0" err="1" smtClean="0"/>
              <a:t>may</a:t>
            </a:r>
            <a:r>
              <a:rPr lang="pl-PL" b="1" dirty="0" smtClean="0"/>
              <a:t> be „</a:t>
            </a:r>
            <a:r>
              <a:rPr lang="pl-PL" b="1" dirty="0" err="1" smtClean="0"/>
              <a:t>saved</a:t>
            </a:r>
            <a:r>
              <a:rPr lang="pl-PL" b="1" dirty="0" smtClean="0"/>
              <a:t>” by the </a:t>
            </a:r>
            <a:r>
              <a:rPr lang="pl-PL" b="1" dirty="0" err="1" smtClean="0"/>
              <a:t>justification</a:t>
            </a:r>
            <a:r>
              <a:rPr lang="pl-PL" b="1" dirty="0" smtClean="0"/>
              <a:t> as to the </a:t>
            </a:r>
            <a:r>
              <a:rPr lang="pl-PL" b="1" dirty="0" err="1" smtClean="0"/>
              <a:t>nature</a:t>
            </a:r>
            <a:r>
              <a:rPr lang="pl-PL" b="1" dirty="0" smtClean="0"/>
              <a:t> and </a:t>
            </a:r>
            <a:r>
              <a:rPr lang="pl-PL" b="1" dirty="0" err="1" smtClean="0"/>
              <a:t>scheme</a:t>
            </a:r>
            <a:r>
              <a:rPr lang="pl-PL" b="1" dirty="0" smtClean="0"/>
              <a:t> of the system </a:t>
            </a:r>
          </a:p>
          <a:p>
            <a:r>
              <a:rPr lang="en-GB" b="1" dirty="0" smtClean="0"/>
              <a:t>the </a:t>
            </a:r>
            <a:r>
              <a:rPr lang="en-GB" b="1" dirty="0"/>
              <a:t>general proviso that State aid measures are assessed as to their effect still holds – it is the nature and scheme of the system as to their effects (and not the justification or external objectives) that may exonerate a measure from being found </a:t>
            </a:r>
            <a:r>
              <a:rPr lang="en-GB" b="1" dirty="0" smtClean="0"/>
              <a:t>selective</a:t>
            </a:r>
            <a:endParaRPr lang="pl-PL" b="1" dirty="0" smtClean="0"/>
          </a:p>
          <a:p>
            <a:pPr lvl="1"/>
            <a:r>
              <a:rPr lang="en-GB" b="1" dirty="0" smtClean="0"/>
              <a:t>a </a:t>
            </a:r>
            <a:r>
              <a:rPr lang="en-GB" b="1" dirty="0"/>
              <a:t>measure which creates an exception to the application of the general tax system may be justified if it results directly from the basic or guiding principles of that tax </a:t>
            </a:r>
            <a:r>
              <a:rPr lang="en-GB" b="1" dirty="0" smtClean="0"/>
              <a:t>system</a:t>
            </a:r>
            <a:r>
              <a:rPr lang="pl-PL" b="1" dirty="0" smtClean="0"/>
              <a:t> ( ex </a:t>
            </a:r>
            <a:r>
              <a:rPr lang="en-US" b="1" dirty="0" smtClean="0"/>
              <a:t>case </a:t>
            </a:r>
            <a:r>
              <a:rPr lang="en-US" b="1" dirty="0"/>
              <a:t>C-75/97 </a:t>
            </a:r>
            <a:r>
              <a:rPr lang="en-US" b="1" i="1" dirty="0"/>
              <a:t>Kingdom of Belgium v Commission of the European </a:t>
            </a:r>
            <a:r>
              <a:rPr lang="en-US" b="1" i="1" dirty="0" smtClean="0"/>
              <a:t>Communities</a:t>
            </a:r>
            <a:r>
              <a:rPr lang="en-US" b="1" dirty="0" smtClean="0"/>
              <a:t>, </a:t>
            </a:r>
            <a:r>
              <a:rPr lang="en-US" b="1" dirty="0"/>
              <a:t>para. 25 (social character), case </a:t>
            </a:r>
            <a:r>
              <a:rPr lang="en-GB" b="1" dirty="0"/>
              <a:t>C-279/08 P </a:t>
            </a:r>
            <a:r>
              <a:rPr lang="en-GB" b="1" i="1" dirty="0"/>
              <a:t>European Commission v Kingdom of the Netherlands </a:t>
            </a:r>
            <a:r>
              <a:rPr lang="en-GB" b="1" dirty="0"/>
              <a:t>above, para. 75, case C-487/06 P </a:t>
            </a:r>
            <a:r>
              <a:rPr lang="en-GB" b="1" i="1" dirty="0"/>
              <a:t>British Aggregates</a:t>
            </a:r>
            <a:r>
              <a:rPr lang="en-GB" b="1" dirty="0"/>
              <a:t>, para. 92 (environmental </a:t>
            </a:r>
            <a:r>
              <a:rPr lang="en-GB" b="1" dirty="0" smtClean="0"/>
              <a:t>protection)</a:t>
            </a:r>
            <a:r>
              <a:rPr lang="pl-PL" b="1" dirty="0" smtClean="0"/>
              <a:t>, </a:t>
            </a:r>
            <a:r>
              <a:rPr lang="en-US" b="1" dirty="0" smtClean="0"/>
              <a:t>K</a:t>
            </a:r>
            <a:r>
              <a:rPr lang="en-US" b="1" dirty="0"/>
              <a:t>. Bacon, </a:t>
            </a:r>
            <a:r>
              <a:rPr lang="en-US" b="1" i="1" dirty="0"/>
              <a:t>op. cit.</a:t>
            </a:r>
            <a:r>
              <a:rPr lang="en-US" b="1" dirty="0"/>
              <a:t>, p. 80, </a:t>
            </a:r>
            <a:r>
              <a:rPr lang="en-US" b="1" i="1" dirty="0"/>
              <a:t>ab initio</a:t>
            </a:r>
            <a:r>
              <a:rPr lang="en-US" b="1" dirty="0"/>
              <a:t> </a:t>
            </a:r>
            <a:r>
              <a:rPr lang="en-US" b="1" dirty="0" smtClean="0"/>
              <a:t>2.136</a:t>
            </a:r>
            <a:r>
              <a:rPr lang="pl-PL" b="1" dirty="0" smtClean="0"/>
              <a:t>)</a:t>
            </a:r>
            <a:r>
              <a:rPr lang="en-US" b="1" dirty="0" smtClean="0"/>
              <a:t>.</a:t>
            </a:r>
            <a:endParaRPr lang="pl-PL" b="1" dirty="0"/>
          </a:p>
          <a:p>
            <a:pPr algn="just"/>
            <a:r>
              <a:rPr lang="pl-PL" b="1" dirty="0"/>
              <a:t>j</a:t>
            </a:r>
            <a:r>
              <a:rPr lang="en-GB" b="1" dirty="0" err="1" smtClean="0"/>
              <a:t>udgment</a:t>
            </a:r>
            <a:r>
              <a:rPr lang="en-GB" b="1" dirty="0" smtClean="0"/>
              <a:t> </a:t>
            </a:r>
            <a:r>
              <a:rPr lang="en-GB" b="1" dirty="0"/>
              <a:t>of the Court of 8 September 2011, joined cases C-78/08 to C-80/08 </a:t>
            </a:r>
            <a:r>
              <a:rPr lang="en-GB" b="1" i="1" dirty="0" err="1"/>
              <a:t>Ministero</a:t>
            </a:r>
            <a:r>
              <a:rPr lang="en-GB" b="1" i="1" dirty="0"/>
              <a:t> </a:t>
            </a:r>
            <a:r>
              <a:rPr lang="en-GB" b="1" i="1" dirty="0" err="1"/>
              <a:t>dell’Economia</a:t>
            </a:r>
            <a:r>
              <a:rPr lang="en-GB" b="1" i="1" dirty="0"/>
              <a:t> e </a:t>
            </a:r>
            <a:r>
              <a:rPr lang="en-GB" b="1" i="1" dirty="0" err="1"/>
              <a:t>delle</a:t>
            </a:r>
            <a:r>
              <a:rPr lang="en-GB" b="1" i="1" dirty="0"/>
              <a:t> </a:t>
            </a:r>
            <a:r>
              <a:rPr lang="en-GB" b="1" i="1" dirty="0" err="1"/>
              <a:t>Finanze</a:t>
            </a:r>
            <a:r>
              <a:rPr lang="en-GB" b="1" i="1" dirty="0"/>
              <a:t> and </a:t>
            </a:r>
            <a:r>
              <a:rPr lang="en-GB" b="1" i="1" dirty="0" err="1"/>
              <a:t>Agenzia</a:t>
            </a:r>
            <a:r>
              <a:rPr lang="en-GB" b="1" i="1" dirty="0"/>
              <a:t> </a:t>
            </a:r>
            <a:r>
              <a:rPr lang="en-GB" b="1" i="1" dirty="0" err="1"/>
              <a:t>delle</a:t>
            </a:r>
            <a:r>
              <a:rPr lang="en-GB" b="1" i="1" dirty="0"/>
              <a:t> </a:t>
            </a:r>
            <a:r>
              <a:rPr lang="en-GB" b="1" i="1" dirty="0" err="1"/>
              <a:t>Entrate</a:t>
            </a:r>
            <a:r>
              <a:rPr lang="en-GB" b="1" i="1" dirty="0"/>
              <a:t> v Paint </a:t>
            </a:r>
            <a:r>
              <a:rPr lang="en-GB" b="1" i="1" dirty="0" err="1"/>
              <a:t>Graphos</a:t>
            </a:r>
            <a:r>
              <a:rPr lang="en-GB" b="1" i="1" dirty="0"/>
              <a:t> Soc. coop. </a:t>
            </a:r>
            <a:r>
              <a:rPr lang="en-GB" b="1" i="1" dirty="0" err="1"/>
              <a:t>arl</a:t>
            </a:r>
            <a:r>
              <a:rPr lang="en-GB" b="1" i="1" dirty="0"/>
              <a:t> (C-78/08), Adige </a:t>
            </a:r>
            <a:r>
              <a:rPr lang="en-GB" b="1" i="1" dirty="0" err="1"/>
              <a:t>Carni</a:t>
            </a:r>
            <a:r>
              <a:rPr lang="en-GB" b="1" i="1" dirty="0"/>
              <a:t> Soc. coop. </a:t>
            </a:r>
            <a:r>
              <a:rPr lang="en-GB" b="1" i="1" dirty="0" err="1"/>
              <a:t>arl</a:t>
            </a:r>
            <a:r>
              <a:rPr lang="en-GB" b="1" i="1" dirty="0"/>
              <a:t>, in liquidation v </a:t>
            </a:r>
            <a:r>
              <a:rPr lang="en-GB" b="1" i="1" dirty="0" err="1"/>
              <a:t>Agenzia</a:t>
            </a:r>
            <a:r>
              <a:rPr lang="en-GB" b="1" i="1" dirty="0"/>
              <a:t> </a:t>
            </a:r>
            <a:r>
              <a:rPr lang="en-GB" b="1" i="1" dirty="0" err="1"/>
              <a:t>delle</a:t>
            </a:r>
            <a:r>
              <a:rPr lang="en-GB" b="1" i="1" dirty="0"/>
              <a:t> </a:t>
            </a:r>
            <a:r>
              <a:rPr lang="en-GB" b="1" i="1" dirty="0" err="1"/>
              <a:t>Entrate</a:t>
            </a:r>
            <a:r>
              <a:rPr lang="en-GB" b="1" i="1" dirty="0"/>
              <a:t> and </a:t>
            </a:r>
            <a:r>
              <a:rPr lang="en-GB" b="1" i="1" dirty="0" err="1"/>
              <a:t>Ministero</a:t>
            </a:r>
            <a:r>
              <a:rPr lang="en-GB" b="1" i="1" dirty="0"/>
              <a:t> </a:t>
            </a:r>
            <a:r>
              <a:rPr lang="en-GB" b="1" i="1" dirty="0" err="1"/>
              <a:t>dell’Economia</a:t>
            </a:r>
            <a:r>
              <a:rPr lang="en-GB" b="1" i="1" dirty="0"/>
              <a:t> e </a:t>
            </a:r>
            <a:r>
              <a:rPr lang="en-GB" b="1" i="1" dirty="0" err="1"/>
              <a:t>delle</a:t>
            </a:r>
            <a:r>
              <a:rPr lang="en-GB" b="1" i="1" dirty="0"/>
              <a:t> </a:t>
            </a:r>
            <a:r>
              <a:rPr lang="en-GB" b="1" i="1" dirty="0" err="1"/>
              <a:t>Finanze</a:t>
            </a:r>
            <a:r>
              <a:rPr lang="en-GB" b="1" i="1" dirty="0"/>
              <a:t> (C-79/08) and </a:t>
            </a:r>
            <a:r>
              <a:rPr lang="en-GB" b="1" i="1" dirty="0" err="1"/>
              <a:t>Ministero</a:t>
            </a:r>
            <a:r>
              <a:rPr lang="en-GB" b="1" i="1" dirty="0"/>
              <a:t> </a:t>
            </a:r>
            <a:r>
              <a:rPr lang="en-GB" b="1" i="1" dirty="0" err="1"/>
              <a:t>delle</a:t>
            </a:r>
            <a:r>
              <a:rPr lang="en-GB" b="1" i="1" dirty="0"/>
              <a:t> </a:t>
            </a:r>
            <a:r>
              <a:rPr lang="en-GB" b="1" i="1" dirty="0" err="1"/>
              <a:t>Finanze</a:t>
            </a:r>
            <a:r>
              <a:rPr lang="en-GB" b="1" i="1" dirty="0"/>
              <a:t> v Michele </a:t>
            </a:r>
            <a:r>
              <a:rPr lang="en-GB" b="1" i="1" dirty="0" err="1"/>
              <a:t>Franchetto</a:t>
            </a:r>
            <a:r>
              <a:rPr lang="en-GB" b="1" i="1" dirty="0"/>
              <a:t> (C-80/08)</a:t>
            </a:r>
            <a:r>
              <a:rPr lang="en-GB" b="1" dirty="0"/>
              <a:t>, ECLI:EU:C:2011:550, para. 69</a:t>
            </a:r>
            <a:r>
              <a:rPr lang="en-GB" b="1" dirty="0" smtClean="0"/>
              <a:t>.</a:t>
            </a:r>
            <a:endParaRPr lang="pl-PL" b="1" dirty="0" smtClean="0"/>
          </a:p>
          <a:p>
            <a:pPr algn="just"/>
            <a:r>
              <a:rPr lang="pl-PL" b="1" dirty="0"/>
              <a:t>a</a:t>
            </a:r>
            <a:r>
              <a:rPr lang="pl-PL" b="1" dirty="0" smtClean="0"/>
              <a:t> </a:t>
            </a:r>
            <a:r>
              <a:rPr lang="pl-PL" b="1" dirty="0" err="1" smtClean="0"/>
              <a:t>rather</a:t>
            </a:r>
            <a:r>
              <a:rPr lang="pl-PL" b="1" dirty="0" smtClean="0"/>
              <a:t> </a:t>
            </a:r>
            <a:r>
              <a:rPr lang="pl-PL" b="1" dirty="0" err="1" smtClean="0"/>
              <a:t>desperate</a:t>
            </a:r>
            <a:r>
              <a:rPr lang="pl-PL" b="1" dirty="0" smtClean="0"/>
              <a:t> </a:t>
            </a:r>
            <a:r>
              <a:rPr lang="pl-PL" b="1" dirty="0" err="1" smtClean="0"/>
              <a:t>way</a:t>
            </a:r>
            <a:r>
              <a:rPr lang="pl-PL" b="1" dirty="0" smtClean="0"/>
              <a:t> of </a:t>
            </a:r>
            <a:r>
              <a:rPr lang="pl-PL" b="1" dirty="0" err="1" smtClean="0"/>
              <a:t>trying</a:t>
            </a:r>
            <a:r>
              <a:rPr lang="pl-PL" b="1" dirty="0" smtClean="0"/>
              <a:t> to </a:t>
            </a:r>
            <a:r>
              <a:rPr lang="pl-PL" b="1" dirty="0" err="1" smtClean="0"/>
              <a:t>avoid</a:t>
            </a:r>
            <a:r>
              <a:rPr lang="pl-PL" b="1" dirty="0" smtClean="0"/>
              <a:t> </a:t>
            </a:r>
            <a:r>
              <a:rPr lang="pl-PL" b="1" dirty="0" err="1" smtClean="0"/>
              <a:t>selectivity</a:t>
            </a:r>
            <a:endParaRPr lang="pl-PL" b="1" dirty="0"/>
          </a:p>
        </p:txBody>
      </p:sp>
    </p:spTree>
    <p:extLst>
      <p:ext uri="{BB962C8B-B14F-4D97-AF65-F5344CB8AC3E}">
        <p14:creationId xmlns:p14="http://schemas.microsoft.com/office/powerpoint/2010/main" val="18123356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65314"/>
            <a:ext cx="12144672" cy="771398"/>
          </a:xfrm>
        </p:spPr>
        <p:txBody>
          <a:bodyPr/>
          <a:lstStyle/>
          <a:p>
            <a:r>
              <a:rPr lang="pl-PL" dirty="0" err="1" smtClean="0"/>
              <a:t>Tax</a:t>
            </a:r>
            <a:r>
              <a:rPr lang="pl-PL" dirty="0" smtClean="0"/>
              <a:t> </a:t>
            </a:r>
            <a:r>
              <a:rPr lang="pl-PL" dirty="0" err="1" smtClean="0"/>
              <a:t>measures</a:t>
            </a:r>
            <a:r>
              <a:rPr lang="pl-PL" dirty="0" smtClean="0"/>
              <a:t> and </a:t>
            </a:r>
            <a:r>
              <a:rPr lang="pl-PL" dirty="0" err="1" smtClean="0"/>
              <a:t>selectivity</a:t>
            </a:r>
            <a:endParaRPr lang="pl-PL" dirty="0"/>
          </a:p>
        </p:txBody>
      </p:sp>
      <p:sp>
        <p:nvSpPr>
          <p:cNvPr id="3" name="Symbol zastępczy zawartości 2"/>
          <p:cNvSpPr>
            <a:spLocks noGrp="1"/>
          </p:cNvSpPr>
          <p:nvPr>
            <p:ph idx="1"/>
          </p:nvPr>
        </p:nvSpPr>
        <p:spPr>
          <a:xfrm>
            <a:off x="0" y="897002"/>
            <a:ext cx="12144672" cy="5960998"/>
          </a:xfrm>
        </p:spPr>
        <p:txBody>
          <a:bodyPr/>
          <a:lstStyle/>
          <a:p>
            <a:r>
              <a:rPr lang="en-US" b="1" dirty="0" smtClean="0"/>
              <a:t>tax </a:t>
            </a:r>
            <a:r>
              <a:rPr lang="en-US" b="1" dirty="0"/>
              <a:t>measures are especially liable to merit extensive analysis and greater attention of the Commission and the European Union Courts, and are most likely to feature the full application of the test outlined </a:t>
            </a:r>
            <a:r>
              <a:rPr lang="en-US" b="1" dirty="0" smtClean="0"/>
              <a:t>above</a:t>
            </a:r>
            <a:endParaRPr lang="pl-PL" b="1" dirty="0"/>
          </a:p>
          <a:p>
            <a:r>
              <a:rPr lang="pl-PL" b="1" dirty="0"/>
              <a:t>i</a:t>
            </a:r>
            <a:r>
              <a:rPr lang="en-GB" b="1" dirty="0" smtClean="0"/>
              <a:t>t </a:t>
            </a:r>
            <a:r>
              <a:rPr lang="en-GB" b="1" dirty="0"/>
              <a:t>is especially important in those tax cases, both for the Commission as to the burden of proof and for the Courts as to subsequent judicial review, to establish a reference framework, or “a normal system of taxation”, from which a measure is purported to derogate. It is impossible without such finding to assess whether an advantage is </a:t>
            </a:r>
            <a:r>
              <a:rPr lang="en-GB" b="1" dirty="0" smtClean="0"/>
              <a:t>granted</a:t>
            </a:r>
            <a:r>
              <a:rPr lang="pl-PL" b="1" dirty="0" smtClean="0"/>
              <a:t> (ex</a:t>
            </a:r>
            <a:r>
              <a:rPr lang="en-US" b="1" dirty="0" smtClean="0"/>
              <a:t> </a:t>
            </a:r>
            <a:r>
              <a:rPr lang="en-US" b="1" i="1" dirty="0"/>
              <a:t>e.g. </a:t>
            </a:r>
            <a:r>
              <a:rPr lang="en-US" b="1" dirty="0"/>
              <a:t>judgment of the General Court of 5 February 2015, case T-500/12 </a:t>
            </a:r>
            <a:r>
              <a:rPr lang="en-US" b="1" i="1" dirty="0"/>
              <a:t>Ryanair Ltd v European Commission</a:t>
            </a:r>
            <a:r>
              <a:rPr lang="en-US" b="1" dirty="0"/>
              <a:t>, ECLI:EU:T:2015:73, para. 131 (excise duty or air travel tax, Commission decision annulled in part), judgment of the General Court of 5 February 2015, case T-473/12 </a:t>
            </a:r>
            <a:r>
              <a:rPr lang="en-US" b="1" i="1" dirty="0"/>
              <a:t>Aer Lingus Ltd v European Commission</a:t>
            </a:r>
            <a:r>
              <a:rPr lang="en-US" b="1" dirty="0"/>
              <a:t>, ECLI:EU:T:2015:78, para. 123, </a:t>
            </a:r>
            <a:r>
              <a:rPr lang="en-GB" b="1" dirty="0"/>
              <a:t>case C-522/13 </a:t>
            </a:r>
            <a:r>
              <a:rPr lang="en-GB" b="1" i="1" dirty="0" err="1"/>
              <a:t>Ministerio</a:t>
            </a:r>
            <a:r>
              <a:rPr lang="en-GB" b="1" i="1" dirty="0"/>
              <a:t> de </a:t>
            </a:r>
            <a:r>
              <a:rPr lang="en-GB" b="1" i="1" dirty="0" err="1"/>
              <a:t>Defensa</a:t>
            </a:r>
            <a:r>
              <a:rPr lang="en-GB" b="1" i="1" dirty="0"/>
              <a:t> and </a:t>
            </a:r>
            <a:r>
              <a:rPr lang="en-GB" b="1" i="1" dirty="0" err="1"/>
              <a:t>Navantia</a:t>
            </a:r>
            <a:r>
              <a:rPr lang="en-GB" b="1" i="1" dirty="0"/>
              <a:t> SA </a:t>
            </a:r>
            <a:r>
              <a:rPr lang="en-GB" b="1" dirty="0"/>
              <a:t>above, para. </a:t>
            </a:r>
            <a:r>
              <a:rPr lang="en-GB" b="1" dirty="0" smtClean="0"/>
              <a:t>35</a:t>
            </a:r>
            <a:r>
              <a:rPr lang="pl-PL" b="1" dirty="0" smtClean="0"/>
              <a:t>, </a:t>
            </a:r>
            <a:r>
              <a:rPr lang="pl-PL" b="1" dirty="0"/>
              <a:t>j</a:t>
            </a:r>
            <a:r>
              <a:rPr lang="en-GB" b="1" dirty="0" err="1" smtClean="0"/>
              <a:t>udgment</a:t>
            </a:r>
            <a:r>
              <a:rPr lang="en-GB" b="1" dirty="0" smtClean="0"/>
              <a:t> </a:t>
            </a:r>
            <a:r>
              <a:rPr lang="en-GB" b="1" dirty="0"/>
              <a:t>of the General Court of 7 March 2012, case T-210/02 RENV  </a:t>
            </a:r>
            <a:r>
              <a:rPr lang="en-GB" b="1" i="1" dirty="0"/>
              <a:t>British Aggregates Association v European Commission</a:t>
            </a:r>
            <a:r>
              <a:rPr lang="en-GB" b="1" dirty="0"/>
              <a:t>, ECLI:EU:T:2012:110, para. 49 (“(…) the very existence of an advantage may be established only when compared with ‘normal’ taxation</a:t>
            </a:r>
            <a:r>
              <a:rPr lang="en-GB" b="1" dirty="0" smtClean="0"/>
              <a:t>”)</a:t>
            </a:r>
            <a:r>
              <a:rPr lang="pl-PL" b="1" dirty="0" smtClean="0"/>
              <a:t>)</a:t>
            </a:r>
            <a:r>
              <a:rPr lang="en-GB" b="1" dirty="0" smtClean="0"/>
              <a:t>.</a:t>
            </a:r>
            <a:endParaRPr lang="pl-PL" b="1" dirty="0"/>
          </a:p>
          <a:p>
            <a:endParaRPr lang="pl-PL" b="1" dirty="0"/>
          </a:p>
        </p:txBody>
      </p:sp>
    </p:spTree>
    <p:extLst>
      <p:ext uri="{BB962C8B-B14F-4D97-AF65-F5344CB8AC3E}">
        <p14:creationId xmlns:p14="http://schemas.microsoft.com/office/powerpoint/2010/main" val="8314717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29411"/>
            <a:ext cx="12144672" cy="663285"/>
          </a:xfrm>
        </p:spPr>
        <p:txBody>
          <a:bodyPr/>
          <a:lstStyle/>
          <a:p>
            <a:r>
              <a:rPr lang="pl-PL" dirty="0" err="1" smtClean="0"/>
              <a:t>Tax</a:t>
            </a:r>
            <a:r>
              <a:rPr lang="pl-PL" dirty="0" smtClean="0"/>
              <a:t> </a:t>
            </a:r>
            <a:r>
              <a:rPr lang="pl-PL" dirty="0" err="1" smtClean="0"/>
              <a:t>measures</a:t>
            </a:r>
            <a:r>
              <a:rPr lang="pl-PL" dirty="0" smtClean="0"/>
              <a:t> and </a:t>
            </a:r>
            <a:r>
              <a:rPr lang="pl-PL" dirty="0" err="1" smtClean="0"/>
              <a:t>selectivity</a:t>
            </a:r>
            <a:endParaRPr lang="pl-PL" dirty="0"/>
          </a:p>
        </p:txBody>
      </p:sp>
      <p:sp>
        <p:nvSpPr>
          <p:cNvPr id="3" name="Symbol zastępczy zawartości 2"/>
          <p:cNvSpPr>
            <a:spLocks noGrp="1"/>
          </p:cNvSpPr>
          <p:nvPr>
            <p:ph idx="1"/>
          </p:nvPr>
        </p:nvSpPr>
        <p:spPr>
          <a:xfrm>
            <a:off x="0" y="722512"/>
            <a:ext cx="12144672" cy="6018855"/>
          </a:xfrm>
        </p:spPr>
        <p:txBody>
          <a:bodyPr>
            <a:normAutofit lnSpcReduction="10000"/>
          </a:bodyPr>
          <a:lstStyle/>
          <a:p>
            <a:r>
              <a:rPr lang="en-GB" b="1" dirty="0"/>
              <a:t>the situation of territorial selectivity, found in C-88/03 </a:t>
            </a:r>
            <a:r>
              <a:rPr lang="en-GB" b="1" i="1" dirty="0"/>
              <a:t>Portuguese Republic v Commission of the European Communities </a:t>
            </a:r>
            <a:r>
              <a:rPr lang="en-GB" b="1" dirty="0"/>
              <a:t>above, has been further elaborated on by the Court, in the field of taxation. The notion that the reference framework need not necessarily be defined within the limits of the Member State concerned, so that a measure conferring an advantage in only one part of the national territory is not selective on that ground alone for the purposes of Article 107(1) TFEU, has been further confirmed. The third situation (</a:t>
            </a:r>
            <a:r>
              <a:rPr lang="en-GB" b="1" i="1" dirty="0"/>
              <a:t>i.e.</a:t>
            </a:r>
            <a:r>
              <a:rPr lang="en-GB" b="1" dirty="0"/>
              <a:t> a sufficiently autonomous entity), described by the Court in case C-88/03, has been described as the criteria of “institutional, procedural, and economic and financial autonomy”.</a:t>
            </a:r>
            <a:endParaRPr lang="pl-PL" b="1" dirty="0"/>
          </a:p>
          <a:p>
            <a:r>
              <a:rPr lang="en-GB" b="1" dirty="0"/>
              <a:t>Furthermore, it has been found a tax measure may be deemed selective if the authorities concerned enjoy discretion as to its </a:t>
            </a:r>
            <a:r>
              <a:rPr lang="en-GB" b="1" dirty="0" smtClean="0"/>
              <a:t>grant</a:t>
            </a:r>
            <a:r>
              <a:rPr lang="pl-PL" b="1" dirty="0" smtClean="0"/>
              <a:t> (ex </a:t>
            </a:r>
            <a:r>
              <a:rPr lang="pl-PL" b="1" dirty="0"/>
              <a:t>c</a:t>
            </a:r>
            <a:r>
              <a:rPr lang="en-GB" b="1" dirty="0" err="1" smtClean="0"/>
              <a:t>ase</a:t>
            </a:r>
            <a:r>
              <a:rPr lang="en-GB" b="1" dirty="0" smtClean="0"/>
              <a:t> </a:t>
            </a:r>
            <a:r>
              <a:rPr lang="en-GB" b="1" dirty="0"/>
              <a:t>C-88/03 </a:t>
            </a:r>
            <a:r>
              <a:rPr lang="en-GB" b="1" i="1" dirty="0"/>
              <a:t>Portuguese Republic v </a:t>
            </a:r>
            <a:r>
              <a:rPr lang="en-GB" b="1" i="1" dirty="0" smtClean="0"/>
              <a:t>Commission</a:t>
            </a:r>
            <a:r>
              <a:rPr lang="en-GB" b="1" dirty="0" smtClean="0"/>
              <a:t>, </a:t>
            </a:r>
            <a:r>
              <a:rPr lang="en-GB" b="1" dirty="0"/>
              <a:t>para. 57, judgment of the Court of 11 September 2008, joined cases C-428/06 to C-434/06 </a:t>
            </a:r>
            <a:r>
              <a:rPr lang="en-GB" b="1" i="1" dirty="0"/>
              <a:t>Unión General de </a:t>
            </a:r>
            <a:r>
              <a:rPr lang="en-GB" b="1" i="1" dirty="0" err="1"/>
              <a:t>Trabajadores</a:t>
            </a:r>
            <a:r>
              <a:rPr lang="en-GB" b="1" i="1" dirty="0"/>
              <a:t> de La Rioja (UGT-Rioja) and Others v Juntas </a:t>
            </a:r>
            <a:r>
              <a:rPr lang="en-GB" b="1" i="1" dirty="0" err="1"/>
              <a:t>Generales</a:t>
            </a:r>
            <a:r>
              <a:rPr lang="en-GB" b="1" i="1" dirty="0"/>
              <a:t> del </a:t>
            </a:r>
            <a:r>
              <a:rPr lang="en-GB" b="1" i="1" dirty="0" err="1"/>
              <a:t>Territorio</a:t>
            </a:r>
            <a:r>
              <a:rPr lang="en-GB" b="1" i="1" dirty="0"/>
              <a:t> </a:t>
            </a:r>
            <a:r>
              <a:rPr lang="en-GB" b="1" i="1" dirty="0" err="1"/>
              <a:t>Histórico</a:t>
            </a:r>
            <a:r>
              <a:rPr lang="en-GB" b="1" i="1" dirty="0"/>
              <a:t> de Vizcaya and Others</a:t>
            </a:r>
            <a:r>
              <a:rPr lang="en-GB" b="1" dirty="0"/>
              <a:t>, ECLI:EU:C:2008:488, para. </a:t>
            </a:r>
            <a:r>
              <a:rPr lang="en-GB" b="1" dirty="0" smtClean="0"/>
              <a:t>47</a:t>
            </a:r>
            <a:r>
              <a:rPr lang="pl-PL" b="1" dirty="0" smtClean="0"/>
              <a:t>, </a:t>
            </a:r>
            <a:r>
              <a:rPr lang="pl-PL" b="1" dirty="0"/>
              <a:t>j</a:t>
            </a:r>
            <a:r>
              <a:rPr lang="en-GB" b="1" dirty="0" err="1" smtClean="0"/>
              <a:t>oined</a:t>
            </a:r>
            <a:r>
              <a:rPr lang="en-GB" b="1" dirty="0" smtClean="0"/>
              <a:t> </a:t>
            </a:r>
            <a:r>
              <a:rPr lang="en-GB" b="1" dirty="0"/>
              <a:t>cases C-428/06 to C-434/06 </a:t>
            </a:r>
            <a:r>
              <a:rPr lang="en-GB" b="1" i="1" dirty="0"/>
              <a:t>UGT-Rioja</a:t>
            </a:r>
            <a:r>
              <a:rPr lang="en-GB" b="1" dirty="0"/>
              <a:t> above, para. 51, K. Bacon, </a:t>
            </a:r>
            <a:r>
              <a:rPr lang="en-GB" b="1" i="1" dirty="0"/>
              <a:t>op. cit</a:t>
            </a:r>
            <a:r>
              <a:rPr lang="en-GB" b="1" dirty="0"/>
              <a:t>., p. </a:t>
            </a:r>
            <a:r>
              <a:rPr lang="en-GB" b="1" dirty="0" smtClean="0"/>
              <a:t>73</a:t>
            </a:r>
            <a:r>
              <a:rPr lang="pl-PL" b="1" dirty="0" smtClean="0"/>
              <a:t>, </a:t>
            </a:r>
            <a:r>
              <a:rPr lang="en-GB" b="1" dirty="0" smtClean="0"/>
              <a:t>joined </a:t>
            </a:r>
            <a:r>
              <a:rPr lang="en-GB" b="1" dirty="0"/>
              <a:t>cases T-346/99, T-347/99 and T-348/99 </a:t>
            </a:r>
            <a:r>
              <a:rPr lang="en-GB" b="1" i="1" dirty="0" err="1"/>
              <a:t>Territorio</a:t>
            </a:r>
            <a:r>
              <a:rPr lang="en-GB" b="1" i="1" dirty="0"/>
              <a:t> </a:t>
            </a:r>
            <a:r>
              <a:rPr lang="en-GB" b="1" i="1" dirty="0" err="1"/>
              <a:t>Histórico</a:t>
            </a:r>
            <a:r>
              <a:rPr lang="en-GB" b="1" i="1" dirty="0"/>
              <a:t> de </a:t>
            </a:r>
            <a:r>
              <a:rPr lang="en-GB" b="1" i="1" dirty="0" err="1"/>
              <a:t>Álava</a:t>
            </a:r>
            <a:r>
              <a:rPr lang="en-GB" b="1" i="1" dirty="0"/>
              <a:t> - </a:t>
            </a:r>
            <a:r>
              <a:rPr lang="en-GB" b="1" i="1" dirty="0" err="1"/>
              <a:t>Diputación</a:t>
            </a:r>
            <a:r>
              <a:rPr lang="en-GB" b="1" i="1" dirty="0"/>
              <a:t> </a:t>
            </a:r>
            <a:r>
              <a:rPr lang="en-GB" b="1" i="1" dirty="0" err="1"/>
              <a:t>Foral</a:t>
            </a:r>
            <a:r>
              <a:rPr lang="en-GB" b="1" i="1" dirty="0"/>
              <a:t> de </a:t>
            </a:r>
            <a:r>
              <a:rPr lang="en-GB" b="1" i="1" dirty="0" err="1"/>
              <a:t>Álava</a:t>
            </a:r>
            <a:r>
              <a:rPr lang="en-GB" b="1" dirty="0"/>
              <a:t>, cited above, para. 51, judgment of the Court of First Instance of 23 October 2002, joined cases T-269/99, T-271/99 and T-272/99 </a:t>
            </a:r>
            <a:r>
              <a:rPr lang="en-GB" b="1" i="1" dirty="0" err="1"/>
              <a:t>Territorio</a:t>
            </a:r>
            <a:r>
              <a:rPr lang="en-GB" b="1" i="1" dirty="0"/>
              <a:t> </a:t>
            </a:r>
            <a:r>
              <a:rPr lang="en-GB" b="1" i="1" dirty="0" err="1"/>
              <a:t>Histórico</a:t>
            </a:r>
            <a:r>
              <a:rPr lang="en-GB" b="1" i="1" dirty="0"/>
              <a:t> de </a:t>
            </a:r>
            <a:r>
              <a:rPr lang="en-GB" b="1" i="1" dirty="0" err="1"/>
              <a:t>Guipúzcoa</a:t>
            </a:r>
            <a:r>
              <a:rPr lang="en-GB" b="1" i="1" dirty="0"/>
              <a:t> - </a:t>
            </a:r>
            <a:r>
              <a:rPr lang="en-GB" b="1" i="1" dirty="0" err="1"/>
              <a:t>Diputación</a:t>
            </a:r>
            <a:r>
              <a:rPr lang="en-GB" b="1" i="1" dirty="0"/>
              <a:t> </a:t>
            </a:r>
            <a:r>
              <a:rPr lang="en-GB" b="1" i="1" dirty="0" err="1"/>
              <a:t>Foral</a:t>
            </a:r>
            <a:r>
              <a:rPr lang="en-GB" b="1" i="1" dirty="0"/>
              <a:t> de </a:t>
            </a:r>
            <a:r>
              <a:rPr lang="en-GB" b="1" i="1" dirty="0" err="1"/>
              <a:t>Guipúzcoa</a:t>
            </a:r>
            <a:r>
              <a:rPr lang="en-GB" b="1" i="1" dirty="0"/>
              <a:t>, </a:t>
            </a:r>
            <a:r>
              <a:rPr lang="en-GB" b="1" i="1" dirty="0" err="1"/>
              <a:t>Territorio</a:t>
            </a:r>
            <a:r>
              <a:rPr lang="en-GB" b="1" i="1" dirty="0"/>
              <a:t> </a:t>
            </a:r>
            <a:r>
              <a:rPr lang="en-GB" b="1" i="1" dirty="0" err="1"/>
              <a:t>Histórico</a:t>
            </a:r>
            <a:r>
              <a:rPr lang="en-GB" b="1" i="1" dirty="0"/>
              <a:t> de </a:t>
            </a:r>
            <a:r>
              <a:rPr lang="en-GB" b="1" i="1" dirty="0" err="1"/>
              <a:t>Álava</a:t>
            </a:r>
            <a:r>
              <a:rPr lang="en-GB" b="1" i="1" dirty="0"/>
              <a:t> - </a:t>
            </a:r>
            <a:r>
              <a:rPr lang="en-GB" b="1" i="1" dirty="0" err="1"/>
              <a:t>Diputación</a:t>
            </a:r>
            <a:r>
              <a:rPr lang="en-GB" b="1" i="1" dirty="0"/>
              <a:t> </a:t>
            </a:r>
            <a:r>
              <a:rPr lang="en-GB" b="1" i="1" dirty="0" err="1"/>
              <a:t>Foral</a:t>
            </a:r>
            <a:r>
              <a:rPr lang="en-GB" b="1" i="1" dirty="0"/>
              <a:t> de </a:t>
            </a:r>
            <a:r>
              <a:rPr lang="en-GB" b="1" i="1" dirty="0" err="1"/>
              <a:t>Álava</a:t>
            </a:r>
            <a:r>
              <a:rPr lang="en-GB" b="1" i="1" dirty="0"/>
              <a:t> and </a:t>
            </a:r>
            <a:r>
              <a:rPr lang="en-GB" b="1" i="1" dirty="0" err="1"/>
              <a:t>Territorio</a:t>
            </a:r>
            <a:r>
              <a:rPr lang="en-GB" b="1" i="1" dirty="0"/>
              <a:t> </a:t>
            </a:r>
            <a:r>
              <a:rPr lang="en-GB" b="1" i="1" dirty="0" err="1"/>
              <a:t>Histórico</a:t>
            </a:r>
            <a:r>
              <a:rPr lang="en-GB" b="1" i="1" dirty="0"/>
              <a:t> de Vizcaya - </a:t>
            </a:r>
            <a:r>
              <a:rPr lang="en-GB" b="1" i="1" dirty="0" err="1"/>
              <a:t>Diputación</a:t>
            </a:r>
            <a:r>
              <a:rPr lang="en-GB" b="1" i="1" dirty="0"/>
              <a:t> </a:t>
            </a:r>
            <a:r>
              <a:rPr lang="en-GB" b="1" i="1" dirty="0" err="1"/>
              <a:t>Foral</a:t>
            </a:r>
            <a:r>
              <a:rPr lang="en-GB" b="1" i="1" dirty="0"/>
              <a:t> de Vizcaya v Commission of the European Communities</a:t>
            </a:r>
            <a:r>
              <a:rPr lang="en-GB" b="1" dirty="0"/>
              <a:t>, ECLI:EU:T:2002:258, para. </a:t>
            </a:r>
            <a:r>
              <a:rPr lang="en-GB" b="1" dirty="0" smtClean="0"/>
              <a:t>55</a:t>
            </a:r>
            <a:r>
              <a:rPr lang="pl-PL" b="1" dirty="0"/>
              <a:t>)</a:t>
            </a:r>
            <a:r>
              <a:rPr lang="en-GB" b="1" dirty="0" smtClean="0"/>
              <a:t>. </a:t>
            </a:r>
            <a:endParaRPr lang="pl-PL" b="1" dirty="0" smtClean="0"/>
          </a:p>
          <a:p>
            <a:pPr lvl="1"/>
            <a:r>
              <a:rPr lang="en-GB" b="1" dirty="0" smtClean="0"/>
              <a:t>Compare </a:t>
            </a:r>
            <a:r>
              <a:rPr lang="en-GB" b="1" dirty="0"/>
              <a:t>judgment of the General Court of 12 November 2013, case T-499/10 </a:t>
            </a:r>
            <a:r>
              <a:rPr lang="en-GB" b="1" i="1" dirty="0"/>
              <a:t>MOL Magyar </a:t>
            </a:r>
            <a:r>
              <a:rPr lang="en-GB" b="1" i="1" dirty="0" err="1"/>
              <a:t>Olaj</a:t>
            </a:r>
            <a:r>
              <a:rPr lang="en-GB" b="1" i="1" dirty="0"/>
              <a:t>- </a:t>
            </a:r>
            <a:r>
              <a:rPr lang="en-GB" b="1" i="1" dirty="0" err="1"/>
              <a:t>és</a:t>
            </a:r>
            <a:r>
              <a:rPr lang="en-GB" b="1" i="1" dirty="0"/>
              <a:t> </a:t>
            </a:r>
            <a:r>
              <a:rPr lang="en-GB" b="1" i="1" dirty="0" err="1"/>
              <a:t>Gázipari</a:t>
            </a:r>
            <a:r>
              <a:rPr lang="en-GB" b="1" i="1" dirty="0"/>
              <a:t> </a:t>
            </a:r>
            <a:r>
              <a:rPr lang="en-GB" b="1" i="1" dirty="0" err="1"/>
              <a:t>Nyrt</a:t>
            </a:r>
            <a:r>
              <a:rPr lang="en-GB" b="1" i="1" dirty="0"/>
              <a:t>. v European Commission</a:t>
            </a:r>
            <a:r>
              <a:rPr lang="en-GB" b="1" dirty="0"/>
              <a:t>, ECLI:EU:T:2013:592, paras 72 and 81, wherein the GC found that the Commission had not </a:t>
            </a:r>
            <a:r>
              <a:rPr lang="en-GB" b="1" dirty="0" smtClean="0"/>
              <a:t>demonstrated</a:t>
            </a:r>
            <a:r>
              <a:rPr lang="pl-PL" b="1" dirty="0" smtClean="0"/>
              <a:t> </a:t>
            </a:r>
            <a:r>
              <a:rPr lang="pl-PL" b="1" dirty="0" err="1" smtClean="0"/>
              <a:t>an</a:t>
            </a:r>
            <a:r>
              <a:rPr lang="en-GB" b="1" dirty="0" smtClean="0"/>
              <a:t> </a:t>
            </a:r>
            <a:r>
              <a:rPr lang="en-GB" b="1" dirty="0"/>
              <a:t>actual exercise of discretion in order to grant advantages to prove selectivity, despite the fact that the existence of discretion had not been disputed, and accordingly annulled the impugned decision.</a:t>
            </a:r>
            <a:endParaRPr lang="pl-PL" b="1" dirty="0"/>
          </a:p>
          <a:p>
            <a:endParaRPr lang="pl-PL" b="1" dirty="0"/>
          </a:p>
        </p:txBody>
      </p:sp>
    </p:spTree>
    <p:extLst>
      <p:ext uri="{BB962C8B-B14F-4D97-AF65-F5344CB8AC3E}">
        <p14:creationId xmlns:p14="http://schemas.microsoft.com/office/powerpoint/2010/main" val="2442367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40" y="0"/>
            <a:ext cx="12186659" cy="692696"/>
          </a:xfrm>
        </p:spPr>
        <p:txBody>
          <a:bodyPr/>
          <a:lstStyle/>
          <a:p>
            <a:r>
              <a:rPr lang="pl-PL" dirty="0" err="1" smtClean="0"/>
              <a:t>Justification</a:t>
            </a:r>
            <a:r>
              <a:rPr lang="pl-PL" dirty="0" smtClean="0"/>
              <a:t> by the system – </a:t>
            </a:r>
            <a:r>
              <a:rPr lang="pl-PL" dirty="0" err="1" smtClean="0"/>
              <a:t>tax</a:t>
            </a:r>
            <a:r>
              <a:rPr lang="pl-PL" dirty="0" smtClean="0"/>
              <a:t> </a:t>
            </a:r>
            <a:r>
              <a:rPr lang="pl-PL" dirty="0" err="1" smtClean="0"/>
              <a:t>measures</a:t>
            </a:r>
            <a:endParaRPr lang="pl-PL" dirty="0"/>
          </a:p>
        </p:txBody>
      </p:sp>
      <p:sp>
        <p:nvSpPr>
          <p:cNvPr id="3" name="Symbol zastępczy zawartości 2"/>
          <p:cNvSpPr>
            <a:spLocks noGrp="1"/>
          </p:cNvSpPr>
          <p:nvPr>
            <p:ph idx="1"/>
          </p:nvPr>
        </p:nvSpPr>
        <p:spPr>
          <a:xfrm>
            <a:off x="-16675" y="722840"/>
            <a:ext cx="12208674" cy="6135159"/>
          </a:xfrm>
        </p:spPr>
        <p:txBody>
          <a:bodyPr>
            <a:normAutofit lnSpcReduction="10000"/>
          </a:bodyPr>
          <a:lstStyle/>
          <a:p>
            <a:r>
              <a:rPr lang="en-GB" b="1" dirty="0"/>
              <a:t>advantages resulting from measures applicable without distinction to all economic operators, namely the requirement to make a profit, which would benefit unprofitable operators, and those resulting from the capping of tax, which would benefit very profitable operators, do not mean that the tax regime under consideration can be regarded as entailing selective </a:t>
            </a:r>
            <a:r>
              <a:rPr lang="en-GB" b="1" dirty="0" smtClean="0"/>
              <a:t>effects</a:t>
            </a:r>
            <a:endParaRPr lang="pl-PL" b="1" dirty="0"/>
          </a:p>
          <a:p>
            <a:r>
              <a:rPr lang="en-GB" b="1" dirty="0"/>
              <a:t>According to the Court, those effects are not such that they favour ‘certain undertakings’ or ‘the production of certain goods’ within the meaning of Article 107(1) TFEU, but are merely the consequence of the random event that the undertaking in question is unprofitable or very profitable during the period of assessment</a:t>
            </a:r>
            <a:r>
              <a:rPr lang="pl-PL" b="1" dirty="0"/>
              <a:t> </a:t>
            </a:r>
            <a:r>
              <a:rPr lang="pl-PL" b="1" dirty="0" smtClean="0"/>
              <a:t>(ex</a:t>
            </a:r>
            <a:r>
              <a:rPr lang="en-GB" b="1" dirty="0" smtClean="0"/>
              <a:t> </a:t>
            </a:r>
            <a:r>
              <a:rPr lang="en-GB" b="1" dirty="0"/>
              <a:t>joined cases C-106/09 P and C-107/09 P </a:t>
            </a:r>
            <a:r>
              <a:rPr lang="en-GB" b="1" i="1" dirty="0"/>
              <a:t>Commission and Spain v Gibraltar and </a:t>
            </a:r>
            <a:r>
              <a:rPr lang="en-GB" b="1" i="1" dirty="0" smtClean="0"/>
              <a:t>UK</a:t>
            </a:r>
            <a:r>
              <a:rPr lang="en-GB" b="1" dirty="0" smtClean="0"/>
              <a:t>, </a:t>
            </a:r>
            <a:r>
              <a:rPr lang="en-GB" b="1" dirty="0"/>
              <a:t>para. </a:t>
            </a:r>
            <a:r>
              <a:rPr lang="en-GB" b="1" dirty="0" smtClean="0"/>
              <a:t>83</a:t>
            </a:r>
            <a:r>
              <a:rPr lang="pl-PL" b="1" dirty="0" smtClean="0"/>
              <a:t>)</a:t>
            </a:r>
            <a:r>
              <a:rPr lang="en-GB" b="1" dirty="0" smtClean="0"/>
              <a:t>.</a:t>
            </a:r>
            <a:endParaRPr lang="pl-PL" b="1" dirty="0"/>
          </a:p>
          <a:p>
            <a:r>
              <a:rPr lang="en-GB" b="1" dirty="0"/>
              <a:t>On the other hand, a Member State may not prove that a measure is justified by nature of a tax system by pleading, in itself, that it is just an extension of other general tax provisions. The Court has also linked the situation of a </a:t>
            </a:r>
            <a:r>
              <a:rPr lang="en-GB" b="1" i="1" dirty="0"/>
              <a:t>prima facie </a:t>
            </a:r>
            <a:r>
              <a:rPr lang="en-GB" b="1" dirty="0"/>
              <a:t>general measure, which is actually selective, as mentioned above, “in particular” with the existence of </a:t>
            </a:r>
            <a:r>
              <a:rPr lang="en-GB" b="1" dirty="0" smtClean="0"/>
              <a:t>discretion</a:t>
            </a:r>
            <a:r>
              <a:rPr lang="pl-PL" b="1" dirty="0" smtClean="0"/>
              <a:t> (ex </a:t>
            </a:r>
            <a:r>
              <a:rPr lang="pl-PL" b="1" dirty="0"/>
              <a:t>j</a:t>
            </a:r>
            <a:r>
              <a:rPr lang="en-GB" b="1" dirty="0" err="1" smtClean="0"/>
              <a:t>udgment</a:t>
            </a:r>
            <a:r>
              <a:rPr lang="en-GB" b="1" dirty="0" smtClean="0"/>
              <a:t> </a:t>
            </a:r>
            <a:r>
              <a:rPr lang="en-GB" b="1" dirty="0"/>
              <a:t>of the Court of 21 June 2012, case C-452/10 P </a:t>
            </a:r>
            <a:r>
              <a:rPr lang="en-GB" b="1" i="1" dirty="0"/>
              <a:t>BNP Paribas and Banca </a:t>
            </a:r>
            <a:r>
              <a:rPr lang="en-GB" b="1" i="1" dirty="0" err="1"/>
              <a:t>Nazionale</a:t>
            </a:r>
            <a:r>
              <a:rPr lang="en-GB" b="1" i="1" dirty="0"/>
              <a:t> del </a:t>
            </a:r>
            <a:r>
              <a:rPr lang="en-GB" b="1" i="1" dirty="0" err="1"/>
              <a:t>Lavoro</a:t>
            </a:r>
            <a:r>
              <a:rPr lang="en-GB" b="1" i="1" dirty="0"/>
              <a:t> </a:t>
            </a:r>
            <a:r>
              <a:rPr lang="en-GB" b="1" i="1" dirty="0" err="1"/>
              <a:t>SpA</a:t>
            </a:r>
            <a:r>
              <a:rPr lang="en-GB" b="1" i="1" dirty="0"/>
              <a:t> (BNL) v European Commission</a:t>
            </a:r>
            <a:r>
              <a:rPr lang="en-GB" b="1" dirty="0"/>
              <a:t>, ECLI:EU:C:2012:366, paras 136-137. See also judgment of the Court of First Instance of 4 September 2009, case T-211/05 </a:t>
            </a:r>
            <a:r>
              <a:rPr lang="en-GB" b="1" i="1" dirty="0"/>
              <a:t>Italian Republic v Commission of the European Communities</a:t>
            </a:r>
            <a:r>
              <a:rPr lang="en-GB" b="1" dirty="0"/>
              <a:t>, ECLI:EU:T:2009:304, para. </a:t>
            </a:r>
            <a:r>
              <a:rPr lang="en-GB" b="1" dirty="0" smtClean="0"/>
              <a:t>141</a:t>
            </a:r>
            <a:r>
              <a:rPr lang="pl-PL" b="1" dirty="0" smtClean="0"/>
              <a:t>, j</a:t>
            </a:r>
            <a:r>
              <a:rPr lang="en-GB" b="1" dirty="0" err="1" smtClean="0"/>
              <a:t>udgment</a:t>
            </a:r>
            <a:r>
              <a:rPr lang="en-GB" b="1" dirty="0" smtClean="0"/>
              <a:t> </a:t>
            </a:r>
            <a:r>
              <a:rPr lang="en-GB" b="1" dirty="0"/>
              <a:t>of the Court of First Instance of 6 March 2002, joined cases T-92/00 and T-103/00 </a:t>
            </a:r>
            <a:r>
              <a:rPr lang="en-GB" b="1" i="1" dirty="0" err="1"/>
              <a:t>Territorio</a:t>
            </a:r>
            <a:r>
              <a:rPr lang="en-GB" b="1" i="1" dirty="0"/>
              <a:t> </a:t>
            </a:r>
            <a:r>
              <a:rPr lang="en-GB" b="1" i="1" dirty="0" err="1"/>
              <a:t>Histórico</a:t>
            </a:r>
            <a:r>
              <a:rPr lang="en-GB" b="1" i="1" dirty="0"/>
              <a:t> de </a:t>
            </a:r>
            <a:r>
              <a:rPr lang="en-GB" b="1" i="1" dirty="0" err="1"/>
              <a:t>Álava</a:t>
            </a:r>
            <a:r>
              <a:rPr lang="en-GB" b="1" i="1" dirty="0"/>
              <a:t> - </a:t>
            </a:r>
            <a:r>
              <a:rPr lang="en-GB" b="1" i="1" dirty="0" err="1"/>
              <a:t>Diputación</a:t>
            </a:r>
            <a:r>
              <a:rPr lang="en-GB" b="1" i="1" dirty="0"/>
              <a:t> </a:t>
            </a:r>
            <a:r>
              <a:rPr lang="en-GB" b="1" i="1" dirty="0" err="1"/>
              <a:t>Foral</a:t>
            </a:r>
            <a:r>
              <a:rPr lang="en-GB" b="1" i="1" dirty="0"/>
              <a:t> de </a:t>
            </a:r>
            <a:r>
              <a:rPr lang="en-GB" b="1" i="1" dirty="0" err="1"/>
              <a:t>Álava</a:t>
            </a:r>
            <a:r>
              <a:rPr lang="en-GB" b="1" i="1" dirty="0"/>
              <a:t> (T-92/00), </a:t>
            </a:r>
            <a:r>
              <a:rPr lang="en-GB" b="1" i="1" dirty="0" err="1"/>
              <a:t>Ramondín</a:t>
            </a:r>
            <a:r>
              <a:rPr lang="en-GB" b="1" i="1" dirty="0"/>
              <a:t>, SA and </a:t>
            </a:r>
            <a:r>
              <a:rPr lang="en-GB" b="1" i="1" dirty="0" err="1"/>
              <a:t>Ramondín</a:t>
            </a:r>
            <a:r>
              <a:rPr lang="en-GB" b="1" i="1" dirty="0"/>
              <a:t> </a:t>
            </a:r>
            <a:r>
              <a:rPr lang="en-GB" b="1" i="1" dirty="0" err="1"/>
              <a:t>Cápsulas</a:t>
            </a:r>
            <a:r>
              <a:rPr lang="en-GB" b="1" i="1" dirty="0"/>
              <a:t>, SA (T-103/00) v Commission of the European Communities</a:t>
            </a:r>
            <a:r>
              <a:rPr lang="en-GB" b="1" dirty="0"/>
              <a:t>, ECLI:EU:T:2002:61, para. 31 : “Interventions which, prima facie, apply to undertakings in general may be to a certain extent selective and, accordingly, be regarded as measures designed to favour certain undertakings or the production of certain goods. That is the case, in particular, where the administration called upon to apply a general rule has a discretionary power so far as concerns the application of the measure”.</a:t>
            </a:r>
            <a:endParaRPr lang="pl-PL" b="1" dirty="0"/>
          </a:p>
          <a:p>
            <a:endParaRPr lang="pl-PL" b="1" dirty="0"/>
          </a:p>
        </p:txBody>
      </p:sp>
    </p:spTree>
    <p:extLst>
      <p:ext uri="{BB962C8B-B14F-4D97-AF65-F5344CB8AC3E}">
        <p14:creationId xmlns:p14="http://schemas.microsoft.com/office/powerpoint/2010/main" val="32109503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16632"/>
            <a:ext cx="12218661" cy="1008112"/>
          </a:xfrm>
        </p:spPr>
        <p:txBody>
          <a:bodyPr>
            <a:normAutofit fontScale="90000"/>
          </a:bodyPr>
          <a:lstStyle/>
          <a:p>
            <a:r>
              <a:rPr lang="pl-PL" dirty="0" err="1" smtClean="0"/>
              <a:t>Proportionality</a:t>
            </a:r>
            <a:r>
              <a:rPr lang="pl-PL" dirty="0" smtClean="0"/>
              <a:t> as a </a:t>
            </a:r>
            <a:r>
              <a:rPr lang="pl-PL" dirty="0" err="1" smtClean="0"/>
              <a:t>supplementin</a:t>
            </a:r>
            <a:r>
              <a:rPr lang="pl-PL" dirty="0" err="1"/>
              <a:t>g</a:t>
            </a:r>
            <a:r>
              <a:rPr lang="pl-PL" dirty="0" smtClean="0"/>
              <a:t> </a:t>
            </a:r>
            <a:r>
              <a:rPr lang="pl-PL" dirty="0" err="1" smtClean="0"/>
              <a:t>additional</a:t>
            </a:r>
            <a:r>
              <a:rPr lang="pl-PL" dirty="0" smtClean="0"/>
              <a:t> </a:t>
            </a:r>
            <a:r>
              <a:rPr lang="pl-PL" dirty="0" err="1" smtClean="0"/>
              <a:t>layer</a:t>
            </a:r>
            <a:r>
              <a:rPr lang="pl-PL" dirty="0" smtClean="0"/>
              <a:t> of the test of </a:t>
            </a:r>
            <a:r>
              <a:rPr lang="pl-PL" dirty="0" err="1" smtClean="0"/>
              <a:t>selectivity</a:t>
            </a:r>
            <a:endParaRPr lang="pl-PL" dirty="0"/>
          </a:p>
        </p:txBody>
      </p:sp>
      <p:sp>
        <p:nvSpPr>
          <p:cNvPr id="3" name="Symbol zastępczy zawartości 2"/>
          <p:cNvSpPr>
            <a:spLocks noGrp="1"/>
          </p:cNvSpPr>
          <p:nvPr>
            <p:ph idx="1"/>
          </p:nvPr>
        </p:nvSpPr>
        <p:spPr>
          <a:xfrm>
            <a:off x="-11666" y="1124744"/>
            <a:ext cx="12203666" cy="4248472"/>
          </a:xfrm>
        </p:spPr>
        <p:txBody>
          <a:bodyPr/>
          <a:lstStyle/>
          <a:p>
            <a:r>
              <a:rPr lang="en-GB" b="1" dirty="0"/>
              <a:t>Lastly, even if the third part of the test has shown that a measure is justified, Member States would have been still subject to the operation of the principle of proportionality, which, in a sense, serves as a “fourth” layer of the test in question.</a:t>
            </a:r>
            <a:endParaRPr lang="pl-PL" b="1" dirty="0"/>
          </a:p>
          <a:p>
            <a:r>
              <a:rPr lang="en-US" b="1" dirty="0"/>
              <a:t>Joined cases C-78/08 to C-80/08 </a:t>
            </a:r>
            <a:r>
              <a:rPr lang="en-US" b="1" i="1" dirty="0"/>
              <a:t>Paint </a:t>
            </a:r>
            <a:r>
              <a:rPr lang="en-US" b="1" i="1" dirty="0" err="1"/>
              <a:t>Graphos</a:t>
            </a:r>
            <a:r>
              <a:rPr lang="en-US" b="1" dirty="0"/>
              <a:t>, cited above, para. </a:t>
            </a:r>
            <a:r>
              <a:rPr lang="en-US" b="1" dirty="0" smtClean="0"/>
              <a:t>75</a:t>
            </a:r>
            <a:r>
              <a:rPr lang="pl-PL" b="1" dirty="0" smtClean="0"/>
              <a:t> : „</a:t>
            </a:r>
            <a:r>
              <a:rPr lang="en-US" b="1" dirty="0" smtClean="0"/>
              <a:t>In </a:t>
            </a:r>
            <a:r>
              <a:rPr lang="en-US" b="1" dirty="0"/>
              <a:t>any event, in order for tax exemptions such as those at issue in the main proceedings to be justified by the nature or general scheme of the tax system of the Member State concerned, it is also necessary to ensure that those exemptions are consistent with the principle of proportionality and do not go beyond what is necessary, in that the legitimate objective being pursued could not be attained by less far‑reaching </a:t>
            </a:r>
            <a:r>
              <a:rPr lang="en-US" b="1" dirty="0" smtClean="0"/>
              <a:t>measures</a:t>
            </a:r>
            <a:r>
              <a:rPr lang="pl-PL" b="1" dirty="0" smtClean="0"/>
              <a:t>”</a:t>
            </a:r>
            <a:endParaRPr lang="pl-PL" b="1" dirty="0"/>
          </a:p>
          <a:p>
            <a:endParaRPr lang="pl-PL" dirty="0"/>
          </a:p>
        </p:txBody>
      </p:sp>
    </p:spTree>
    <p:extLst>
      <p:ext uri="{BB962C8B-B14F-4D97-AF65-F5344CB8AC3E}">
        <p14:creationId xmlns:p14="http://schemas.microsoft.com/office/powerpoint/2010/main" val="34250200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396" y="12170"/>
            <a:ext cx="12182603" cy="680526"/>
          </a:xfrm>
        </p:spPr>
        <p:txBody>
          <a:bodyPr/>
          <a:lstStyle/>
          <a:p>
            <a:r>
              <a:rPr lang="pl-PL" dirty="0" err="1" smtClean="0"/>
              <a:t>Favouring</a:t>
            </a:r>
            <a:r>
              <a:rPr lang="pl-PL" dirty="0" smtClean="0"/>
              <a:t> </a:t>
            </a:r>
            <a:r>
              <a:rPr lang="pl-PL" dirty="0" err="1" smtClean="0"/>
              <a:t>certain</a:t>
            </a:r>
            <a:r>
              <a:rPr lang="pl-PL" dirty="0" smtClean="0"/>
              <a:t> </a:t>
            </a:r>
            <a:r>
              <a:rPr lang="pl-PL" dirty="0" err="1" smtClean="0"/>
              <a:t>undertakings</a:t>
            </a:r>
            <a:r>
              <a:rPr lang="pl-PL" dirty="0" smtClean="0"/>
              <a:t> and </a:t>
            </a:r>
            <a:r>
              <a:rPr lang="pl-PL" dirty="0" err="1" smtClean="0"/>
              <a:t>goods</a:t>
            </a:r>
            <a:endParaRPr lang="pl-PL" dirty="0"/>
          </a:p>
        </p:txBody>
      </p:sp>
      <p:sp>
        <p:nvSpPr>
          <p:cNvPr id="3" name="Symbol zastępczy zawartości 2"/>
          <p:cNvSpPr>
            <a:spLocks noGrp="1"/>
          </p:cNvSpPr>
          <p:nvPr>
            <p:ph idx="1"/>
          </p:nvPr>
        </p:nvSpPr>
        <p:spPr>
          <a:xfrm>
            <a:off x="9395" y="692696"/>
            <a:ext cx="12182603" cy="6165304"/>
          </a:xfrm>
        </p:spPr>
        <p:txBody>
          <a:bodyPr/>
          <a:lstStyle/>
          <a:p>
            <a:pPr algn="just"/>
            <a:r>
              <a:rPr lang="en-US" b="1" dirty="0"/>
              <a:t>Save as otherwise provided in the Treaties, any aid granted by </a:t>
            </a:r>
            <a:r>
              <a:rPr lang="en-US" b="1" dirty="0">
                <a:solidFill>
                  <a:schemeClr val="tx2"/>
                </a:solidFill>
              </a:rPr>
              <a:t>a Member State or through State resources </a:t>
            </a:r>
            <a:r>
              <a:rPr lang="en-US" b="1" dirty="0"/>
              <a:t>in any form whatsoever which distorts or threatens to distort competition </a:t>
            </a:r>
            <a:r>
              <a:rPr lang="en-US" b="1" dirty="0">
                <a:solidFill>
                  <a:srgbClr val="FFFF00"/>
                </a:solidFill>
              </a:rPr>
              <a:t>by </a:t>
            </a:r>
            <a:r>
              <a:rPr lang="en-US" b="1" dirty="0" err="1">
                <a:solidFill>
                  <a:srgbClr val="FFFF00"/>
                </a:solidFill>
              </a:rPr>
              <a:t>favouring</a:t>
            </a:r>
            <a:r>
              <a:rPr lang="en-US" b="1" dirty="0">
                <a:solidFill>
                  <a:srgbClr val="FFFF00"/>
                </a:solidFill>
              </a:rPr>
              <a:t> certain undertakings or the production of certain goods </a:t>
            </a:r>
            <a:r>
              <a:rPr lang="en-US" b="1" dirty="0">
                <a:solidFill>
                  <a:schemeClr val="tx2"/>
                </a:solidFill>
              </a:rPr>
              <a:t>shall</a:t>
            </a:r>
            <a:r>
              <a:rPr lang="en-US" b="1" dirty="0"/>
              <a:t>, in so far as it affects trade between Member States, be incompatible with the internal </a:t>
            </a:r>
            <a:r>
              <a:rPr lang="en-US" b="1" dirty="0" smtClean="0"/>
              <a:t>market</a:t>
            </a:r>
            <a:endParaRPr lang="pl-PL" b="1" dirty="0" smtClean="0"/>
          </a:p>
          <a:p>
            <a:pPr algn="just"/>
            <a:r>
              <a:rPr lang="pl-PL" b="1" dirty="0" smtClean="0"/>
              <a:t>One of the </a:t>
            </a:r>
            <a:r>
              <a:rPr lang="pl-PL" b="1" dirty="0" err="1" smtClean="0"/>
              <a:t>cumulative</a:t>
            </a:r>
            <a:r>
              <a:rPr lang="pl-PL" b="1" dirty="0" smtClean="0"/>
              <a:t> </a:t>
            </a:r>
            <a:r>
              <a:rPr lang="pl-PL" b="1" dirty="0" err="1" smtClean="0"/>
              <a:t>requirements</a:t>
            </a:r>
            <a:r>
              <a:rPr lang="pl-PL" b="1" dirty="0" smtClean="0"/>
              <a:t> for a </a:t>
            </a:r>
            <a:r>
              <a:rPr lang="pl-PL" b="1" dirty="0" err="1" smtClean="0"/>
              <a:t>State</a:t>
            </a:r>
            <a:r>
              <a:rPr lang="pl-PL" b="1" dirty="0" smtClean="0"/>
              <a:t> </a:t>
            </a:r>
            <a:r>
              <a:rPr lang="pl-PL" b="1" dirty="0" err="1" smtClean="0"/>
              <a:t>aid</a:t>
            </a:r>
            <a:r>
              <a:rPr lang="pl-PL" b="1" dirty="0" smtClean="0"/>
              <a:t> </a:t>
            </a:r>
            <a:r>
              <a:rPr lang="pl-PL" b="1" dirty="0" err="1" smtClean="0"/>
              <a:t>measure</a:t>
            </a:r>
            <a:endParaRPr lang="pl-PL" b="1" dirty="0" smtClean="0"/>
          </a:p>
          <a:p>
            <a:pPr algn="just"/>
            <a:r>
              <a:rPr lang="pl-PL" b="1" dirty="0" err="1" smtClean="0"/>
              <a:t>Commonly</a:t>
            </a:r>
            <a:r>
              <a:rPr lang="pl-PL" b="1" dirty="0" smtClean="0"/>
              <a:t> </a:t>
            </a:r>
            <a:r>
              <a:rPr lang="pl-PL" b="1" dirty="0" err="1" smtClean="0"/>
              <a:t>addressed</a:t>
            </a:r>
            <a:r>
              <a:rPr lang="pl-PL" b="1" dirty="0" smtClean="0"/>
              <a:t> as „</a:t>
            </a:r>
            <a:r>
              <a:rPr lang="pl-PL" b="1" dirty="0" err="1" smtClean="0"/>
              <a:t>selectivity</a:t>
            </a:r>
            <a:r>
              <a:rPr lang="pl-PL" b="1" dirty="0" smtClean="0"/>
              <a:t>”</a:t>
            </a:r>
          </a:p>
          <a:p>
            <a:pPr algn="just"/>
            <a:r>
              <a:rPr lang="pl-PL" b="1" dirty="0" err="1" smtClean="0"/>
              <a:t>Perhaps</a:t>
            </a:r>
            <a:r>
              <a:rPr lang="pl-PL" b="1" dirty="0" smtClean="0"/>
              <a:t> the most </a:t>
            </a:r>
            <a:r>
              <a:rPr lang="pl-PL" b="1" dirty="0" err="1" smtClean="0"/>
              <a:t>difficult</a:t>
            </a:r>
            <a:r>
              <a:rPr lang="pl-PL" b="1" dirty="0" smtClean="0"/>
              <a:t> to </a:t>
            </a:r>
            <a:r>
              <a:rPr lang="pl-PL" b="1" dirty="0" err="1" smtClean="0"/>
              <a:t>analyze</a:t>
            </a:r>
            <a:r>
              <a:rPr lang="pl-PL" b="1" dirty="0"/>
              <a:t> (K. Bacon, </a:t>
            </a:r>
            <a:r>
              <a:rPr lang="pl-PL" b="1" dirty="0" smtClean="0"/>
              <a:t>EU Law of </a:t>
            </a:r>
            <a:r>
              <a:rPr lang="pl-PL" b="1" dirty="0" err="1" smtClean="0"/>
              <a:t>State</a:t>
            </a:r>
            <a:r>
              <a:rPr lang="pl-PL" b="1" dirty="0" smtClean="0"/>
              <a:t> Aid, Oxford 2013, </a:t>
            </a:r>
            <a:r>
              <a:rPr lang="pl-PL" b="1" dirty="0"/>
              <a:t>p. 70, ab initio </a:t>
            </a:r>
            <a:r>
              <a:rPr lang="pl-PL" b="1" dirty="0" smtClean="0"/>
              <a:t>2.114)</a:t>
            </a:r>
          </a:p>
          <a:p>
            <a:pPr algn="just"/>
            <a:r>
              <a:rPr lang="pl-PL" b="1" dirty="0" err="1" smtClean="0"/>
              <a:t>Tied</a:t>
            </a:r>
            <a:r>
              <a:rPr lang="pl-PL" b="1" dirty="0" smtClean="0"/>
              <a:t> to the </a:t>
            </a:r>
            <a:r>
              <a:rPr lang="pl-PL" b="1" dirty="0" err="1" smtClean="0"/>
              <a:t>concept</a:t>
            </a:r>
            <a:r>
              <a:rPr lang="pl-PL" b="1" dirty="0" smtClean="0"/>
              <a:t> of </a:t>
            </a:r>
            <a:r>
              <a:rPr lang="pl-PL" b="1" dirty="0" err="1" smtClean="0"/>
              <a:t>an</a:t>
            </a:r>
            <a:r>
              <a:rPr lang="pl-PL" b="1" dirty="0" smtClean="0"/>
              <a:t> </a:t>
            </a:r>
            <a:r>
              <a:rPr lang="pl-PL" b="1" dirty="0" err="1" smtClean="0"/>
              <a:t>undertaking</a:t>
            </a:r>
            <a:r>
              <a:rPr lang="pl-PL" b="1" dirty="0" smtClean="0"/>
              <a:t> and the </a:t>
            </a:r>
            <a:r>
              <a:rPr lang="pl-PL" b="1" dirty="0" err="1" smtClean="0"/>
              <a:t>concept</a:t>
            </a:r>
            <a:r>
              <a:rPr lang="pl-PL" b="1" dirty="0" smtClean="0"/>
              <a:t> of </a:t>
            </a:r>
            <a:r>
              <a:rPr lang="pl-PL" b="1" dirty="0" err="1" smtClean="0"/>
              <a:t>goods</a:t>
            </a:r>
            <a:r>
              <a:rPr lang="pl-PL" b="1" dirty="0" smtClean="0"/>
              <a:t> </a:t>
            </a:r>
            <a:r>
              <a:rPr lang="pl-PL" b="1" dirty="0" err="1" smtClean="0"/>
              <a:t>under</a:t>
            </a:r>
            <a:r>
              <a:rPr lang="pl-PL" b="1" dirty="0" smtClean="0"/>
              <a:t> EU law, </a:t>
            </a:r>
            <a:r>
              <a:rPr lang="pl-PL" b="1" dirty="0" err="1" smtClean="0"/>
              <a:t>which</a:t>
            </a:r>
            <a:r>
              <a:rPr lang="pl-PL" b="1" dirty="0" smtClean="0"/>
              <a:t> </a:t>
            </a:r>
            <a:r>
              <a:rPr lang="pl-PL" b="1" dirty="0" err="1" smtClean="0"/>
              <a:t>are</a:t>
            </a:r>
            <a:r>
              <a:rPr lang="pl-PL" b="1" dirty="0" smtClean="0"/>
              <a:t> </a:t>
            </a:r>
            <a:r>
              <a:rPr lang="pl-PL" b="1" dirty="0" err="1" smtClean="0"/>
              <a:t>autonomous</a:t>
            </a:r>
            <a:r>
              <a:rPr lang="pl-PL" b="1" dirty="0" smtClean="0"/>
              <a:t> </a:t>
            </a:r>
            <a:r>
              <a:rPr lang="pl-PL" b="1" dirty="0" err="1" smtClean="0"/>
              <a:t>concepts</a:t>
            </a:r>
            <a:r>
              <a:rPr lang="pl-PL" b="1" dirty="0" smtClean="0"/>
              <a:t> of </a:t>
            </a:r>
            <a:r>
              <a:rPr lang="pl-PL" b="1" dirty="0" err="1" smtClean="0"/>
              <a:t>European</a:t>
            </a:r>
            <a:r>
              <a:rPr lang="pl-PL" b="1" dirty="0" smtClean="0"/>
              <a:t> Union law</a:t>
            </a:r>
            <a:endParaRPr lang="pl-PL" b="1" dirty="0"/>
          </a:p>
        </p:txBody>
      </p:sp>
    </p:spTree>
    <p:extLst>
      <p:ext uri="{BB962C8B-B14F-4D97-AF65-F5344CB8AC3E}">
        <p14:creationId xmlns:p14="http://schemas.microsoft.com/office/powerpoint/2010/main" val="26127117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fin</a:t>
            </a:r>
            <a:endParaRPr lang="pl-PL" dirty="0"/>
          </a:p>
        </p:txBody>
      </p:sp>
    </p:spTree>
    <p:extLst>
      <p:ext uri="{BB962C8B-B14F-4D97-AF65-F5344CB8AC3E}">
        <p14:creationId xmlns:p14="http://schemas.microsoft.com/office/powerpoint/2010/main" val="20944847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5073"/>
            <a:ext cx="12192000" cy="965655"/>
          </a:xfrm>
        </p:spPr>
        <p:txBody>
          <a:bodyPr/>
          <a:lstStyle/>
          <a:p>
            <a:r>
              <a:rPr lang="pl-PL" dirty="0" err="1" smtClean="0"/>
              <a:t>Measures</a:t>
            </a:r>
            <a:r>
              <a:rPr lang="pl-PL" dirty="0" smtClean="0"/>
              <a:t> </a:t>
            </a:r>
            <a:r>
              <a:rPr lang="pl-PL" dirty="0" err="1" smtClean="0"/>
              <a:t>that</a:t>
            </a:r>
            <a:r>
              <a:rPr lang="pl-PL" dirty="0" smtClean="0"/>
              <a:t> </a:t>
            </a:r>
            <a:r>
              <a:rPr lang="pl-PL" dirty="0" err="1" smtClean="0"/>
              <a:t>are</a:t>
            </a:r>
            <a:r>
              <a:rPr lang="pl-PL" dirty="0" smtClean="0"/>
              <a:t> </a:t>
            </a:r>
            <a:r>
              <a:rPr lang="pl-PL" dirty="0" err="1" smtClean="0"/>
              <a:t>general</a:t>
            </a:r>
            <a:r>
              <a:rPr lang="pl-PL" dirty="0" smtClean="0"/>
              <a:t> in </a:t>
            </a:r>
            <a:r>
              <a:rPr lang="pl-PL" dirty="0" err="1" smtClean="0"/>
              <a:t>their</a:t>
            </a:r>
            <a:r>
              <a:rPr lang="pl-PL" dirty="0" smtClean="0"/>
              <a:t> </a:t>
            </a:r>
            <a:r>
              <a:rPr lang="pl-PL" dirty="0" err="1" smtClean="0"/>
              <a:t>scope</a:t>
            </a:r>
            <a:endParaRPr lang="pl-PL" dirty="0"/>
          </a:p>
        </p:txBody>
      </p:sp>
      <p:sp>
        <p:nvSpPr>
          <p:cNvPr id="3" name="Symbol zastępczy zawartości 2"/>
          <p:cNvSpPr>
            <a:spLocks noGrp="1"/>
          </p:cNvSpPr>
          <p:nvPr>
            <p:ph idx="1"/>
          </p:nvPr>
        </p:nvSpPr>
        <p:spPr>
          <a:xfrm>
            <a:off x="0" y="980728"/>
            <a:ext cx="12192000" cy="5877272"/>
          </a:xfrm>
        </p:spPr>
        <p:txBody>
          <a:bodyPr/>
          <a:lstStyle/>
          <a:p>
            <a:r>
              <a:rPr lang="pl-PL" b="1" dirty="0" err="1" smtClean="0"/>
              <a:t>Measures</a:t>
            </a:r>
            <a:r>
              <a:rPr lang="pl-PL" b="1" dirty="0" smtClean="0"/>
              <a:t> </a:t>
            </a:r>
            <a:r>
              <a:rPr lang="pl-PL" b="1" dirty="0" err="1" smtClean="0"/>
              <a:t>that</a:t>
            </a:r>
            <a:r>
              <a:rPr lang="pl-PL" b="1" dirty="0" smtClean="0"/>
              <a:t> </a:t>
            </a:r>
            <a:r>
              <a:rPr lang="pl-PL" b="1" dirty="0" err="1" smtClean="0"/>
              <a:t>are</a:t>
            </a:r>
            <a:r>
              <a:rPr lang="pl-PL" b="1" dirty="0" smtClean="0"/>
              <a:t> </a:t>
            </a:r>
            <a:r>
              <a:rPr lang="pl-PL" b="1" dirty="0" err="1" smtClean="0"/>
              <a:t>truly</a:t>
            </a:r>
            <a:r>
              <a:rPr lang="pl-PL" b="1" dirty="0" smtClean="0"/>
              <a:t> </a:t>
            </a:r>
            <a:r>
              <a:rPr lang="pl-PL" b="1" dirty="0" err="1" smtClean="0"/>
              <a:t>general</a:t>
            </a:r>
            <a:r>
              <a:rPr lang="pl-PL" b="1" dirty="0" smtClean="0"/>
              <a:t>, </a:t>
            </a:r>
            <a:r>
              <a:rPr lang="pl-PL" b="1" i="1" dirty="0" err="1" smtClean="0"/>
              <a:t>e.g</a:t>
            </a:r>
            <a:r>
              <a:rPr lang="pl-PL" b="1" i="1" dirty="0" smtClean="0"/>
              <a:t>. </a:t>
            </a:r>
            <a:r>
              <a:rPr lang="pl-PL" b="1" dirty="0" err="1" smtClean="0"/>
              <a:t>refer</a:t>
            </a:r>
            <a:r>
              <a:rPr lang="pl-PL" b="1" dirty="0" smtClean="0"/>
              <a:t> to </a:t>
            </a:r>
            <a:r>
              <a:rPr lang="pl-PL" b="1" dirty="0" err="1" smtClean="0"/>
              <a:t>an</a:t>
            </a:r>
            <a:r>
              <a:rPr lang="pl-PL" b="1" dirty="0" smtClean="0"/>
              <a:t> </a:t>
            </a:r>
            <a:r>
              <a:rPr lang="pl-PL" b="1" dirty="0" err="1" smtClean="0"/>
              <a:t>inderterminate</a:t>
            </a:r>
            <a:r>
              <a:rPr lang="pl-PL" b="1" dirty="0" smtClean="0"/>
              <a:t> </a:t>
            </a:r>
            <a:r>
              <a:rPr lang="pl-PL" b="1" dirty="0" err="1" smtClean="0"/>
              <a:t>number</a:t>
            </a:r>
            <a:r>
              <a:rPr lang="pl-PL" b="1" dirty="0" smtClean="0"/>
              <a:t> of </a:t>
            </a:r>
            <a:r>
              <a:rPr lang="pl-PL" b="1" dirty="0" err="1" smtClean="0"/>
              <a:t>addressees</a:t>
            </a:r>
            <a:r>
              <a:rPr lang="pl-PL" b="1" dirty="0" smtClean="0"/>
              <a:t>, do not </a:t>
            </a:r>
            <a:r>
              <a:rPr lang="pl-PL" b="1" dirty="0" err="1" smtClean="0"/>
              <a:t>favour</a:t>
            </a:r>
            <a:r>
              <a:rPr lang="pl-PL" b="1" dirty="0" smtClean="0"/>
              <a:t> </a:t>
            </a:r>
            <a:r>
              <a:rPr lang="pl-PL" b="1" dirty="0" err="1" smtClean="0"/>
              <a:t>certain</a:t>
            </a:r>
            <a:r>
              <a:rPr lang="pl-PL" b="1" dirty="0" smtClean="0"/>
              <a:t> </a:t>
            </a:r>
            <a:r>
              <a:rPr lang="pl-PL" b="1" dirty="0" err="1" smtClean="0"/>
              <a:t>undertakings</a:t>
            </a:r>
            <a:r>
              <a:rPr lang="pl-PL" b="1" dirty="0" smtClean="0"/>
              <a:t> </a:t>
            </a:r>
            <a:r>
              <a:rPr lang="pl-PL" b="1" dirty="0" err="1" smtClean="0"/>
              <a:t>or</a:t>
            </a:r>
            <a:r>
              <a:rPr lang="pl-PL" b="1" dirty="0" smtClean="0"/>
              <a:t> the </a:t>
            </a:r>
            <a:r>
              <a:rPr lang="pl-PL" b="1" dirty="0" err="1" smtClean="0"/>
              <a:t>production</a:t>
            </a:r>
            <a:r>
              <a:rPr lang="pl-PL" b="1" dirty="0" smtClean="0"/>
              <a:t> of </a:t>
            </a:r>
            <a:r>
              <a:rPr lang="pl-PL" b="1" dirty="0" err="1" smtClean="0"/>
              <a:t>certain</a:t>
            </a:r>
            <a:r>
              <a:rPr lang="pl-PL" b="1" dirty="0" smtClean="0"/>
              <a:t> </a:t>
            </a:r>
            <a:r>
              <a:rPr lang="pl-PL" b="1" dirty="0" err="1" smtClean="0"/>
              <a:t>goods</a:t>
            </a:r>
            <a:endParaRPr lang="pl-PL" b="1" dirty="0"/>
          </a:p>
          <a:p>
            <a:r>
              <a:rPr lang="pl-PL" b="1" dirty="0" err="1" smtClean="0"/>
              <a:t>Hence</a:t>
            </a:r>
            <a:r>
              <a:rPr lang="pl-PL" b="1" dirty="0" smtClean="0"/>
              <a:t>, </a:t>
            </a:r>
            <a:r>
              <a:rPr lang="pl-PL" b="1" dirty="0" err="1" smtClean="0"/>
              <a:t>such</a:t>
            </a:r>
            <a:r>
              <a:rPr lang="pl-PL" b="1" dirty="0" smtClean="0"/>
              <a:t> </a:t>
            </a:r>
            <a:r>
              <a:rPr lang="pl-PL" b="1" dirty="0" err="1" smtClean="0"/>
              <a:t>truly</a:t>
            </a:r>
            <a:r>
              <a:rPr lang="pl-PL" b="1" dirty="0" smtClean="0"/>
              <a:t> </a:t>
            </a:r>
            <a:r>
              <a:rPr lang="pl-PL" b="1" dirty="0" err="1" smtClean="0"/>
              <a:t>general</a:t>
            </a:r>
            <a:r>
              <a:rPr lang="pl-PL" b="1" dirty="0" smtClean="0"/>
              <a:t> </a:t>
            </a:r>
            <a:r>
              <a:rPr lang="pl-PL" b="1" dirty="0" err="1" smtClean="0"/>
              <a:t>measures</a:t>
            </a:r>
            <a:r>
              <a:rPr lang="pl-PL" b="1" dirty="0" smtClean="0"/>
              <a:t> do not </a:t>
            </a:r>
            <a:r>
              <a:rPr lang="pl-PL" b="1" dirty="0" err="1" smtClean="0"/>
              <a:t>fall</a:t>
            </a:r>
            <a:r>
              <a:rPr lang="pl-PL" b="1" dirty="0" smtClean="0"/>
              <a:t> </a:t>
            </a:r>
            <a:r>
              <a:rPr lang="pl-PL" b="1" dirty="0" err="1" smtClean="0"/>
              <a:t>within</a:t>
            </a:r>
            <a:r>
              <a:rPr lang="pl-PL" b="1" dirty="0" smtClean="0"/>
              <a:t> EU law on </a:t>
            </a:r>
            <a:r>
              <a:rPr lang="pl-PL" b="1" dirty="0" err="1" smtClean="0"/>
              <a:t>State</a:t>
            </a:r>
            <a:r>
              <a:rPr lang="pl-PL" b="1" dirty="0" smtClean="0"/>
              <a:t> </a:t>
            </a:r>
            <a:r>
              <a:rPr lang="pl-PL" b="1" dirty="0" err="1" smtClean="0"/>
              <a:t>aid</a:t>
            </a:r>
            <a:r>
              <a:rPr lang="pl-PL" b="1" dirty="0" smtClean="0"/>
              <a:t>, </a:t>
            </a:r>
            <a:r>
              <a:rPr lang="pl-PL" b="1" dirty="0" err="1" smtClean="0"/>
              <a:t>notwithstanding</a:t>
            </a:r>
            <a:r>
              <a:rPr lang="pl-PL" b="1" dirty="0" smtClean="0"/>
              <a:t> the </a:t>
            </a:r>
            <a:r>
              <a:rPr lang="pl-PL" b="1" dirty="0" err="1" smtClean="0"/>
              <a:t>fact</a:t>
            </a:r>
            <a:r>
              <a:rPr lang="pl-PL" b="1" dirty="0" smtClean="0"/>
              <a:t> </a:t>
            </a:r>
            <a:r>
              <a:rPr lang="pl-PL" b="1" dirty="0" err="1" smtClean="0"/>
              <a:t>that</a:t>
            </a:r>
            <a:r>
              <a:rPr lang="pl-PL" b="1" dirty="0" smtClean="0"/>
              <a:t> </a:t>
            </a:r>
            <a:r>
              <a:rPr lang="pl-PL" b="1" dirty="0" err="1" smtClean="0"/>
              <a:t>they</a:t>
            </a:r>
            <a:r>
              <a:rPr lang="pl-PL" b="1" dirty="0" smtClean="0"/>
              <a:t> </a:t>
            </a:r>
            <a:r>
              <a:rPr lang="pl-PL" b="1" dirty="0" err="1" smtClean="0"/>
              <a:t>may</a:t>
            </a:r>
            <a:r>
              <a:rPr lang="pl-PL" b="1" dirty="0" smtClean="0"/>
              <a:t> </a:t>
            </a:r>
            <a:r>
              <a:rPr lang="pl-PL" b="1" dirty="0" err="1" smtClean="0"/>
              <a:t>remain</a:t>
            </a:r>
            <a:r>
              <a:rPr lang="pl-PL" b="1" dirty="0" smtClean="0"/>
              <a:t> in </a:t>
            </a:r>
            <a:r>
              <a:rPr lang="pl-PL" b="1" dirty="0" err="1" smtClean="0"/>
              <a:t>breach</a:t>
            </a:r>
            <a:r>
              <a:rPr lang="pl-PL" b="1" dirty="0" smtClean="0"/>
              <a:t> of </a:t>
            </a:r>
            <a:r>
              <a:rPr lang="pl-PL" b="1" dirty="0" err="1" smtClean="0"/>
              <a:t>some</a:t>
            </a:r>
            <a:r>
              <a:rPr lang="pl-PL" b="1" dirty="0" smtClean="0"/>
              <a:t> </a:t>
            </a:r>
            <a:r>
              <a:rPr lang="pl-PL" b="1" dirty="0" err="1" smtClean="0"/>
              <a:t>other</a:t>
            </a:r>
            <a:r>
              <a:rPr lang="pl-PL" b="1" dirty="0" smtClean="0"/>
              <a:t> EU and/</a:t>
            </a:r>
            <a:r>
              <a:rPr lang="pl-PL" b="1" dirty="0" err="1" smtClean="0"/>
              <a:t>or</a:t>
            </a:r>
            <a:r>
              <a:rPr lang="pl-PL" b="1" dirty="0" smtClean="0"/>
              <a:t> </a:t>
            </a:r>
            <a:r>
              <a:rPr lang="pl-PL" b="1" dirty="0" err="1" smtClean="0"/>
              <a:t>national</a:t>
            </a:r>
            <a:r>
              <a:rPr lang="pl-PL" b="1" dirty="0" smtClean="0"/>
              <a:t> </a:t>
            </a:r>
            <a:r>
              <a:rPr lang="pl-PL" b="1" dirty="0" err="1" smtClean="0"/>
              <a:t>rules</a:t>
            </a:r>
            <a:r>
              <a:rPr lang="pl-PL" b="1" dirty="0" smtClean="0"/>
              <a:t> (</a:t>
            </a:r>
            <a:r>
              <a:rPr lang="nl-NL" b="1" dirty="0"/>
              <a:t>C. Quigley, </a:t>
            </a:r>
            <a:r>
              <a:rPr lang="pl-PL" b="1" dirty="0" smtClean="0"/>
              <a:t>EC Law and policy, Oxford 2009</a:t>
            </a:r>
            <a:r>
              <a:rPr lang="pl-PL" b="1" dirty="0"/>
              <a:t>,</a:t>
            </a:r>
            <a:r>
              <a:rPr lang="nl-NL" b="1" dirty="0" smtClean="0"/>
              <a:t> </a:t>
            </a:r>
            <a:r>
              <a:rPr lang="nl-NL" b="1" dirty="0"/>
              <a:t>p. </a:t>
            </a:r>
            <a:r>
              <a:rPr lang="nl-NL" b="1" dirty="0" smtClean="0"/>
              <a:t>43</a:t>
            </a:r>
            <a:r>
              <a:rPr lang="pl-PL" b="1" dirty="0" smtClean="0"/>
              <a:t>).</a:t>
            </a:r>
          </a:p>
          <a:p>
            <a:r>
              <a:rPr lang="pl-PL" b="1" dirty="0" smtClean="0"/>
              <a:t>F</a:t>
            </a:r>
            <a:r>
              <a:rPr lang="en-US" b="1" dirty="0" smtClean="0"/>
              <a:t>or </a:t>
            </a:r>
            <a:r>
              <a:rPr lang="en-US" b="1" dirty="0"/>
              <a:t>a given measure to qualify as State aid measure, it must be possible to identify a distinguishable group of undertakings or goods that benefit from </a:t>
            </a:r>
            <a:r>
              <a:rPr lang="en-US" b="1" dirty="0" smtClean="0"/>
              <a:t>it</a:t>
            </a:r>
            <a:endParaRPr lang="pl-PL" b="1" dirty="0" smtClean="0"/>
          </a:p>
          <a:p>
            <a:r>
              <a:rPr lang="pl-PL" b="1" dirty="0" err="1" smtClean="0"/>
              <a:t>If</a:t>
            </a:r>
            <a:r>
              <a:rPr lang="pl-PL" b="1" dirty="0" smtClean="0"/>
              <a:t> </a:t>
            </a:r>
            <a:r>
              <a:rPr lang="pl-PL" b="1" dirty="0" err="1" smtClean="0"/>
              <a:t>that</a:t>
            </a:r>
            <a:r>
              <a:rPr lang="pl-PL" b="1" dirty="0" smtClean="0"/>
              <a:t> </a:t>
            </a:r>
            <a:r>
              <a:rPr lang="pl-PL" b="1" dirty="0" err="1" smtClean="0"/>
              <a:t>is</a:t>
            </a:r>
            <a:r>
              <a:rPr lang="pl-PL" b="1" dirty="0" smtClean="0"/>
              <a:t> not the </a:t>
            </a:r>
            <a:r>
              <a:rPr lang="pl-PL" b="1" dirty="0" err="1" smtClean="0"/>
              <a:t>case</a:t>
            </a:r>
            <a:r>
              <a:rPr lang="pl-PL" b="1" dirty="0" smtClean="0"/>
              <a:t>, a </a:t>
            </a:r>
            <a:r>
              <a:rPr lang="pl-PL" b="1" dirty="0" err="1" smtClean="0"/>
              <a:t>finding</a:t>
            </a:r>
            <a:r>
              <a:rPr lang="pl-PL" b="1" dirty="0" smtClean="0"/>
              <a:t> </a:t>
            </a:r>
            <a:r>
              <a:rPr lang="pl-PL" b="1" dirty="0" err="1" smtClean="0"/>
              <a:t>that</a:t>
            </a:r>
            <a:r>
              <a:rPr lang="pl-PL" b="1" dirty="0" smtClean="0"/>
              <a:t> </a:t>
            </a:r>
            <a:r>
              <a:rPr lang="pl-PL" b="1" dirty="0" err="1" smtClean="0"/>
              <a:t>there</a:t>
            </a:r>
            <a:r>
              <a:rPr lang="pl-PL" b="1" dirty="0" smtClean="0"/>
              <a:t> </a:t>
            </a:r>
            <a:r>
              <a:rPr lang="pl-PL" b="1" dirty="0" err="1" smtClean="0"/>
              <a:t>may</a:t>
            </a:r>
            <a:r>
              <a:rPr lang="pl-PL" b="1" dirty="0" smtClean="0"/>
              <a:t> be </a:t>
            </a:r>
            <a:r>
              <a:rPr lang="pl-PL" b="1" dirty="0" err="1" smtClean="0"/>
              <a:t>State</a:t>
            </a:r>
            <a:r>
              <a:rPr lang="pl-PL" b="1" dirty="0" smtClean="0"/>
              <a:t> </a:t>
            </a:r>
            <a:r>
              <a:rPr lang="pl-PL" b="1" dirty="0" err="1" smtClean="0"/>
              <a:t>aid</a:t>
            </a:r>
            <a:r>
              <a:rPr lang="pl-PL" b="1" dirty="0" smtClean="0"/>
              <a:t> </a:t>
            </a:r>
            <a:r>
              <a:rPr lang="pl-PL" b="1" dirty="0" err="1" smtClean="0"/>
              <a:t>being</a:t>
            </a:r>
            <a:r>
              <a:rPr lang="pl-PL" b="1" dirty="0" smtClean="0"/>
              <a:t> </a:t>
            </a:r>
            <a:r>
              <a:rPr lang="pl-PL" b="1" dirty="0" err="1" smtClean="0"/>
              <a:t>granted</a:t>
            </a:r>
            <a:r>
              <a:rPr lang="pl-PL" b="1" dirty="0" smtClean="0"/>
              <a:t> </a:t>
            </a:r>
            <a:r>
              <a:rPr lang="pl-PL" b="1" dirty="0" err="1" smtClean="0"/>
              <a:t>is</a:t>
            </a:r>
            <a:r>
              <a:rPr lang="pl-PL" b="1" dirty="0" smtClean="0"/>
              <a:t> </a:t>
            </a:r>
            <a:r>
              <a:rPr lang="pl-PL" b="1" dirty="0" err="1" smtClean="0"/>
              <a:t>precluded</a:t>
            </a:r>
            <a:endParaRPr lang="pl-PL" b="1" dirty="0"/>
          </a:p>
        </p:txBody>
      </p:sp>
    </p:spTree>
    <p:extLst>
      <p:ext uri="{BB962C8B-B14F-4D97-AF65-F5344CB8AC3E}">
        <p14:creationId xmlns:p14="http://schemas.microsoft.com/office/powerpoint/2010/main" val="6570553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45218"/>
            <a:ext cx="12192000" cy="863502"/>
          </a:xfrm>
        </p:spPr>
        <p:txBody>
          <a:bodyPr/>
          <a:lstStyle/>
          <a:p>
            <a:r>
              <a:rPr lang="pl-PL" dirty="0" smtClean="0"/>
              <a:t>The </a:t>
            </a:r>
            <a:r>
              <a:rPr lang="pl-PL" dirty="0" err="1" smtClean="0"/>
              <a:t>notion</a:t>
            </a:r>
            <a:r>
              <a:rPr lang="pl-PL" dirty="0" smtClean="0"/>
              <a:t> of „</a:t>
            </a:r>
            <a:r>
              <a:rPr lang="pl-PL" dirty="0" err="1" smtClean="0"/>
              <a:t>goods</a:t>
            </a:r>
            <a:r>
              <a:rPr lang="pl-PL" dirty="0" smtClean="0"/>
              <a:t>”</a:t>
            </a:r>
            <a:endParaRPr lang="pl-PL" dirty="0"/>
          </a:p>
        </p:txBody>
      </p:sp>
      <p:sp>
        <p:nvSpPr>
          <p:cNvPr id="3" name="Symbol zastępczy zawartości 2"/>
          <p:cNvSpPr>
            <a:spLocks noGrp="1"/>
          </p:cNvSpPr>
          <p:nvPr>
            <p:ph idx="1"/>
          </p:nvPr>
        </p:nvSpPr>
        <p:spPr>
          <a:xfrm>
            <a:off x="-20294" y="908720"/>
            <a:ext cx="12212294" cy="5949280"/>
          </a:xfrm>
        </p:spPr>
        <p:txBody>
          <a:bodyPr/>
          <a:lstStyle/>
          <a:p>
            <a:r>
              <a:rPr lang="pl-PL" b="1" dirty="0" err="1" smtClean="0"/>
              <a:t>Goods</a:t>
            </a:r>
            <a:r>
              <a:rPr lang="pl-PL" b="1" dirty="0" smtClean="0"/>
              <a:t> : </a:t>
            </a:r>
            <a:r>
              <a:rPr lang="en-US" b="1" dirty="0" smtClean="0"/>
              <a:t>products </a:t>
            </a:r>
            <a:r>
              <a:rPr lang="en-US" b="1" dirty="0"/>
              <a:t>which can be valued in money and which are capable, as such, of forming the subject of commercial </a:t>
            </a:r>
            <a:r>
              <a:rPr lang="en-US" b="1" dirty="0" smtClean="0"/>
              <a:t>transactions</a:t>
            </a:r>
            <a:r>
              <a:rPr lang="pl-PL" b="1" dirty="0" smtClean="0"/>
              <a:t> </a:t>
            </a:r>
          </a:p>
          <a:p>
            <a:r>
              <a:rPr lang="pl-PL" b="1" dirty="0" smtClean="0"/>
              <a:t>(ex </a:t>
            </a:r>
            <a:r>
              <a:rPr lang="en-GB" b="1" dirty="0"/>
              <a:t>Judgment of the Court of 10 December 1968, case 7-68 </a:t>
            </a:r>
            <a:r>
              <a:rPr lang="en-GB" b="1" i="1" dirty="0"/>
              <a:t>Commission of the European Communities v Italian Republic</a:t>
            </a:r>
            <a:r>
              <a:rPr lang="en-GB" b="1" dirty="0"/>
              <a:t>, ECLI:EU:C:1968:51, </a:t>
            </a:r>
            <a:r>
              <a:rPr lang="en-GB" b="1" i="1" dirty="0"/>
              <a:t>supra </a:t>
            </a:r>
            <a:r>
              <a:rPr lang="en-GB" b="1" dirty="0"/>
              <a:t>P. 429 in the </a:t>
            </a:r>
            <a:r>
              <a:rPr lang="en-GB" b="1" dirty="0" err="1"/>
              <a:t>Eur</a:t>
            </a:r>
            <a:r>
              <a:rPr lang="en-GB" b="1" dirty="0"/>
              <a:t>-Lex </a:t>
            </a:r>
            <a:r>
              <a:rPr lang="en-GB" b="1" dirty="0" smtClean="0"/>
              <a:t>version</a:t>
            </a:r>
            <a:r>
              <a:rPr lang="pl-PL" b="1" dirty="0" smtClean="0"/>
              <a:t>)</a:t>
            </a:r>
            <a:r>
              <a:rPr lang="en-GB" dirty="0" smtClean="0"/>
              <a:t>. </a:t>
            </a:r>
            <a:endParaRPr lang="pl-PL" dirty="0" smtClean="0"/>
          </a:p>
          <a:p>
            <a:r>
              <a:rPr lang="en-GB" b="1" dirty="0" smtClean="0"/>
              <a:t>See </a:t>
            </a:r>
            <a:r>
              <a:rPr lang="en-GB" b="1" dirty="0"/>
              <a:t>also judgment of the Court of 21 October 1999, case C-97/98 </a:t>
            </a:r>
            <a:r>
              <a:rPr lang="en-GB" b="1" i="1" dirty="0"/>
              <a:t>Peter </a:t>
            </a:r>
            <a:r>
              <a:rPr lang="en-GB" b="1" i="1" dirty="0" err="1"/>
              <a:t>Jägerskiöld</a:t>
            </a:r>
            <a:r>
              <a:rPr lang="en-GB" b="1" i="1" dirty="0"/>
              <a:t> v </a:t>
            </a:r>
            <a:r>
              <a:rPr lang="en-GB" b="1" i="1" dirty="0" err="1"/>
              <a:t>Torolf</a:t>
            </a:r>
            <a:r>
              <a:rPr lang="en-GB" b="1" i="1" dirty="0"/>
              <a:t> </a:t>
            </a:r>
            <a:r>
              <a:rPr lang="en-GB" b="1" i="1" dirty="0" err="1"/>
              <a:t>Gustafsson</a:t>
            </a:r>
            <a:r>
              <a:rPr lang="en-GB" b="1" dirty="0"/>
              <a:t>, ECLI:EU:C:1999:515, para. 33, wherein the Court added that “a product” in the meaning described above need not necessarily equate “anything” which can be valued in money and which is capable, as such, of forming the subject of commercial transactions, as </a:t>
            </a:r>
            <a:r>
              <a:rPr lang="en-GB" b="1" i="1" dirty="0"/>
              <a:t>e.g.</a:t>
            </a:r>
            <a:r>
              <a:rPr lang="en-GB" b="1" dirty="0"/>
              <a:t> services and intellectual property rights do </a:t>
            </a:r>
            <a:r>
              <a:rPr lang="en-GB" b="1" dirty="0" smtClean="0"/>
              <a:t>not</a:t>
            </a:r>
            <a:r>
              <a:rPr lang="pl-PL" b="1" dirty="0" smtClean="0"/>
              <a:t> </a:t>
            </a:r>
            <a:r>
              <a:rPr lang="pl-PL" b="1" dirty="0" err="1" smtClean="0"/>
              <a:t>constitute</a:t>
            </a:r>
            <a:r>
              <a:rPr lang="pl-PL" b="1" dirty="0" smtClean="0"/>
              <a:t> „products”</a:t>
            </a:r>
            <a:r>
              <a:rPr lang="en-GB" b="1" dirty="0" smtClean="0"/>
              <a:t>.</a:t>
            </a:r>
            <a:endParaRPr lang="pl-PL" b="1" dirty="0" smtClean="0"/>
          </a:p>
        </p:txBody>
      </p:sp>
    </p:spTree>
    <p:extLst>
      <p:ext uri="{BB962C8B-B14F-4D97-AF65-F5344CB8AC3E}">
        <p14:creationId xmlns:p14="http://schemas.microsoft.com/office/powerpoint/2010/main" val="88245222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548680"/>
          </a:xfrm>
        </p:spPr>
        <p:txBody>
          <a:bodyPr>
            <a:normAutofit fontScale="90000"/>
          </a:bodyPr>
          <a:lstStyle/>
          <a:p>
            <a:r>
              <a:rPr lang="pl-PL" dirty="0" smtClean="0"/>
              <a:t>The </a:t>
            </a:r>
            <a:r>
              <a:rPr lang="pl-PL" dirty="0" err="1" smtClean="0"/>
              <a:t>notion</a:t>
            </a:r>
            <a:r>
              <a:rPr lang="pl-PL" dirty="0" smtClean="0"/>
              <a:t> of </a:t>
            </a:r>
            <a:r>
              <a:rPr lang="pl-PL" dirty="0" err="1" smtClean="0"/>
              <a:t>an</a:t>
            </a:r>
            <a:r>
              <a:rPr lang="pl-PL" dirty="0" smtClean="0"/>
              <a:t> </a:t>
            </a:r>
            <a:r>
              <a:rPr lang="pl-PL" dirty="0" err="1" smtClean="0"/>
              <a:t>undertaking</a:t>
            </a:r>
            <a:endParaRPr lang="pl-PL" dirty="0"/>
          </a:p>
        </p:txBody>
      </p:sp>
      <p:sp>
        <p:nvSpPr>
          <p:cNvPr id="3" name="Symbol zastępczy zawartości 2"/>
          <p:cNvSpPr>
            <a:spLocks noGrp="1"/>
          </p:cNvSpPr>
          <p:nvPr>
            <p:ph idx="1"/>
          </p:nvPr>
        </p:nvSpPr>
        <p:spPr>
          <a:xfrm>
            <a:off x="0" y="620688"/>
            <a:ext cx="12192000" cy="6237312"/>
          </a:xfrm>
        </p:spPr>
        <p:txBody>
          <a:bodyPr/>
          <a:lstStyle/>
          <a:p>
            <a:r>
              <a:rPr lang="pl-PL" b="1" dirty="0" err="1" smtClean="0"/>
              <a:t>There</a:t>
            </a:r>
            <a:r>
              <a:rPr lang="pl-PL" b="1" dirty="0" smtClean="0"/>
              <a:t> </a:t>
            </a:r>
            <a:r>
              <a:rPr lang="pl-PL" b="1" dirty="0" err="1" smtClean="0"/>
              <a:t>is</a:t>
            </a:r>
            <a:r>
              <a:rPr lang="pl-PL" b="1" dirty="0" smtClean="0"/>
              <a:t> a single </a:t>
            </a:r>
            <a:r>
              <a:rPr lang="pl-PL" b="1" dirty="0" err="1" smtClean="0"/>
              <a:t>notion</a:t>
            </a:r>
            <a:r>
              <a:rPr lang="pl-PL" b="1" dirty="0" smtClean="0"/>
              <a:t> of </a:t>
            </a:r>
            <a:r>
              <a:rPr lang="pl-PL" b="1" dirty="0" err="1" smtClean="0"/>
              <a:t>an</a:t>
            </a:r>
            <a:r>
              <a:rPr lang="pl-PL" b="1" dirty="0" smtClean="0"/>
              <a:t> </a:t>
            </a:r>
            <a:r>
              <a:rPr lang="pl-PL" b="1" dirty="0" err="1" smtClean="0"/>
              <a:t>undertaking</a:t>
            </a:r>
            <a:r>
              <a:rPr lang="pl-PL" b="1" dirty="0" smtClean="0"/>
              <a:t> </a:t>
            </a:r>
            <a:r>
              <a:rPr lang="pl-PL" b="1" dirty="0" err="1" smtClean="0"/>
              <a:t>through</a:t>
            </a:r>
            <a:r>
              <a:rPr lang="pl-PL" b="1" dirty="0" smtClean="0"/>
              <a:t> the </a:t>
            </a:r>
            <a:r>
              <a:rPr lang="pl-PL" b="1" dirty="0" err="1" smtClean="0"/>
              <a:t>breadth</a:t>
            </a:r>
            <a:r>
              <a:rPr lang="pl-PL" b="1" dirty="0" smtClean="0"/>
              <a:t> of EU </a:t>
            </a:r>
            <a:r>
              <a:rPr lang="pl-PL" b="1" dirty="0" err="1" smtClean="0"/>
              <a:t>competition</a:t>
            </a:r>
            <a:r>
              <a:rPr lang="pl-PL" b="1" dirty="0" smtClean="0"/>
              <a:t> law, of </a:t>
            </a:r>
            <a:r>
              <a:rPr lang="pl-PL" b="1" dirty="0" err="1" smtClean="0"/>
              <a:t>which</a:t>
            </a:r>
            <a:r>
              <a:rPr lang="pl-PL" b="1" dirty="0" smtClean="0"/>
              <a:t> </a:t>
            </a:r>
            <a:r>
              <a:rPr lang="pl-PL" b="1" dirty="0" err="1" smtClean="0"/>
              <a:t>State</a:t>
            </a:r>
            <a:r>
              <a:rPr lang="pl-PL" b="1" dirty="0" smtClean="0"/>
              <a:t> </a:t>
            </a:r>
            <a:r>
              <a:rPr lang="pl-PL" b="1" dirty="0" err="1" smtClean="0"/>
              <a:t>aid</a:t>
            </a:r>
            <a:r>
              <a:rPr lang="pl-PL" b="1" dirty="0" smtClean="0"/>
              <a:t> law </a:t>
            </a:r>
            <a:r>
              <a:rPr lang="pl-PL" b="1" dirty="0" err="1" smtClean="0"/>
              <a:t>is</a:t>
            </a:r>
            <a:r>
              <a:rPr lang="pl-PL" b="1" dirty="0" smtClean="0"/>
              <a:t> part</a:t>
            </a:r>
          </a:p>
          <a:p>
            <a:r>
              <a:rPr lang="pl-PL" b="1" dirty="0" err="1" smtClean="0"/>
              <a:t>Attempts</a:t>
            </a:r>
            <a:r>
              <a:rPr lang="pl-PL" b="1" dirty="0" smtClean="0"/>
              <a:t> to </a:t>
            </a:r>
            <a:r>
              <a:rPr lang="pl-PL" b="1" dirty="0" err="1" smtClean="0"/>
              <a:t>distinguish</a:t>
            </a:r>
            <a:r>
              <a:rPr lang="pl-PL" b="1" dirty="0" smtClean="0"/>
              <a:t> a </a:t>
            </a:r>
            <a:r>
              <a:rPr lang="pl-PL" b="1" dirty="0" err="1" smtClean="0"/>
              <a:t>separate</a:t>
            </a:r>
            <a:r>
              <a:rPr lang="pl-PL" b="1" dirty="0" smtClean="0"/>
              <a:t> </a:t>
            </a:r>
            <a:r>
              <a:rPr lang="pl-PL" b="1" dirty="0" err="1" smtClean="0"/>
              <a:t>definition</a:t>
            </a:r>
            <a:r>
              <a:rPr lang="pl-PL" b="1" dirty="0" smtClean="0"/>
              <a:t> of </a:t>
            </a:r>
            <a:r>
              <a:rPr lang="pl-PL" b="1" dirty="0" err="1" smtClean="0"/>
              <a:t>it</a:t>
            </a:r>
            <a:r>
              <a:rPr lang="pl-PL" b="1" dirty="0" smtClean="0"/>
              <a:t> </a:t>
            </a:r>
            <a:r>
              <a:rPr lang="pl-PL" b="1" dirty="0" err="1" smtClean="0"/>
              <a:t>under</a:t>
            </a:r>
            <a:r>
              <a:rPr lang="pl-PL" b="1" dirty="0" smtClean="0"/>
              <a:t> EU law on </a:t>
            </a:r>
            <a:r>
              <a:rPr lang="pl-PL" b="1" dirty="0" err="1" smtClean="0"/>
              <a:t>State</a:t>
            </a:r>
            <a:r>
              <a:rPr lang="pl-PL" b="1" dirty="0" smtClean="0"/>
              <a:t> </a:t>
            </a:r>
            <a:r>
              <a:rPr lang="pl-PL" b="1" dirty="0" err="1" smtClean="0"/>
              <a:t>aid</a:t>
            </a:r>
            <a:r>
              <a:rPr lang="pl-PL" b="1" dirty="0" smtClean="0"/>
              <a:t> </a:t>
            </a:r>
            <a:r>
              <a:rPr lang="pl-PL" b="1" dirty="0" err="1" smtClean="0"/>
              <a:t>are</a:t>
            </a:r>
            <a:r>
              <a:rPr lang="pl-PL" b="1" dirty="0" smtClean="0"/>
              <a:t> </a:t>
            </a:r>
            <a:r>
              <a:rPr lang="pl-PL" b="1" i="1" dirty="0" err="1" smtClean="0"/>
              <a:t>wrong</a:t>
            </a:r>
            <a:endParaRPr lang="pl-PL" b="1" dirty="0" smtClean="0"/>
          </a:p>
          <a:p>
            <a:pPr algn="just"/>
            <a:r>
              <a:rPr lang="en-GB" b="1" dirty="0"/>
              <a:t>The General Court has </a:t>
            </a:r>
            <a:r>
              <a:rPr lang="en-GB" b="1" dirty="0" smtClean="0"/>
              <a:t>dismissed </a:t>
            </a:r>
            <a:r>
              <a:rPr lang="en-GB" b="1" dirty="0"/>
              <a:t>an express plea to distinguish between State aid law proper and competition law at large, which has been confirmed by the Court of Justice</a:t>
            </a:r>
            <a:r>
              <a:rPr lang="pl-PL" b="1" dirty="0"/>
              <a:t> </a:t>
            </a:r>
            <a:r>
              <a:rPr lang="en-US" b="1" dirty="0"/>
              <a:t>See joined cases</a:t>
            </a:r>
            <a:r>
              <a:rPr lang="en-GB" b="1" dirty="0"/>
              <a:t> T-443/08 and T-455/08 </a:t>
            </a:r>
            <a:r>
              <a:rPr lang="en-GB" b="1" i="1" dirty="0" err="1"/>
              <a:t>Freistaat</a:t>
            </a:r>
            <a:r>
              <a:rPr lang="en-GB" b="1" i="1" dirty="0"/>
              <a:t> Sachsen and Land Sachsen-Anhalt et al</a:t>
            </a:r>
            <a:r>
              <a:rPr lang="en-GB" b="1" i="1" dirty="0" smtClean="0"/>
              <a:t>.</a:t>
            </a:r>
            <a:r>
              <a:rPr lang="en-GB" b="1" dirty="0" smtClean="0"/>
              <a:t>, </a:t>
            </a:r>
            <a:r>
              <a:rPr lang="pl-PL" b="1" dirty="0" err="1" smtClean="0"/>
              <a:t>cf</a:t>
            </a:r>
            <a:r>
              <a:rPr lang="pl-PL" b="1" dirty="0" smtClean="0"/>
              <a:t>. </a:t>
            </a:r>
            <a:r>
              <a:rPr lang="en-GB" b="1" dirty="0" smtClean="0"/>
              <a:t>para</a:t>
            </a:r>
            <a:r>
              <a:rPr lang="en-GB" b="1" dirty="0"/>
              <a:t>. 117 : (“the concepts of ‘undertaking’ and ‘economic activity’ are identical in all branches of competition law, be it the provisions addressed to undertakings or the provisions addressed to the Member States, since all those provisions contribute to the attainment of a single objective, namely the objective referred to in </a:t>
            </a:r>
            <a:r>
              <a:rPr lang="pl-PL" b="1" dirty="0" smtClean="0"/>
              <a:t>[</a:t>
            </a:r>
            <a:r>
              <a:rPr lang="pl-PL" b="1" dirty="0" err="1" smtClean="0"/>
              <a:t>Article</a:t>
            </a:r>
            <a:r>
              <a:rPr lang="pl-PL" b="1" dirty="0" smtClean="0"/>
              <a:t> 3(1)(b) TFEU] </a:t>
            </a:r>
            <a:r>
              <a:rPr lang="en-GB" b="1" dirty="0" smtClean="0"/>
              <a:t>of </a:t>
            </a:r>
            <a:r>
              <a:rPr lang="en-GB" b="1" dirty="0"/>
              <a:t>establishing a system ensuring that competition in the internal market is not distorted</a:t>
            </a:r>
            <a:r>
              <a:rPr lang="en-GB" b="1" dirty="0" smtClean="0"/>
              <a:t>”</a:t>
            </a:r>
            <a:r>
              <a:rPr lang="pl-PL" b="1" dirty="0"/>
              <a:t>;</a:t>
            </a:r>
            <a:r>
              <a:rPr lang="pl-PL" b="1" dirty="0" smtClean="0"/>
              <a:t> </a:t>
            </a:r>
            <a:r>
              <a:rPr lang="pl-PL" b="1" dirty="0" err="1"/>
              <a:t>c</a:t>
            </a:r>
            <a:r>
              <a:rPr lang="pl-PL" b="1" dirty="0" err="1" smtClean="0"/>
              <a:t>onfirmed</a:t>
            </a:r>
            <a:r>
              <a:rPr lang="pl-PL" b="1" dirty="0" smtClean="0"/>
              <a:t> by the CJ, </a:t>
            </a:r>
            <a:r>
              <a:rPr lang="en-GB" dirty="0" smtClean="0"/>
              <a:t>Case </a:t>
            </a:r>
            <a:r>
              <a:rPr lang="en-GB" dirty="0"/>
              <a:t>C-288/11 P </a:t>
            </a:r>
            <a:r>
              <a:rPr lang="en-GB" i="1" dirty="0" err="1"/>
              <a:t>Mitteldeutsche</a:t>
            </a:r>
            <a:r>
              <a:rPr lang="en-GB" i="1" dirty="0"/>
              <a:t> </a:t>
            </a:r>
            <a:r>
              <a:rPr lang="en-GB" i="1" dirty="0" err="1"/>
              <a:t>Flughafen</a:t>
            </a:r>
            <a:r>
              <a:rPr lang="en-GB" i="1" dirty="0"/>
              <a:t> AG et al</a:t>
            </a:r>
            <a:r>
              <a:rPr lang="en-GB" i="1" dirty="0" smtClean="0"/>
              <a:t>.</a:t>
            </a:r>
            <a:r>
              <a:rPr lang="en-GB" dirty="0" smtClean="0"/>
              <a:t>, </a:t>
            </a:r>
            <a:r>
              <a:rPr lang="en-GB" dirty="0"/>
              <a:t>para. </a:t>
            </a:r>
            <a:r>
              <a:rPr lang="en-GB" dirty="0" smtClean="0"/>
              <a:t>50</a:t>
            </a:r>
            <a:r>
              <a:rPr lang="pl-PL" dirty="0" smtClean="0"/>
              <a:t>)</a:t>
            </a:r>
            <a:r>
              <a:rPr lang="en-GB" dirty="0" smtClean="0"/>
              <a:t>.</a:t>
            </a:r>
            <a:endParaRPr lang="pl-PL" dirty="0"/>
          </a:p>
          <a:p>
            <a:endParaRPr lang="pl-PL" b="1" dirty="0"/>
          </a:p>
        </p:txBody>
      </p:sp>
    </p:spTree>
    <p:extLst>
      <p:ext uri="{BB962C8B-B14F-4D97-AF65-F5344CB8AC3E}">
        <p14:creationId xmlns:p14="http://schemas.microsoft.com/office/powerpoint/2010/main" val="20945449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34545"/>
            <a:ext cx="12192000" cy="658151"/>
          </a:xfrm>
        </p:spPr>
        <p:txBody>
          <a:bodyPr/>
          <a:lstStyle/>
          <a:p>
            <a:r>
              <a:rPr lang="pl-PL" dirty="0" smtClean="0"/>
              <a:t>The </a:t>
            </a:r>
            <a:r>
              <a:rPr lang="pl-PL" dirty="0" err="1" smtClean="0"/>
              <a:t>notion</a:t>
            </a:r>
            <a:r>
              <a:rPr lang="pl-PL" dirty="0" smtClean="0"/>
              <a:t> of </a:t>
            </a:r>
            <a:r>
              <a:rPr lang="pl-PL" dirty="0" err="1" smtClean="0"/>
              <a:t>an</a:t>
            </a:r>
            <a:r>
              <a:rPr lang="pl-PL" dirty="0" smtClean="0"/>
              <a:t> </a:t>
            </a:r>
            <a:r>
              <a:rPr lang="pl-PL" dirty="0" err="1" smtClean="0"/>
              <a:t>undertaking</a:t>
            </a:r>
            <a:r>
              <a:rPr lang="pl-PL" dirty="0" smtClean="0"/>
              <a:t> - </a:t>
            </a:r>
            <a:r>
              <a:rPr lang="pl-PL" dirty="0" err="1" smtClean="0"/>
              <a:t>continued</a:t>
            </a:r>
            <a:endParaRPr lang="pl-PL" dirty="0"/>
          </a:p>
        </p:txBody>
      </p:sp>
      <p:sp>
        <p:nvSpPr>
          <p:cNvPr id="3" name="Symbol zastępczy zawartości 2"/>
          <p:cNvSpPr>
            <a:spLocks noGrp="1"/>
          </p:cNvSpPr>
          <p:nvPr>
            <p:ph idx="1"/>
          </p:nvPr>
        </p:nvSpPr>
        <p:spPr>
          <a:xfrm>
            <a:off x="28310" y="742938"/>
            <a:ext cx="12163690" cy="6070438"/>
          </a:xfrm>
        </p:spPr>
        <p:txBody>
          <a:bodyPr/>
          <a:lstStyle/>
          <a:p>
            <a:r>
              <a:rPr lang="pl-PL" b="1" dirty="0" smtClean="0"/>
              <a:t>The</a:t>
            </a:r>
            <a:r>
              <a:rPr lang="en-US" b="1" dirty="0" smtClean="0"/>
              <a:t> </a:t>
            </a:r>
            <a:r>
              <a:rPr lang="en-US" b="1" dirty="0"/>
              <a:t>concept of “undertaking” covers any entity engaged in an economic activity, regardless of its legal status and the way in which it is </a:t>
            </a:r>
            <a:r>
              <a:rPr lang="en-US" b="1" dirty="0" smtClean="0"/>
              <a:t>financed</a:t>
            </a:r>
            <a:endParaRPr lang="pl-PL" b="1" dirty="0"/>
          </a:p>
          <a:p>
            <a:r>
              <a:rPr lang="pl-PL" b="1" dirty="0" smtClean="0"/>
              <a:t>A</a:t>
            </a:r>
            <a:r>
              <a:rPr lang="en-US" b="1" dirty="0" err="1" smtClean="0"/>
              <a:t>ny</a:t>
            </a:r>
            <a:r>
              <a:rPr lang="en-US" b="1" dirty="0" smtClean="0"/>
              <a:t> </a:t>
            </a:r>
            <a:r>
              <a:rPr lang="en-US" b="1" dirty="0"/>
              <a:t>activity consisting in offering goods or services on a given market is an economic </a:t>
            </a:r>
            <a:r>
              <a:rPr lang="en-US" b="1" dirty="0" smtClean="0"/>
              <a:t>activity</a:t>
            </a:r>
            <a:endParaRPr lang="pl-PL" b="1" dirty="0" smtClean="0"/>
          </a:p>
          <a:p>
            <a:r>
              <a:rPr lang="pl-PL" b="1" dirty="0" smtClean="0"/>
              <a:t>U</a:t>
            </a:r>
            <a:r>
              <a:rPr lang="en-US" b="1" dirty="0" err="1" smtClean="0"/>
              <a:t>sually</a:t>
            </a:r>
            <a:r>
              <a:rPr lang="en-US" b="1" dirty="0"/>
              <a:t>, the economic activity that is the defining characteristic of an undertaking is carried on directly on the market</a:t>
            </a:r>
            <a:endParaRPr lang="pl-PL" b="1" dirty="0" smtClean="0"/>
          </a:p>
          <a:p>
            <a:r>
              <a:rPr lang="pl-PL" b="1" dirty="0" smtClean="0"/>
              <a:t>(</a:t>
            </a:r>
            <a:r>
              <a:rPr lang="pl-PL" b="1" dirty="0"/>
              <a:t>ex </a:t>
            </a:r>
            <a:r>
              <a:rPr lang="pl-PL" b="1" dirty="0" err="1"/>
              <a:t>judgment</a:t>
            </a:r>
            <a:r>
              <a:rPr lang="pl-PL" b="1" dirty="0"/>
              <a:t> of the Court of 11 </a:t>
            </a:r>
            <a:r>
              <a:rPr lang="pl-PL" b="1" dirty="0" err="1"/>
              <a:t>July</a:t>
            </a:r>
            <a:r>
              <a:rPr lang="pl-PL" b="1" dirty="0"/>
              <a:t> 2006, C-205/03 P </a:t>
            </a:r>
            <a:r>
              <a:rPr lang="pl-PL" b="1" dirty="0" err="1"/>
              <a:t>Federación</a:t>
            </a:r>
            <a:r>
              <a:rPr lang="pl-PL" b="1" dirty="0"/>
              <a:t> </a:t>
            </a:r>
            <a:r>
              <a:rPr lang="pl-PL" b="1" dirty="0" err="1"/>
              <a:t>Española</a:t>
            </a:r>
            <a:r>
              <a:rPr lang="pl-PL" b="1" dirty="0"/>
              <a:t> de </a:t>
            </a:r>
            <a:r>
              <a:rPr lang="pl-PL" b="1" dirty="0" err="1"/>
              <a:t>Empresas</a:t>
            </a:r>
            <a:r>
              <a:rPr lang="pl-PL" b="1" dirty="0"/>
              <a:t> de </a:t>
            </a:r>
            <a:r>
              <a:rPr lang="pl-PL" b="1" dirty="0" err="1"/>
              <a:t>Tecnología</a:t>
            </a:r>
            <a:r>
              <a:rPr lang="pl-PL" b="1" dirty="0"/>
              <a:t> Sanitaria (FENIN) v </a:t>
            </a:r>
            <a:r>
              <a:rPr lang="pl-PL" b="1" dirty="0" err="1"/>
              <a:t>Commission</a:t>
            </a:r>
            <a:r>
              <a:rPr lang="pl-PL" b="1" dirty="0"/>
              <a:t> of the </a:t>
            </a:r>
            <a:r>
              <a:rPr lang="pl-PL" b="1" dirty="0" err="1"/>
              <a:t>European</a:t>
            </a:r>
            <a:r>
              <a:rPr lang="pl-PL" b="1" dirty="0"/>
              <a:t> </a:t>
            </a:r>
            <a:r>
              <a:rPr lang="pl-PL" b="1" dirty="0" err="1"/>
              <a:t>Communities</a:t>
            </a:r>
            <a:r>
              <a:rPr lang="pl-PL" b="1" dirty="0"/>
              <a:t>, ECLI:EU:C:2006:453, para. </a:t>
            </a:r>
            <a:r>
              <a:rPr lang="pl-PL" b="1" dirty="0" smtClean="0"/>
              <a:t>25; </a:t>
            </a:r>
            <a:r>
              <a:rPr lang="it-IT" b="1" dirty="0" smtClean="0"/>
              <a:t>Case </a:t>
            </a:r>
            <a:r>
              <a:rPr lang="it-IT" b="1" dirty="0"/>
              <a:t>C-222/04 Ministero dell'Economia e delle Finanze v Cassa di Risparmio di Firenze </a:t>
            </a:r>
            <a:r>
              <a:rPr lang="it-IT" b="1" dirty="0" smtClean="0"/>
              <a:t>SpA, </a:t>
            </a:r>
            <a:r>
              <a:rPr lang="it-IT" b="1" dirty="0"/>
              <a:t>paras </a:t>
            </a:r>
            <a:r>
              <a:rPr lang="it-IT" b="1" dirty="0" smtClean="0"/>
              <a:t>107</a:t>
            </a:r>
            <a:r>
              <a:rPr lang="pl-PL" b="1" dirty="0" smtClean="0"/>
              <a:t>, </a:t>
            </a:r>
            <a:r>
              <a:rPr lang="it-IT" b="1" dirty="0" smtClean="0"/>
              <a:t>108</a:t>
            </a:r>
            <a:r>
              <a:rPr lang="pl-PL" b="1" dirty="0" smtClean="0"/>
              <a:t> and 109)</a:t>
            </a:r>
          </a:p>
          <a:p>
            <a:r>
              <a:rPr lang="pl-PL" b="1" dirty="0" smtClean="0"/>
              <a:t>A </a:t>
            </a:r>
            <a:r>
              <a:rPr lang="pl-PL" b="1" dirty="0" err="1" smtClean="0"/>
              <a:t>functional</a:t>
            </a:r>
            <a:r>
              <a:rPr lang="pl-PL" b="1" dirty="0" smtClean="0"/>
              <a:t> </a:t>
            </a:r>
            <a:r>
              <a:rPr lang="pl-PL" b="1" dirty="0" err="1" smtClean="0"/>
              <a:t>approach</a:t>
            </a:r>
            <a:r>
              <a:rPr lang="pl-PL" b="1" dirty="0" smtClean="0"/>
              <a:t> : w</a:t>
            </a:r>
            <a:r>
              <a:rPr lang="en-US" b="1" dirty="0" smtClean="0"/>
              <a:t>hat </a:t>
            </a:r>
            <a:r>
              <a:rPr lang="en-US" b="1" dirty="0"/>
              <a:t>constitutes “an undertaking” is not dependent on national law concerning companies and partnerships or national provisions on commercial </a:t>
            </a:r>
            <a:r>
              <a:rPr lang="en-US" b="1" dirty="0" smtClean="0"/>
              <a:t>activities</a:t>
            </a:r>
            <a:r>
              <a:rPr lang="pl-PL" b="1" dirty="0" smtClean="0"/>
              <a:t> (business/</a:t>
            </a:r>
            <a:r>
              <a:rPr lang="pl-PL" b="1" dirty="0" err="1" smtClean="0"/>
              <a:t>commercial</a:t>
            </a:r>
            <a:r>
              <a:rPr lang="pl-PL" b="1" dirty="0" smtClean="0"/>
              <a:t> law)</a:t>
            </a:r>
            <a:r>
              <a:rPr lang="en-US" b="1" dirty="0" smtClean="0"/>
              <a:t>, </a:t>
            </a:r>
            <a:r>
              <a:rPr lang="en-US" b="1" dirty="0"/>
              <a:t>but is – in </a:t>
            </a:r>
            <a:r>
              <a:rPr lang="en-US" b="1" dirty="0" smtClean="0"/>
              <a:t>a</a:t>
            </a:r>
            <a:r>
              <a:rPr lang="pl-PL" b="1" dirty="0" smtClean="0"/>
              <a:t> </a:t>
            </a:r>
            <a:r>
              <a:rPr lang="pl-PL" b="1" dirty="0" err="1" smtClean="0"/>
              <a:t>true</a:t>
            </a:r>
            <a:r>
              <a:rPr lang="en-US" b="1" dirty="0" smtClean="0"/>
              <a:t> </a:t>
            </a:r>
            <a:r>
              <a:rPr lang="en-US" b="1" dirty="0"/>
              <a:t>State aid law fashion – defined as to its effect</a:t>
            </a:r>
            <a:endParaRPr lang="pl-PL" b="1" dirty="0" smtClean="0"/>
          </a:p>
        </p:txBody>
      </p:sp>
    </p:spTree>
    <p:extLst>
      <p:ext uri="{BB962C8B-B14F-4D97-AF65-F5344CB8AC3E}">
        <p14:creationId xmlns:p14="http://schemas.microsoft.com/office/powerpoint/2010/main" val="3478182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4448"/>
            <a:ext cx="12192000" cy="606240"/>
          </a:xfrm>
        </p:spPr>
        <p:txBody>
          <a:bodyPr/>
          <a:lstStyle/>
          <a:p>
            <a:r>
              <a:rPr lang="pl-PL" dirty="0" err="1" smtClean="0"/>
              <a:t>Undertakings</a:t>
            </a:r>
            <a:r>
              <a:rPr lang="pl-PL" dirty="0" smtClean="0"/>
              <a:t> and </a:t>
            </a:r>
            <a:r>
              <a:rPr lang="pl-PL" dirty="0" err="1" smtClean="0"/>
              <a:t>secondary</a:t>
            </a:r>
            <a:r>
              <a:rPr lang="pl-PL" dirty="0" smtClean="0"/>
              <a:t> law of the Union</a:t>
            </a:r>
            <a:endParaRPr lang="pl-PL" dirty="0"/>
          </a:p>
        </p:txBody>
      </p:sp>
      <p:sp>
        <p:nvSpPr>
          <p:cNvPr id="3" name="Symbol zastępczy zawartości 2"/>
          <p:cNvSpPr>
            <a:spLocks noGrp="1"/>
          </p:cNvSpPr>
          <p:nvPr>
            <p:ph idx="1"/>
          </p:nvPr>
        </p:nvSpPr>
        <p:spPr>
          <a:xfrm>
            <a:off x="4812" y="614946"/>
            <a:ext cx="12187188" cy="6243054"/>
          </a:xfrm>
        </p:spPr>
        <p:txBody>
          <a:bodyPr>
            <a:normAutofit fontScale="92500" lnSpcReduction="10000"/>
          </a:bodyPr>
          <a:lstStyle/>
          <a:p>
            <a:r>
              <a:rPr lang="pl-PL" b="1" dirty="0" err="1" smtClean="0"/>
              <a:t>Secondary</a:t>
            </a:r>
            <a:r>
              <a:rPr lang="pl-PL" b="1" dirty="0" smtClean="0"/>
              <a:t> law </a:t>
            </a:r>
            <a:r>
              <a:rPr lang="pl-PL" b="1" dirty="0" err="1" smtClean="0"/>
              <a:t>uses</a:t>
            </a:r>
            <a:r>
              <a:rPr lang="pl-PL" b="1" dirty="0" smtClean="0"/>
              <a:t> </a:t>
            </a:r>
            <a:r>
              <a:rPr lang="pl-PL" b="1" dirty="0" err="1" smtClean="0"/>
              <a:t>either</a:t>
            </a:r>
            <a:r>
              <a:rPr lang="pl-PL" b="1" dirty="0" smtClean="0"/>
              <a:t> the term „</a:t>
            </a:r>
            <a:r>
              <a:rPr lang="pl-PL" b="1" dirty="0" err="1" smtClean="0"/>
              <a:t>undertaking</a:t>
            </a:r>
            <a:r>
              <a:rPr lang="pl-PL" b="1" dirty="0" smtClean="0"/>
              <a:t>” </a:t>
            </a:r>
            <a:r>
              <a:rPr lang="pl-PL" b="1" dirty="0" err="1" smtClean="0"/>
              <a:t>or</a:t>
            </a:r>
            <a:r>
              <a:rPr lang="pl-PL" b="1" dirty="0" smtClean="0"/>
              <a:t> the term of </a:t>
            </a:r>
            <a:r>
              <a:rPr lang="pl-PL" b="1" dirty="0" err="1" smtClean="0"/>
              <a:t>an</a:t>
            </a:r>
            <a:r>
              <a:rPr lang="pl-PL" b="1" dirty="0" smtClean="0"/>
              <a:t> „</a:t>
            </a:r>
            <a:r>
              <a:rPr lang="pl-PL" b="1" dirty="0" err="1" smtClean="0"/>
              <a:t>enterprise</a:t>
            </a:r>
            <a:r>
              <a:rPr lang="pl-PL" b="1" dirty="0" smtClean="0"/>
              <a:t>”</a:t>
            </a:r>
          </a:p>
          <a:p>
            <a:r>
              <a:rPr lang="pl-PL" b="1" dirty="0" err="1" smtClean="0"/>
              <a:t>They</a:t>
            </a:r>
            <a:r>
              <a:rPr lang="pl-PL" b="1" dirty="0" smtClean="0"/>
              <a:t> </a:t>
            </a:r>
            <a:r>
              <a:rPr lang="pl-PL" b="1" dirty="0" err="1" smtClean="0"/>
              <a:t>are</a:t>
            </a:r>
            <a:r>
              <a:rPr lang="pl-PL" b="1" dirty="0" smtClean="0"/>
              <a:t> </a:t>
            </a:r>
            <a:r>
              <a:rPr lang="pl-PL" b="1" dirty="0" err="1" smtClean="0"/>
              <a:t>substantially</a:t>
            </a:r>
            <a:r>
              <a:rPr lang="pl-PL" b="1" dirty="0" smtClean="0"/>
              <a:t> the same and </a:t>
            </a:r>
            <a:r>
              <a:rPr lang="pl-PL" b="1" dirty="0" err="1" smtClean="0"/>
              <a:t>even</a:t>
            </a:r>
            <a:r>
              <a:rPr lang="pl-PL" b="1" dirty="0" smtClean="0"/>
              <a:t> </a:t>
            </a:r>
            <a:r>
              <a:rPr lang="pl-PL" b="1" dirty="0" err="1" smtClean="0"/>
              <a:t>appear</a:t>
            </a:r>
            <a:r>
              <a:rPr lang="pl-PL" b="1" dirty="0" smtClean="0"/>
              <a:t> </a:t>
            </a:r>
            <a:r>
              <a:rPr lang="pl-PL" b="1" dirty="0" err="1" smtClean="0"/>
              <a:t>interchangeably</a:t>
            </a:r>
            <a:r>
              <a:rPr lang="pl-PL" b="1" dirty="0" smtClean="0"/>
              <a:t> in a </a:t>
            </a:r>
            <a:r>
              <a:rPr lang="pl-PL" b="1" dirty="0" err="1" smtClean="0"/>
              <a:t>given</a:t>
            </a:r>
            <a:r>
              <a:rPr lang="pl-PL" b="1" dirty="0" smtClean="0"/>
              <a:t> </a:t>
            </a:r>
            <a:r>
              <a:rPr lang="pl-PL" b="1" dirty="0" err="1" smtClean="0"/>
              <a:t>legal</a:t>
            </a:r>
            <a:r>
              <a:rPr lang="pl-PL" b="1" dirty="0" smtClean="0"/>
              <a:t> </a:t>
            </a:r>
            <a:r>
              <a:rPr lang="pl-PL" b="1" dirty="0" err="1" smtClean="0"/>
              <a:t>act</a:t>
            </a:r>
            <a:r>
              <a:rPr lang="pl-PL" b="1" dirty="0" smtClean="0"/>
              <a:t> of the Union (</a:t>
            </a:r>
            <a:r>
              <a:rPr lang="pl-PL" b="1" dirty="0" err="1" smtClean="0"/>
              <a:t>e.g</a:t>
            </a:r>
            <a:r>
              <a:rPr lang="pl-PL" b="1" dirty="0" smtClean="0"/>
              <a:t>. </a:t>
            </a:r>
            <a:r>
              <a:rPr lang="en-US" b="1" dirty="0"/>
              <a:t>Commission Regulation (EU) No 651/2014 of 17 June 2014 declaring certain categories of aid compatible with the internal market in application of Articles 107 and 108 of the Treaty </a:t>
            </a:r>
            <a:r>
              <a:rPr lang="pl-PL" b="1" dirty="0" smtClean="0"/>
              <a:t>[the General Block </a:t>
            </a:r>
            <a:r>
              <a:rPr lang="pl-PL" b="1" dirty="0" err="1" smtClean="0"/>
              <a:t>Exemption</a:t>
            </a:r>
            <a:r>
              <a:rPr lang="pl-PL" b="1" dirty="0" smtClean="0"/>
              <a:t> </a:t>
            </a:r>
            <a:r>
              <a:rPr lang="pl-PL" b="1" dirty="0" err="1" smtClean="0"/>
              <a:t>Regulation</a:t>
            </a:r>
            <a:r>
              <a:rPr lang="pl-PL" b="1" dirty="0" smtClean="0"/>
              <a:t> II/GBER II]</a:t>
            </a:r>
          </a:p>
          <a:p>
            <a:r>
              <a:rPr lang="en-US" b="1" dirty="0" smtClean="0"/>
              <a:t>COMMISSION RECOMMENDATION</a:t>
            </a:r>
            <a:r>
              <a:rPr lang="pl-PL" dirty="0"/>
              <a:t> </a:t>
            </a:r>
            <a:r>
              <a:rPr lang="en-US" b="1" dirty="0" smtClean="0"/>
              <a:t>of </a:t>
            </a:r>
            <a:r>
              <a:rPr lang="en-US" b="1" dirty="0"/>
              <a:t>6 May </a:t>
            </a:r>
            <a:r>
              <a:rPr lang="en-US" b="1" dirty="0" smtClean="0"/>
              <a:t>2003</a:t>
            </a:r>
            <a:r>
              <a:rPr lang="pl-PL" dirty="0"/>
              <a:t> </a:t>
            </a:r>
            <a:r>
              <a:rPr lang="en-US" b="1" dirty="0" smtClean="0"/>
              <a:t>concerning </a:t>
            </a:r>
            <a:r>
              <a:rPr lang="en-US" b="1" dirty="0"/>
              <a:t>the definition of micro, small and medium-sized </a:t>
            </a:r>
            <a:r>
              <a:rPr lang="en-US" b="1" dirty="0" smtClean="0"/>
              <a:t>enterprises</a:t>
            </a:r>
            <a:r>
              <a:rPr lang="pl-PL" b="1" dirty="0" smtClean="0"/>
              <a:t>, ex </a:t>
            </a:r>
            <a:r>
              <a:rPr lang="pl-PL" b="1" dirty="0" err="1" smtClean="0"/>
              <a:t>Article</a:t>
            </a:r>
            <a:r>
              <a:rPr lang="pl-PL" b="1" dirty="0" smtClean="0"/>
              <a:t> 1 </a:t>
            </a:r>
            <a:r>
              <a:rPr lang="pl-PL" b="1" dirty="0" err="1" smtClean="0"/>
              <a:t>thereunder</a:t>
            </a:r>
            <a:r>
              <a:rPr lang="pl-PL" b="1" dirty="0" smtClean="0"/>
              <a:t>:</a:t>
            </a:r>
            <a:r>
              <a:rPr lang="en-US" dirty="0"/>
              <a:t/>
            </a:r>
            <a:br>
              <a:rPr lang="en-US" dirty="0"/>
            </a:br>
            <a:r>
              <a:rPr lang="pl-PL" b="1" dirty="0" smtClean="0"/>
              <a:t>„</a:t>
            </a:r>
            <a:r>
              <a:rPr lang="en-US" b="1" dirty="0" smtClean="0"/>
              <a:t>An </a:t>
            </a:r>
            <a:r>
              <a:rPr lang="en-US" b="1" dirty="0"/>
              <a:t>enterprise is considered to be any entity engaged in an economic activity, irrespective of its legal form. This </a:t>
            </a:r>
            <a:r>
              <a:rPr lang="en-US" b="1" dirty="0" smtClean="0"/>
              <a:t>includes,</a:t>
            </a:r>
            <a:r>
              <a:rPr lang="pl-PL" b="1" dirty="0" smtClean="0"/>
              <a:t> </a:t>
            </a:r>
            <a:r>
              <a:rPr lang="en-US" b="1" dirty="0" smtClean="0"/>
              <a:t>in </a:t>
            </a:r>
            <a:r>
              <a:rPr lang="en-US" b="1" dirty="0"/>
              <a:t>particular, self-employed persons and family businesses engaged in craft or other activities, and partnerships or associations regularly engaged in an economic </a:t>
            </a:r>
            <a:r>
              <a:rPr lang="en-US" b="1" dirty="0" smtClean="0"/>
              <a:t>activity</a:t>
            </a:r>
            <a:r>
              <a:rPr lang="pl-PL" b="1" dirty="0" smtClean="0"/>
              <a:t>”</a:t>
            </a:r>
            <a:r>
              <a:rPr lang="en-US" b="1" dirty="0" smtClean="0"/>
              <a:t>.</a:t>
            </a:r>
            <a:endParaRPr lang="pl-PL" b="1" dirty="0" smtClean="0"/>
          </a:p>
          <a:p>
            <a:pPr lvl="1"/>
            <a:r>
              <a:rPr lang="pl-PL" b="1" dirty="0" err="1" smtClean="0"/>
              <a:t>Copy-pasted</a:t>
            </a:r>
            <a:r>
              <a:rPr lang="pl-PL" b="1" dirty="0" smtClean="0"/>
              <a:t> </a:t>
            </a:r>
            <a:r>
              <a:rPr lang="pl-PL" b="1" dirty="0" err="1" smtClean="0"/>
              <a:t>into</a:t>
            </a:r>
            <a:r>
              <a:rPr lang="pl-PL" b="1" dirty="0" smtClean="0"/>
              <a:t> </a:t>
            </a:r>
            <a:r>
              <a:rPr lang="pl-PL" b="1" dirty="0" err="1" smtClean="0"/>
              <a:t>Article</a:t>
            </a:r>
            <a:r>
              <a:rPr lang="pl-PL" b="1" dirty="0" smtClean="0"/>
              <a:t> 1 of the </a:t>
            </a:r>
            <a:r>
              <a:rPr lang="pl-PL" b="1" dirty="0" err="1" smtClean="0"/>
              <a:t>Annex</a:t>
            </a:r>
            <a:r>
              <a:rPr lang="pl-PL" b="1" dirty="0" smtClean="0"/>
              <a:t> I to the GBER II</a:t>
            </a:r>
          </a:p>
          <a:p>
            <a:r>
              <a:rPr lang="pl-PL" b="1" dirty="0" smtClean="0"/>
              <a:t>The </a:t>
            </a:r>
            <a:r>
              <a:rPr lang="pl-PL" b="1" dirty="0" err="1" smtClean="0"/>
              <a:t>notion</a:t>
            </a:r>
            <a:r>
              <a:rPr lang="pl-PL" b="1" dirty="0" smtClean="0"/>
              <a:t> of a SME [a micro-, small and a medium </a:t>
            </a:r>
            <a:r>
              <a:rPr lang="pl-PL" b="1" dirty="0" err="1" smtClean="0"/>
              <a:t>enterprise</a:t>
            </a:r>
            <a:r>
              <a:rPr lang="pl-PL" b="1" dirty="0" smtClean="0"/>
              <a:t>]</a:t>
            </a:r>
            <a:r>
              <a:rPr lang="en-US" b="1" dirty="0"/>
              <a:t/>
            </a:r>
            <a:br>
              <a:rPr lang="en-US" b="1" dirty="0"/>
            </a:br>
            <a:r>
              <a:rPr lang="pl-PL" b="1" dirty="0" smtClean="0"/>
              <a:t>ex </a:t>
            </a:r>
            <a:r>
              <a:rPr lang="pl-PL" b="1" dirty="0" err="1" smtClean="0"/>
              <a:t>Article</a:t>
            </a:r>
            <a:r>
              <a:rPr lang="pl-PL" b="1" dirty="0" smtClean="0"/>
              <a:t> 2 GBER II : </a:t>
            </a:r>
          </a:p>
          <a:p>
            <a:r>
              <a:rPr lang="en-US" b="1" dirty="0"/>
              <a:t>1. The category of micro, small and medium-sized enterprises (SMEs) is made up of enterprises which employ </a:t>
            </a:r>
            <a:r>
              <a:rPr lang="en-US" b="1" dirty="0" smtClean="0"/>
              <a:t>fewer</a:t>
            </a:r>
            <a:r>
              <a:rPr lang="pl-PL" b="1" dirty="0" smtClean="0"/>
              <a:t> </a:t>
            </a:r>
            <a:r>
              <a:rPr lang="en-US" b="1" dirty="0" smtClean="0"/>
              <a:t>than </a:t>
            </a:r>
            <a:r>
              <a:rPr lang="en-US" b="1" dirty="0"/>
              <a:t>250 persons and which have an annual turnover not exceeding EUR 50 million, and/or an annual balance </a:t>
            </a:r>
            <a:r>
              <a:rPr lang="en-US" b="1" dirty="0" smtClean="0"/>
              <a:t>sheet</a:t>
            </a:r>
            <a:r>
              <a:rPr lang="pl-PL" b="1" dirty="0" smtClean="0"/>
              <a:t> </a:t>
            </a:r>
            <a:r>
              <a:rPr lang="en-US" b="1" dirty="0" smtClean="0"/>
              <a:t>total </a:t>
            </a:r>
            <a:r>
              <a:rPr lang="en-US" b="1" dirty="0"/>
              <a:t>not exceeding EUR 43 million.</a:t>
            </a:r>
          </a:p>
          <a:p>
            <a:r>
              <a:rPr lang="en-US" b="1" dirty="0"/>
              <a:t>2. Within the SME category, a small enterprise is defined as an enterprise which employs fewer than 50 persons </a:t>
            </a:r>
            <a:r>
              <a:rPr lang="en-US" b="1" dirty="0" smtClean="0"/>
              <a:t>and</a:t>
            </a:r>
            <a:r>
              <a:rPr lang="pl-PL" b="1" dirty="0" smtClean="0"/>
              <a:t> </a:t>
            </a:r>
            <a:r>
              <a:rPr lang="en-US" b="1" dirty="0" smtClean="0"/>
              <a:t>whose </a:t>
            </a:r>
            <a:r>
              <a:rPr lang="en-US" b="1" dirty="0"/>
              <a:t>annual turnover and/or annual balance sheet total does not exceed EUR 10 million.</a:t>
            </a:r>
          </a:p>
          <a:p>
            <a:r>
              <a:rPr lang="en-US" b="1" dirty="0"/>
              <a:t>3. Within the SME category, a microenterprise is defined as an enterprise which employs fewer than 10 persons </a:t>
            </a:r>
            <a:r>
              <a:rPr lang="en-US" b="1" dirty="0" smtClean="0"/>
              <a:t>and</a:t>
            </a:r>
            <a:r>
              <a:rPr lang="pl-PL" b="1" dirty="0" smtClean="0"/>
              <a:t> </a:t>
            </a:r>
            <a:r>
              <a:rPr lang="en-US" b="1" dirty="0" smtClean="0"/>
              <a:t>whose </a:t>
            </a:r>
            <a:r>
              <a:rPr lang="en-US" b="1" dirty="0"/>
              <a:t>annual turnover and/or annual balance sheet total does not exceed EUR 2 million.</a:t>
            </a:r>
            <a:endParaRPr lang="pl-PL" b="1" dirty="0"/>
          </a:p>
        </p:txBody>
      </p:sp>
    </p:spTree>
    <p:extLst>
      <p:ext uri="{BB962C8B-B14F-4D97-AF65-F5344CB8AC3E}">
        <p14:creationId xmlns:p14="http://schemas.microsoft.com/office/powerpoint/2010/main" val="17361622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736" y="9533"/>
            <a:ext cx="12220736" cy="611155"/>
          </a:xfrm>
        </p:spPr>
        <p:txBody>
          <a:bodyPr/>
          <a:lstStyle/>
          <a:p>
            <a:r>
              <a:rPr lang="pl-PL" dirty="0" err="1" smtClean="0"/>
              <a:t>Examples</a:t>
            </a:r>
            <a:r>
              <a:rPr lang="pl-PL" dirty="0" smtClean="0"/>
              <a:t> of </a:t>
            </a:r>
            <a:r>
              <a:rPr lang="pl-PL" dirty="0" err="1" smtClean="0"/>
              <a:t>possible</a:t>
            </a:r>
            <a:r>
              <a:rPr lang="pl-PL" dirty="0" smtClean="0"/>
              <a:t> </a:t>
            </a:r>
            <a:r>
              <a:rPr lang="pl-PL" dirty="0" err="1" smtClean="0"/>
              <a:t>undertakings</a:t>
            </a:r>
            <a:endParaRPr lang="pl-PL" dirty="0"/>
          </a:p>
        </p:txBody>
      </p:sp>
      <p:sp>
        <p:nvSpPr>
          <p:cNvPr id="3" name="Symbol zastępczy zawartości 2"/>
          <p:cNvSpPr>
            <a:spLocks noGrp="1"/>
          </p:cNvSpPr>
          <p:nvPr>
            <p:ph idx="1"/>
          </p:nvPr>
        </p:nvSpPr>
        <p:spPr>
          <a:xfrm>
            <a:off x="0" y="620688"/>
            <a:ext cx="12192000" cy="6237312"/>
          </a:xfrm>
        </p:spPr>
        <p:txBody>
          <a:bodyPr>
            <a:normAutofit fontScale="85000" lnSpcReduction="10000"/>
          </a:bodyPr>
          <a:lstStyle/>
          <a:p>
            <a:r>
              <a:rPr lang="pl-PL" b="1" dirty="0"/>
              <a:t>a</a:t>
            </a:r>
            <a:r>
              <a:rPr lang="pl-PL" b="1" dirty="0" smtClean="0"/>
              <a:t> </a:t>
            </a:r>
            <a:r>
              <a:rPr lang="pl-PL" b="1" dirty="0" err="1" smtClean="0"/>
              <a:t>natural</a:t>
            </a:r>
            <a:r>
              <a:rPr lang="pl-PL" b="1" dirty="0" smtClean="0"/>
              <a:t> person (</a:t>
            </a:r>
            <a:r>
              <a:rPr lang="pl-PL" b="1" dirty="0" err="1" smtClean="0"/>
              <a:t>viz</a:t>
            </a:r>
            <a:r>
              <a:rPr lang="pl-PL" b="1" dirty="0" smtClean="0"/>
              <a:t>. a sole </a:t>
            </a:r>
            <a:r>
              <a:rPr lang="pl-PL" b="1" dirty="0" err="1" smtClean="0"/>
              <a:t>trader</a:t>
            </a:r>
            <a:r>
              <a:rPr lang="pl-PL" b="1" dirty="0" smtClean="0"/>
              <a:t> / sole </a:t>
            </a:r>
            <a:r>
              <a:rPr lang="pl-PL" b="1" dirty="0" err="1" smtClean="0"/>
              <a:t>proprietorship</a:t>
            </a:r>
            <a:r>
              <a:rPr lang="pl-PL" b="1" dirty="0" smtClean="0"/>
              <a:t>)</a:t>
            </a:r>
          </a:p>
          <a:p>
            <a:pPr lvl="1"/>
            <a:r>
              <a:rPr lang="pl-PL" b="1" dirty="0" err="1" smtClean="0"/>
              <a:t>Esp</a:t>
            </a:r>
            <a:r>
              <a:rPr lang="pl-PL" b="1" dirty="0" smtClean="0"/>
              <a:t>. a </a:t>
            </a:r>
            <a:r>
              <a:rPr lang="pl-PL" b="1" dirty="0" err="1" smtClean="0"/>
              <a:t>member</a:t>
            </a:r>
            <a:r>
              <a:rPr lang="pl-PL" b="1" dirty="0" smtClean="0"/>
              <a:t> of a </a:t>
            </a:r>
            <a:r>
              <a:rPr lang="pl-PL" b="1" dirty="0" err="1" smtClean="0"/>
              <a:t>profession</a:t>
            </a:r>
            <a:r>
              <a:rPr lang="pl-PL" b="1" dirty="0" smtClean="0"/>
              <a:t> (ex j</a:t>
            </a:r>
            <a:r>
              <a:rPr lang="en-US" b="1" dirty="0" err="1" smtClean="0"/>
              <a:t>udgment</a:t>
            </a:r>
            <a:r>
              <a:rPr lang="en-US" b="1" dirty="0" smtClean="0"/>
              <a:t> </a:t>
            </a:r>
            <a:r>
              <a:rPr lang="en-US" b="1" dirty="0"/>
              <a:t>of the Court of 18 June 1998, case C-35/96 Commission of the European Communities v Italian Republic, ECLI:EU:C:1998:303, para. 38, para. 7 of the summary (customs agent</a:t>
            </a:r>
            <a:r>
              <a:rPr lang="en-US" b="1" dirty="0" smtClean="0"/>
              <a:t>)</a:t>
            </a:r>
            <a:r>
              <a:rPr lang="pl-PL" b="1" dirty="0" smtClean="0"/>
              <a:t>)</a:t>
            </a:r>
            <a:r>
              <a:rPr lang="en-US" b="1" dirty="0" smtClean="0"/>
              <a:t>.</a:t>
            </a:r>
            <a:endParaRPr lang="pl-PL" b="1" dirty="0" smtClean="0"/>
          </a:p>
          <a:p>
            <a:r>
              <a:rPr lang="pl-PL" b="1" dirty="0"/>
              <a:t>a</a:t>
            </a:r>
            <a:r>
              <a:rPr lang="pl-PL" b="1" dirty="0" smtClean="0"/>
              <a:t> </a:t>
            </a:r>
            <a:r>
              <a:rPr lang="pl-PL" b="1" dirty="0" err="1" smtClean="0"/>
              <a:t>partnership</a:t>
            </a:r>
            <a:endParaRPr lang="pl-PL" b="1" dirty="0" smtClean="0"/>
          </a:p>
          <a:p>
            <a:pPr lvl="1"/>
            <a:r>
              <a:rPr lang="pl-PL" b="1" dirty="0"/>
              <a:t>a</a:t>
            </a:r>
            <a:r>
              <a:rPr lang="pl-PL" b="1" dirty="0" smtClean="0"/>
              <a:t> „</a:t>
            </a:r>
            <a:r>
              <a:rPr lang="pl-PL" b="1" dirty="0" err="1" smtClean="0"/>
              <a:t>civil</a:t>
            </a:r>
            <a:r>
              <a:rPr lang="pl-PL" b="1" dirty="0" smtClean="0"/>
              <a:t> </a:t>
            </a:r>
            <a:r>
              <a:rPr lang="pl-PL" b="1" dirty="0" err="1" smtClean="0"/>
              <a:t>partnership</a:t>
            </a:r>
            <a:r>
              <a:rPr lang="pl-PL" b="1" dirty="0" smtClean="0"/>
              <a:t>” trading as a business </a:t>
            </a:r>
            <a:r>
              <a:rPr lang="pl-PL" b="1" dirty="0" err="1" smtClean="0"/>
              <a:t>entity</a:t>
            </a:r>
            <a:r>
              <a:rPr lang="pl-PL" b="1" dirty="0" smtClean="0"/>
              <a:t> </a:t>
            </a:r>
            <a:r>
              <a:rPr lang="pl-PL" b="1" dirty="0" err="1" smtClean="0"/>
              <a:t>concluded</a:t>
            </a:r>
            <a:r>
              <a:rPr lang="pl-PL" b="1" dirty="0" smtClean="0"/>
              <a:t> by </a:t>
            </a:r>
            <a:r>
              <a:rPr lang="pl-PL" b="1" dirty="0" err="1" smtClean="0"/>
              <a:t>way</a:t>
            </a:r>
            <a:r>
              <a:rPr lang="pl-PL" b="1" dirty="0" smtClean="0"/>
              <a:t> of a </a:t>
            </a:r>
            <a:r>
              <a:rPr lang="pl-PL" b="1" dirty="0" err="1" smtClean="0"/>
              <a:t>contract</a:t>
            </a:r>
            <a:r>
              <a:rPr lang="pl-PL" b="1" dirty="0"/>
              <a:t> </a:t>
            </a:r>
            <a:r>
              <a:rPr lang="pl-PL" b="1" dirty="0" err="1" smtClean="0"/>
              <a:t>yet</a:t>
            </a:r>
            <a:r>
              <a:rPr lang="pl-PL" b="1" dirty="0" smtClean="0"/>
              <a:t> not </a:t>
            </a:r>
            <a:r>
              <a:rPr lang="pl-PL" b="1" dirty="0" err="1" smtClean="0"/>
              <a:t>having</a:t>
            </a:r>
            <a:r>
              <a:rPr lang="pl-PL" b="1" dirty="0" smtClean="0"/>
              <a:t> </a:t>
            </a:r>
            <a:r>
              <a:rPr lang="pl-PL" b="1" dirty="0" err="1" smtClean="0"/>
              <a:t>separate</a:t>
            </a:r>
            <a:r>
              <a:rPr lang="pl-PL" b="1" dirty="0" smtClean="0"/>
              <a:t> </a:t>
            </a:r>
            <a:r>
              <a:rPr lang="pl-PL" b="1" dirty="0" err="1" smtClean="0"/>
              <a:t>legal</a:t>
            </a:r>
            <a:r>
              <a:rPr lang="pl-PL" b="1" dirty="0" smtClean="0"/>
              <a:t> </a:t>
            </a:r>
            <a:r>
              <a:rPr lang="pl-PL" b="1" dirty="0" err="1" smtClean="0"/>
              <a:t>capacity</a:t>
            </a:r>
            <a:r>
              <a:rPr lang="pl-PL" b="1" dirty="0" smtClean="0"/>
              <a:t> </a:t>
            </a:r>
            <a:r>
              <a:rPr lang="pl-PL" b="1" dirty="0" err="1" smtClean="0"/>
              <a:t>under</a:t>
            </a:r>
            <a:r>
              <a:rPr lang="pl-PL" b="1" dirty="0" smtClean="0"/>
              <a:t> </a:t>
            </a:r>
            <a:r>
              <a:rPr lang="pl-PL" b="1" dirty="0" err="1" smtClean="0"/>
              <a:t>national</a:t>
            </a:r>
            <a:r>
              <a:rPr lang="pl-PL" b="1" dirty="0" smtClean="0"/>
              <a:t> law</a:t>
            </a:r>
          </a:p>
          <a:p>
            <a:r>
              <a:rPr lang="pl-PL" b="1" dirty="0"/>
              <a:t>a</a:t>
            </a:r>
            <a:r>
              <a:rPr lang="pl-PL" b="1" dirty="0" smtClean="0"/>
              <a:t> </a:t>
            </a:r>
            <a:r>
              <a:rPr lang="pl-PL" b="1" dirty="0" err="1" smtClean="0"/>
              <a:t>company</a:t>
            </a:r>
            <a:r>
              <a:rPr lang="pl-PL" b="1" dirty="0" smtClean="0"/>
              <a:t> (</a:t>
            </a:r>
            <a:r>
              <a:rPr lang="pl-PL" b="1" dirty="0" err="1" smtClean="0"/>
              <a:t>that</a:t>
            </a:r>
            <a:r>
              <a:rPr lang="pl-PL" b="1" dirty="0" smtClean="0"/>
              <a:t> </a:t>
            </a:r>
            <a:r>
              <a:rPr lang="pl-PL" b="1" dirty="0" err="1" smtClean="0"/>
              <a:t>is</a:t>
            </a:r>
            <a:r>
              <a:rPr lang="pl-PL" b="1" dirty="0" smtClean="0"/>
              <a:t>, a body </a:t>
            </a:r>
            <a:r>
              <a:rPr lang="pl-PL" b="1" dirty="0" err="1" smtClean="0"/>
              <a:t>corporate</a:t>
            </a:r>
            <a:r>
              <a:rPr lang="pl-PL" b="1" dirty="0" smtClean="0"/>
              <a:t>)</a:t>
            </a:r>
          </a:p>
          <a:p>
            <a:pPr lvl="1"/>
            <a:r>
              <a:rPr lang="pl-PL" b="1" dirty="0" err="1" smtClean="0"/>
              <a:t>societas</a:t>
            </a:r>
            <a:r>
              <a:rPr lang="pl-PL" b="1" dirty="0" smtClean="0"/>
              <a:t> </a:t>
            </a:r>
            <a:r>
              <a:rPr lang="pl-PL" b="1" dirty="0" err="1" smtClean="0"/>
              <a:t>europaea</a:t>
            </a:r>
            <a:r>
              <a:rPr lang="pl-PL" b="1" dirty="0" smtClean="0"/>
              <a:t> (a SE)</a:t>
            </a:r>
          </a:p>
          <a:p>
            <a:pPr lvl="1"/>
            <a:r>
              <a:rPr lang="pl-PL" b="1" dirty="0" err="1" smtClean="0"/>
              <a:t>an</a:t>
            </a:r>
            <a:r>
              <a:rPr lang="pl-PL" b="1" dirty="0" smtClean="0"/>
              <a:t> </a:t>
            </a:r>
            <a:r>
              <a:rPr lang="pl-PL" b="1" dirty="0" err="1" smtClean="0"/>
              <a:t>european</a:t>
            </a:r>
            <a:r>
              <a:rPr lang="pl-PL" b="1" dirty="0" smtClean="0"/>
              <a:t> </a:t>
            </a:r>
            <a:r>
              <a:rPr lang="pl-PL" b="1" dirty="0" err="1" smtClean="0"/>
              <a:t>economic</a:t>
            </a:r>
            <a:r>
              <a:rPr lang="pl-PL" b="1" dirty="0" smtClean="0"/>
              <a:t> </a:t>
            </a:r>
            <a:r>
              <a:rPr lang="pl-PL" b="1" dirty="0" err="1" smtClean="0"/>
              <a:t>interest</a:t>
            </a:r>
            <a:r>
              <a:rPr lang="pl-PL" b="1" dirty="0" smtClean="0"/>
              <a:t> </a:t>
            </a:r>
            <a:r>
              <a:rPr lang="pl-PL" b="1" dirty="0" err="1" smtClean="0"/>
              <a:t>grouping</a:t>
            </a:r>
            <a:r>
              <a:rPr lang="pl-PL" b="1" dirty="0" smtClean="0"/>
              <a:t> (</a:t>
            </a:r>
            <a:r>
              <a:rPr lang="pl-PL" b="1" dirty="0" err="1" smtClean="0"/>
              <a:t>an</a:t>
            </a:r>
            <a:r>
              <a:rPr lang="pl-PL" b="1" dirty="0" smtClean="0"/>
              <a:t> EEIG)</a:t>
            </a:r>
          </a:p>
          <a:p>
            <a:r>
              <a:rPr lang="pl-PL" b="1" dirty="0" err="1"/>
              <a:t>a</a:t>
            </a:r>
            <a:r>
              <a:rPr lang="pl-PL" b="1" dirty="0" err="1" smtClean="0"/>
              <a:t>n</a:t>
            </a:r>
            <a:r>
              <a:rPr lang="pl-PL" b="1" dirty="0" smtClean="0"/>
              <a:t> </a:t>
            </a:r>
            <a:r>
              <a:rPr lang="pl-PL" b="1" dirty="0" err="1" smtClean="0"/>
              <a:t>association</a:t>
            </a:r>
            <a:endParaRPr lang="pl-PL" b="1" dirty="0" smtClean="0"/>
          </a:p>
          <a:p>
            <a:pPr lvl="1"/>
            <a:r>
              <a:rPr lang="pl-PL" b="1" dirty="0" smtClean="0"/>
              <a:t>A </a:t>
            </a:r>
            <a:r>
              <a:rPr lang="pl-PL" b="1" dirty="0" err="1" smtClean="0"/>
              <a:t>registered</a:t>
            </a:r>
            <a:r>
              <a:rPr lang="pl-PL" b="1" dirty="0" smtClean="0"/>
              <a:t> </a:t>
            </a:r>
            <a:r>
              <a:rPr lang="pl-PL" b="1" dirty="0" err="1" smtClean="0"/>
              <a:t>association</a:t>
            </a:r>
            <a:endParaRPr lang="pl-PL" b="1" dirty="0" smtClean="0"/>
          </a:p>
          <a:p>
            <a:r>
              <a:rPr lang="pl-PL" b="1" dirty="0"/>
              <a:t>a</a:t>
            </a:r>
            <a:r>
              <a:rPr lang="pl-PL" b="1" dirty="0" smtClean="0"/>
              <a:t> </a:t>
            </a:r>
            <a:r>
              <a:rPr lang="pl-PL" b="1" dirty="0" err="1" smtClean="0"/>
              <a:t>foundation</a:t>
            </a:r>
            <a:endParaRPr lang="pl-PL" b="1" dirty="0" smtClean="0"/>
          </a:p>
          <a:p>
            <a:r>
              <a:rPr lang="pl-PL" b="1" dirty="0"/>
              <a:t>a</a:t>
            </a:r>
            <a:r>
              <a:rPr lang="pl-PL" b="1" dirty="0" smtClean="0"/>
              <a:t> </a:t>
            </a:r>
            <a:r>
              <a:rPr lang="pl-PL" b="1" dirty="0" err="1" smtClean="0"/>
              <a:t>pension</a:t>
            </a:r>
            <a:r>
              <a:rPr lang="pl-PL" b="1" dirty="0" smtClean="0"/>
              <a:t> fund (ex j</a:t>
            </a:r>
            <a:r>
              <a:rPr lang="en-US" b="1" dirty="0" err="1" smtClean="0"/>
              <a:t>udgment</a:t>
            </a:r>
            <a:r>
              <a:rPr lang="en-US" b="1" dirty="0" smtClean="0"/>
              <a:t> </a:t>
            </a:r>
            <a:r>
              <a:rPr lang="en-US" b="1" dirty="0"/>
              <a:t>of the Court of 12 September 2000, joined cases C-180/98 to C-184/98 Pavel Pavlov and Others v </a:t>
            </a:r>
            <a:r>
              <a:rPr lang="en-US" b="1" dirty="0" err="1"/>
              <a:t>Stichting</a:t>
            </a:r>
            <a:r>
              <a:rPr lang="en-US" b="1" dirty="0"/>
              <a:t> </a:t>
            </a:r>
            <a:r>
              <a:rPr lang="en-US" b="1" dirty="0" err="1"/>
              <a:t>Pensioenfonds</a:t>
            </a:r>
            <a:r>
              <a:rPr lang="en-US" b="1" dirty="0"/>
              <a:t> </a:t>
            </a:r>
            <a:r>
              <a:rPr lang="en-US" b="1" dirty="0" err="1"/>
              <a:t>Medische</a:t>
            </a:r>
            <a:r>
              <a:rPr lang="en-US" b="1" dirty="0"/>
              <a:t> </a:t>
            </a:r>
            <a:r>
              <a:rPr lang="en-US" b="1" dirty="0" err="1"/>
              <a:t>Specialisten</a:t>
            </a:r>
            <a:r>
              <a:rPr lang="en-US" b="1" dirty="0"/>
              <a:t>, ECLI:EU:C:2000:428, para. 116 and operative part, in addition to para. 77 (medical specialists as undertakings</a:t>
            </a:r>
            <a:r>
              <a:rPr lang="en-US" b="1" dirty="0" smtClean="0"/>
              <a:t>)</a:t>
            </a:r>
            <a:r>
              <a:rPr lang="pl-PL" b="1" dirty="0" smtClean="0"/>
              <a:t>)</a:t>
            </a:r>
          </a:p>
          <a:p>
            <a:r>
              <a:rPr lang="pl-PL" b="1" dirty="0" smtClean="0"/>
              <a:t>public law </a:t>
            </a:r>
            <a:r>
              <a:rPr lang="pl-PL" b="1" dirty="0" err="1" smtClean="0"/>
              <a:t>entities</a:t>
            </a:r>
            <a:r>
              <a:rPr lang="pl-PL" b="1" dirty="0"/>
              <a:t> </a:t>
            </a:r>
            <a:r>
              <a:rPr lang="pl-PL" b="1" dirty="0" err="1" smtClean="0"/>
              <a:t>engaging</a:t>
            </a:r>
            <a:r>
              <a:rPr lang="pl-PL" b="1" dirty="0" smtClean="0"/>
              <a:t> in </a:t>
            </a:r>
            <a:r>
              <a:rPr lang="pl-PL" b="1" dirty="0" err="1" smtClean="0"/>
              <a:t>economic</a:t>
            </a:r>
            <a:r>
              <a:rPr lang="pl-PL" b="1" dirty="0" smtClean="0"/>
              <a:t> </a:t>
            </a:r>
            <a:r>
              <a:rPr lang="pl-PL" b="1" dirty="0" err="1" smtClean="0"/>
              <a:t>activities</a:t>
            </a:r>
            <a:endParaRPr lang="pl-PL" b="1" dirty="0" smtClean="0"/>
          </a:p>
          <a:p>
            <a:pPr lvl="1"/>
            <a:r>
              <a:rPr lang="pl-PL" b="1" dirty="0" err="1" smtClean="0"/>
              <a:t>Universities</a:t>
            </a:r>
            <a:endParaRPr lang="pl-PL" b="1" dirty="0" smtClean="0"/>
          </a:p>
          <a:p>
            <a:r>
              <a:rPr lang="pl-PL" b="1" dirty="0" smtClean="0"/>
              <a:t>Public </a:t>
            </a:r>
            <a:r>
              <a:rPr lang="pl-PL" b="1" dirty="0" err="1" smtClean="0"/>
              <a:t>authorities</a:t>
            </a:r>
            <a:r>
              <a:rPr lang="pl-PL" b="1" dirty="0" smtClean="0"/>
              <a:t> (ex </a:t>
            </a:r>
            <a:r>
              <a:rPr lang="pl-PL" b="1" dirty="0"/>
              <a:t>j</a:t>
            </a:r>
            <a:r>
              <a:rPr lang="en-GB" b="1" dirty="0" err="1" smtClean="0"/>
              <a:t>udgment</a:t>
            </a:r>
            <a:r>
              <a:rPr lang="en-GB" b="1" dirty="0" smtClean="0"/>
              <a:t> </a:t>
            </a:r>
            <a:r>
              <a:rPr lang="en-GB" b="1" dirty="0"/>
              <a:t>of the Court of 23 April 1991, case  C-41/90 </a:t>
            </a:r>
            <a:r>
              <a:rPr lang="en-GB" b="1" i="1" dirty="0"/>
              <a:t>Klaus </a:t>
            </a:r>
            <a:r>
              <a:rPr lang="en-GB" b="1" i="1" dirty="0" err="1"/>
              <a:t>Höfner</a:t>
            </a:r>
            <a:r>
              <a:rPr lang="en-GB" b="1" i="1" dirty="0"/>
              <a:t> and Fritz </a:t>
            </a:r>
            <a:r>
              <a:rPr lang="en-GB" b="1" i="1" dirty="0" err="1"/>
              <a:t>Elser</a:t>
            </a:r>
            <a:r>
              <a:rPr lang="en-GB" b="1" i="1" dirty="0"/>
              <a:t> v </a:t>
            </a:r>
            <a:r>
              <a:rPr lang="en-GB" b="1" i="1" dirty="0" err="1"/>
              <a:t>Macrotron</a:t>
            </a:r>
            <a:r>
              <a:rPr lang="en-GB" b="1" i="1" dirty="0"/>
              <a:t> GmbH</a:t>
            </a:r>
            <a:r>
              <a:rPr lang="en-GB" b="1" dirty="0"/>
              <a:t>, ECLI:EU:C:1991:161, para. 23 (public employment agency engaged in the business of employment </a:t>
            </a:r>
            <a:r>
              <a:rPr lang="en-GB" b="1" dirty="0" smtClean="0"/>
              <a:t>procurement</a:t>
            </a:r>
            <a:r>
              <a:rPr lang="pl-PL" b="1" dirty="0" smtClean="0"/>
              <a:t>)</a:t>
            </a:r>
            <a:endParaRPr lang="pl-PL" b="1" dirty="0"/>
          </a:p>
          <a:p>
            <a:endParaRPr lang="pl-PL" b="1" dirty="0"/>
          </a:p>
        </p:txBody>
      </p:sp>
    </p:spTree>
    <p:extLst>
      <p:ext uri="{BB962C8B-B14F-4D97-AF65-F5344CB8AC3E}">
        <p14:creationId xmlns:p14="http://schemas.microsoft.com/office/powerpoint/2010/main" val="34064834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0"/>
            <a:ext cx="12192000" cy="764704"/>
          </a:xfrm>
        </p:spPr>
        <p:txBody>
          <a:bodyPr/>
          <a:lstStyle/>
          <a:p>
            <a:r>
              <a:rPr lang="pl-PL" dirty="0" err="1" smtClean="0"/>
              <a:t>Undertakings</a:t>
            </a:r>
            <a:r>
              <a:rPr lang="pl-PL" dirty="0" smtClean="0"/>
              <a:t> and </a:t>
            </a:r>
            <a:r>
              <a:rPr lang="pl-PL" dirty="0" err="1" smtClean="0"/>
              <a:t>national</a:t>
            </a:r>
            <a:r>
              <a:rPr lang="pl-PL" dirty="0" smtClean="0"/>
              <a:t> law</a:t>
            </a:r>
            <a:endParaRPr lang="pl-PL" dirty="0"/>
          </a:p>
        </p:txBody>
      </p:sp>
      <p:sp>
        <p:nvSpPr>
          <p:cNvPr id="3" name="Symbol zastępczy zawartości 2"/>
          <p:cNvSpPr>
            <a:spLocks noGrp="1"/>
          </p:cNvSpPr>
          <p:nvPr>
            <p:ph idx="1"/>
          </p:nvPr>
        </p:nvSpPr>
        <p:spPr>
          <a:xfrm>
            <a:off x="0" y="764704"/>
            <a:ext cx="12192000" cy="6093296"/>
          </a:xfrm>
        </p:spPr>
        <p:txBody>
          <a:bodyPr/>
          <a:lstStyle/>
          <a:p>
            <a:r>
              <a:rPr lang="pl-PL" b="1" dirty="0" err="1" smtClean="0"/>
              <a:t>National</a:t>
            </a:r>
            <a:r>
              <a:rPr lang="pl-PL" b="1" dirty="0" smtClean="0"/>
              <a:t> law </a:t>
            </a:r>
            <a:r>
              <a:rPr lang="pl-PL" b="1" dirty="0" err="1" smtClean="0"/>
              <a:t>may</a:t>
            </a:r>
            <a:r>
              <a:rPr lang="pl-PL" b="1" dirty="0" smtClean="0"/>
              <a:t> not </a:t>
            </a:r>
            <a:r>
              <a:rPr lang="pl-PL" b="1" dirty="0" err="1" smtClean="0"/>
              <a:t>modify</a:t>
            </a:r>
            <a:r>
              <a:rPr lang="pl-PL" b="1" dirty="0" smtClean="0"/>
              <a:t> the </a:t>
            </a:r>
            <a:r>
              <a:rPr lang="pl-PL" b="1" dirty="0" err="1" smtClean="0"/>
              <a:t>understanding</a:t>
            </a:r>
            <a:r>
              <a:rPr lang="pl-PL" b="1" dirty="0" smtClean="0"/>
              <a:t> of the </a:t>
            </a:r>
            <a:r>
              <a:rPr lang="pl-PL" b="1" dirty="0" err="1" smtClean="0"/>
              <a:t>concept</a:t>
            </a:r>
            <a:r>
              <a:rPr lang="pl-PL" b="1" dirty="0" smtClean="0"/>
              <a:t> of </a:t>
            </a:r>
            <a:r>
              <a:rPr lang="pl-PL" b="1" dirty="0" err="1" smtClean="0"/>
              <a:t>an</a:t>
            </a:r>
            <a:r>
              <a:rPr lang="pl-PL" b="1" dirty="0" smtClean="0"/>
              <a:t> </a:t>
            </a:r>
            <a:r>
              <a:rPr lang="pl-PL" b="1" dirty="0" err="1" smtClean="0"/>
              <a:t>undertaking</a:t>
            </a:r>
            <a:endParaRPr lang="pl-PL" b="1" dirty="0" smtClean="0"/>
          </a:p>
          <a:p>
            <a:r>
              <a:rPr lang="en-US" b="1" dirty="0"/>
              <a:t>If a provision of national law required a particular legal form or a frequent conduct of business for a body to be deemed an undertaking, it would be irrelevant for the purposes of Article 107(1) TFEU and EU State aid law in </a:t>
            </a:r>
            <a:r>
              <a:rPr lang="en-US" b="1" dirty="0" smtClean="0"/>
              <a:t>general</a:t>
            </a:r>
            <a:endParaRPr lang="pl-PL" b="1" dirty="0" smtClean="0"/>
          </a:p>
          <a:p>
            <a:r>
              <a:rPr lang="pl-PL" b="1" dirty="0" err="1" smtClean="0"/>
              <a:t>This</a:t>
            </a:r>
            <a:r>
              <a:rPr lang="pl-PL" b="1" dirty="0" smtClean="0"/>
              <a:t> </a:t>
            </a:r>
            <a:r>
              <a:rPr lang="pl-PL" b="1" dirty="0" err="1" smtClean="0"/>
              <a:t>is</a:t>
            </a:r>
            <a:r>
              <a:rPr lang="pl-PL" b="1" dirty="0" smtClean="0"/>
              <a:t> </a:t>
            </a:r>
            <a:r>
              <a:rPr lang="pl-PL" b="1" dirty="0" err="1" smtClean="0"/>
              <a:t>notwithstanding</a:t>
            </a:r>
            <a:r>
              <a:rPr lang="pl-PL" b="1" dirty="0" smtClean="0"/>
              <a:t> the </a:t>
            </a:r>
            <a:r>
              <a:rPr lang="pl-PL" b="1" dirty="0" err="1" smtClean="0"/>
              <a:t>fact</a:t>
            </a:r>
            <a:r>
              <a:rPr lang="pl-PL" b="1" dirty="0" smtClean="0"/>
              <a:t> </a:t>
            </a:r>
            <a:r>
              <a:rPr lang="pl-PL" b="1" dirty="0" err="1" smtClean="0"/>
              <a:t>that</a:t>
            </a:r>
            <a:r>
              <a:rPr lang="pl-PL" b="1" dirty="0" smtClean="0"/>
              <a:t> </a:t>
            </a:r>
            <a:r>
              <a:rPr lang="pl-PL" b="1" dirty="0" err="1" smtClean="0"/>
              <a:t>it</a:t>
            </a:r>
            <a:r>
              <a:rPr lang="pl-PL" b="1" dirty="0" smtClean="0"/>
              <a:t> </a:t>
            </a:r>
            <a:r>
              <a:rPr lang="pl-PL" b="1" dirty="0" err="1" smtClean="0"/>
              <a:t>is</a:t>
            </a:r>
            <a:r>
              <a:rPr lang="pl-PL" b="1" dirty="0" smtClean="0"/>
              <a:t> </a:t>
            </a:r>
            <a:r>
              <a:rPr lang="pl-PL" b="1" dirty="0" err="1" smtClean="0"/>
              <a:t>principally</a:t>
            </a:r>
            <a:r>
              <a:rPr lang="pl-PL" b="1" dirty="0" smtClean="0"/>
              <a:t> </a:t>
            </a:r>
            <a:r>
              <a:rPr lang="pl-PL" b="1" dirty="0" err="1" smtClean="0"/>
              <a:t>national</a:t>
            </a:r>
            <a:r>
              <a:rPr lang="pl-PL" b="1" dirty="0" smtClean="0"/>
              <a:t> law </a:t>
            </a:r>
            <a:r>
              <a:rPr lang="pl-PL" b="1" dirty="0" err="1" smtClean="0"/>
              <a:t>that</a:t>
            </a:r>
            <a:r>
              <a:rPr lang="pl-PL" b="1" dirty="0" smtClean="0"/>
              <a:t> </a:t>
            </a:r>
            <a:r>
              <a:rPr lang="pl-PL" b="1" dirty="0" err="1" smtClean="0"/>
              <a:t>sets</a:t>
            </a:r>
            <a:r>
              <a:rPr lang="pl-PL" b="1" dirty="0" smtClean="0"/>
              <a:t> </a:t>
            </a:r>
            <a:r>
              <a:rPr lang="pl-PL" b="1" dirty="0" err="1" smtClean="0"/>
              <a:t>up</a:t>
            </a:r>
            <a:r>
              <a:rPr lang="pl-PL" b="1" dirty="0" smtClean="0"/>
              <a:t> </a:t>
            </a:r>
            <a:r>
              <a:rPr lang="pl-PL" b="1" dirty="0" err="1" smtClean="0"/>
              <a:t>different</a:t>
            </a:r>
            <a:r>
              <a:rPr lang="pl-PL" b="1" dirty="0" smtClean="0"/>
              <a:t> </a:t>
            </a:r>
            <a:r>
              <a:rPr lang="pl-PL" b="1" dirty="0" err="1" smtClean="0"/>
              <a:t>instances</a:t>
            </a:r>
            <a:r>
              <a:rPr lang="pl-PL" b="1" dirty="0" smtClean="0"/>
              <a:t> of </a:t>
            </a:r>
            <a:r>
              <a:rPr lang="pl-PL" b="1" dirty="0" err="1" smtClean="0"/>
              <a:t>undertakings</a:t>
            </a:r>
            <a:endParaRPr lang="pl-PL" b="1" dirty="0" smtClean="0"/>
          </a:p>
          <a:p>
            <a:r>
              <a:rPr lang="pl-PL" b="1" dirty="0" err="1" smtClean="0"/>
              <a:t>Specifically</a:t>
            </a:r>
            <a:r>
              <a:rPr lang="pl-PL" b="1" dirty="0" smtClean="0"/>
              <a:t>, </a:t>
            </a:r>
            <a:r>
              <a:rPr lang="pl-PL" b="1" dirty="0" err="1" smtClean="0"/>
              <a:t>it</a:t>
            </a:r>
            <a:r>
              <a:rPr lang="pl-PL" b="1" dirty="0" smtClean="0"/>
              <a:t> </a:t>
            </a:r>
            <a:r>
              <a:rPr lang="pl-PL" b="1" dirty="0" err="1" smtClean="0"/>
              <a:t>is</a:t>
            </a:r>
            <a:r>
              <a:rPr lang="pl-PL" b="1" dirty="0" smtClean="0"/>
              <a:t> </a:t>
            </a:r>
            <a:r>
              <a:rPr lang="pl-PL" b="1" dirty="0" err="1" smtClean="0"/>
              <a:t>irrelevant</a:t>
            </a:r>
            <a:r>
              <a:rPr lang="pl-PL" b="1" dirty="0" smtClean="0"/>
              <a:t> </a:t>
            </a:r>
            <a:r>
              <a:rPr lang="pl-PL" b="1" dirty="0" err="1" smtClean="0"/>
              <a:t>whether</a:t>
            </a:r>
            <a:r>
              <a:rPr lang="pl-PL" b="1" dirty="0" smtClean="0"/>
              <a:t> </a:t>
            </a:r>
            <a:r>
              <a:rPr lang="pl-PL" b="1" dirty="0" err="1" smtClean="0"/>
              <a:t>an</a:t>
            </a:r>
            <a:r>
              <a:rPr lang="pl-PL" b="1" dirty="0" smtClean="0"/>
              <a:t> </a:t>
            </a:r>
            <a:r>
              <a:rPr lang="pl-PL" b="1" dirty="0" err="1" smtClean="0"/>
              <a:t>entity</a:t>
            </a:r>
            <a:r>
              <a:rPr lang="pl-PL" b="1" dirty="0" smtClean="0"/>
              <a:t> </a:t>
            </a:r>
            <a:r>
              <a:rPr lang="pl-PL" b="1" dirty="0" err="1" smtClean="0"/>
              <a:t>has</a:t>
            </a:r>
            <a:r>
              <a:rPr lang="pl-PL" b="1" dirty="0" smtClean="0"/>
              <a:t> a </a:t>
            </a:r>
            <a:r>
              <a:rPr lang="pl-PL" b="1" dirty="0" err="1" smtClean="0"/>
              <a:t>legal</a:t>
            </a:r>
            <a:r>
              <a:rPr lang="pl-PL" b="1" dirty="0" smtClean="0"/>
              <a:t> </a:t>
            </a:r>
            <a:r>
              <a:rPr lang="pl-PL" b="1" dirty="0" err="1" smtClean="0"/>
              <a:t>personality</a:t>
            </a:r>
            <a:r>
              <a:rPr lang="pl-PL" b="1" dirty="0" smtClean="0"/>
              <a:t> </a:t>
            </a:r>
            <a:r>
              <a:rPr lang="pl-PL" b="1" dirty="0" err="1" smtClean="0"/>
              <a:t>if</a:t>
            </a:r>
            <a:r>
              <a:rPr lang="pl-PL" b="1" dirty="0" smtClean="0"/>
              <a:t> </a:t>
            </a:r>
            <a:r>
              <a:rPr lang="pl-PL" b="1" dirty="0" err="1" smtClean="0"/>
              <a:t>it</a:t>
            </a:r>
            <a:r>
              <a:rPr lang="pl-PL" b="1" dirty="0" smtClean="0"/>
              <a:t> </a:t>
            </a:r>
            <a:r>
              <a:rPr lang="pl-PL" b="1" dirty="0" err="1" smtClean="0"/>
              <a:t>trades</a:t>
            </a:r>
            <a:endParaRPr lang="pl-PL" b="1" dirty="0"/>
          </a:p>
          <a:p>
            <a:r>
              <a:rPr lang="pl-PL" b="1" dirty="0" err="1" smtClean="0"/>
              <a:t>This</a:t>
            </a:r>
            <a:r>
              <a:rPr lang="pl-PL" b="1" dirty="0" smtClean="0"/>
              <a:t> </a:t>
            </a:r>
            <a:r>
              <a:rPr lang="pl-PL" b="1" dirty="0" err="1" smtClean="0"/>
              <a:t>leads</a:t>
            </a:r>
            <a:r>
              <a:rPr lang="pl-PL" b="1" dirty="0" smtClean="0"/>
              <a:t> to a </a:t>
            </a:r>
            <a:r>
              <a:rPr lang="pl-PL" b="1" dirty="0" err="1" smtClean="0"/>
              <a:t>specific</a:t>
            </a:r>
            <a:r>
              <a:rPr lang="pl-PL" b="1" dirty="0" smtClean="0"/>
              <a:t> </a:t>
            </a:r>
            <a:r>
              <a:rPr lang="pl-PL" b="1" dirty="0" err="1" smtClean="0"/>
              <a:t>take</a:t>
            </a:r>
            <a:r>
              <a:rPr lang="pl-PL" b="1" dirty="0" smtClean="0"/>
              <a:t> on the </a:t>
            </a:r>
            <a:r>
              <a:rPr lang="pl-PL" b="1" dirty="0" err="1" smtClean="0"/>
              <a:t>concept</a:t>
            </a:r>
            <a:r>
              <a:rPr lang="pl-PL" b="1" dirty="0" smtClean="0"/>
              <a:t> of a </a:t>
            </a:r>
            <a:r>
              <a:rPr lang="pl-PL" b="1" dirty="0" err="1" smtClean="0"/>
              <a:t>corporate</a:t>
            </a:r>
            <a:r>
              <a:rPr lang="pl-PL" b="1" dirty="0" smtClean="0"/>
              <a:t> </a:t>
            </a:r>
            <a:r>
              <a:rPr lang="pl-PL" b="1" dirty="0" err="1" smtClean="0"/>
              <a:t>veil</a:t>
            </a:r>
            <a:r>
              <a:rPr lang="pl-PL" b="1" dirty="0" smtClean="0"/>
              <a:t> (</a:t>
            </a:r>
            <a:r>
              <a:rPr lang="pl-PL" b="1" dirty="0" err="1" smtClean="0"/>
              <a:t>which</a:t>
            </a:r>
            <a:r>
              <a:rPr lang="pl-PL" b="1" dirty="0" smtClean="0"/>
              <a:t> </a:t>
            </a:r>
            <a:r>
              <a:rPr lang="pl-PL" b="1" dirty="0" err="1" smtClean="0"/>
              <a:t>may</a:t>
            </a:r>
            <a:r>
              <a:rPr lang="pl-PL" b="1" dirty="0" smtClean="0"/>
              <a:t> be </a:t>
            </a:r>
            <a:r>
              <a:rPr lang="pl-PL" b="1" dirty="0" err="1" smtClean="0"/>
              <a:t>disregarded</a:t>
            </a:r>
            <a:r>
              <a:rPr lang="pl-PL" b="1" dirty="0"/>
              <a:t> </a:t>
            </a:r>
            <a:r>
              <a:rPr lang="pl-PL" b="1" dirty="0" err="1" smtClean="0"/>
              <a:t>under</a:t>
            </a:r>
            <a:r>
              <a:rPr lang="pl-PL" b="1" dirty="0" smtClean="0"/>
              <a:t> EU </a:t>
            </a:r>
            <a:r>
              <a:rPr lang="pl-PL" b="1" dirty="0" err="1" smtClean="0"/>
              <a:t>State</a:t>
            </a:r>
            <a:r>
              <a:rPr lang="pl-PL" b="1" dirty="0" smtClean="0"/>
              <a:t> </a:t>
            </a:r>
            <a:r>
              <a:rPr lang="pl-PL" b="1" dirty="0" err="1" smtClean="0"/>
              <a:t>aid</a:t>
            </a:r>
            <a:r>
              <a:rPr lang="pl-PL" b="1" dirty="0" smtClean="0"/>
              <a:t> law)</a:t>
            </a:r>
          </a:p>
          <a:p>
            <a:endParaRPr lang="pl-PL" b="1" dirty="0"/>
          </a:p>
        </p:txBody>
      </p:sp>
    </p:spTree>
    <p:extLst>
      <p:ext uri="{BB962C8B-B14F-4D97-AF65-F5344CB8AC3E}">
        <p14:creationId xmlns:p14="http://schemas.microsoft.com/office/powerpoint/2010/main" val="20298308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TechComputer_16x9">
  <a:themeElements>
    <a:clrScheme name="TechComputer">
      <a:dk1>
        <a:srgbClr val="000000"/>
      </a:dk1>
      <a:lt1>
        <a:sysClr val="window" lastClr="FFFFFF"/>
      </a:lt1>
      <a:dk2>
        <a:srgbClr val="4D4D4D"/>
      </a:dk2>
      <a:lt2>
        <a:srgbClr val="DDDDDD"/>
      </a:lt2>
      <a:accent1>
        <a:srgbClr val="92D050"/>
      </a:accent1>
      <a:accent2>
        <a:srgbClr val="F7C331"/>
      </a:accent2>
      <a:accent3>
        <a:srgbClr val="47B8C7"/>
      </a:accent3>
      <a:accent4>
        <a:srgbClr val="B074BA"/>
      </a:accent4>
      <a:accent5>
        <a:srgbClr val="F34D47"/>
      </a:accent5>
      <a:accent6>
        <a:srgbClr val="FA8F30"/>
      </a:accent6>
      <a:hlink>
        <a:srgbClr val="47B8C7"/>
      </a:hlink>
      <a:folHlink>
        <a:srgbClr val="969696"/>
      </a:folHlink>
    </a:clrScheme>
    <a:fontScheme name="TechComputer">
      <a:majorFont>
        <a:latin typeface="Consolas"/>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lefon służbowy">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15_4109default" id="{E728D685-11FC-4812-BA85-57AC6F9C9F40}" vid="{BC4E008B-95FF-4815-904E-143A8EDFC1D4}"/>
    </a:ext>
  </a:extLst>
</a:theme>
</file>

<file path=ppt/theme/theme2.xml><?xml version="1.0" encoding="utf-8"?>
<a:theme xmlns:a="http://schemas.openxmlformats.org/drawingml/2006/main" name="Telefon służbowy Theme">
  <a:themeElements>
    <a:clrScheme name="TechComputer">
      <a:dk1>
        <a:srgbClr val="000000"/>
      </a:dk1>
      <a:lt1>
        <a:sysClr val="window" lastClr="FFFFFF"/>
      </a:lt1>
      <a:dk2>
        <a:srgbClr val="4D4D4D"/>
      </a:dk2>
      <a:lt2>
        <a:srgbClr val="DDDDDD"/>
      </a:lt2>
      <a:accent1>
        <a:srgbClr val="92D050"/>
      </a:accent1>
      <a:accent2>
        <a:srgbClr val="F7C331"/>
      </a:accent2>
      <a:accent3>
        <a:srgbClr val="47B8C7"/>
      </a:accent3>
      <a:accent4>
        <a:srgbClr val="B074BA"/>
      </a:accent4>
      <a:accent5>
        <a:srgbClr val="F34D47"/>
      </a:accent5>
      <a:accent6>
        <a:srgbClr val="FA8F30"/>
      </a:accent6>
      <a:hlink>
        <a:srgbClr val="47B8C7"/>
      </a:hlink>
      <a:folHlink>
        <a:srgbClr val="969696"/>
      </a:folHlink>
    </a:clrScheme>
    <a:fontScheme name="TechComputer">
      <a:majorFont>
        <a:latin typeface="Consolas"/>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lefon służbowy">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lefon służbowy Theme" id="{62F939B6-93AF-4DB8-9C6B-D6C7DFDC589F}" vid="{4A3C46E8-61CC-4603-A589-7422A47A8E4A}"/>
    </a:ext>
  </a:extLst>
</a:theme>
</file>

<file path=ppt/theme/theme3.xml><?xml version="1.0" encoding="utf-8"?>
<a:theme xmlns:a="http://schemas.openxmlformats.org/drawingml/2006/main" name="Telefon służbowy Theme">
  <a:themeElements>
    <a:clrScheme name="TechComputer">
      <a:dk1>
        <a:srgbClr val="000000"/>
      </a:dk1>
      <a:lt1>
        <a:sysClr val="window" lastClr="FFFFFF"/>
      </a:lt1>
      <a:dk2>
        <a:srgbClr val="4D4D4D"/>
      </a:dk2>
      <a:lt2>
        <a:srgbClr val="DDDDDD"/>
      </a:lt2>
      <a:accent1>
        <a:srgbClr val="92D050"/>
      </a:accent1>
      <a:accent2>
        <a:srgbClr val="F7C331"/>
      </a:accent2>
      <a:accent3>
        <a:srgbClr val="47B8C7"/>
      </a:accent3>
      <a:accent4>
        <a:srgbClr val="B074BA"/>
      </a:accent4>
      <a:accent5>
        <a:srgbClr val="F34D47"/>
      </a:accent5>
      <a:accent6>
        <a:srgbClr val="FA8F30"/>
      </a:accent6>
      <a:hlink>
        <a:srgbClr val="47B8C7"/>
      </a:hlink>
      <a:folHlink>
        <a:srgbClr val="969696"/>
      </a:folHlink>
    </a:clrScheme>
    <a:fontScheme name="TechComputer">
      <a:majorFont>
        <a:latin typeface="Consolas"/>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lefon służbowy">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lefon służbowy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D472324-6816-447D-A73C-4FA00160DF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Prezentacja Projekt obwodu elektrycznego (panoramiczna)</Template>
  <TotalTime>0</TotalTime>
  <Words>4387</Words>
  <Application>Microsoft Office PowerPoint</Application>
  <PresentationFormat>Panoramiczny</PresentationFormat>
  <Paragraphs>112</Paragraphs>
  <Slides>20</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20</vt:i4>
      </vt:variant>
    </vt:vector>
  </HeadingPairs>
  <TitlesOfParts>
    <vt:vector size="24" baseType="lpstr">
      <vt:lpstr>Arial</vt:lpstr>
      <vt:lpstr>Candara</vt:lpstr>
      <vt:lpstr>Consolas</vt:lpstr>
      <vt:lpstr>TechComputer_16x9</vt:lpstr>
      <vt:lpstr>Introduction to EU State Aid Law: Favouring certain undertakings and goods(selectivity)</vt:lpstr>
      <vt:lpstr>Favouring certain undertakings and goods</vt:lpstr>
      <vt:lpstr>Measures that are general in their scope</vt:lpstr>
      <vt:lpstr>The notion of „goods”</vt:lpstr>
      <vt:lpstr>The notion of an undertaking</vt:lpstr>
      <vt:lpstr>The notion of an undertaking - continued</vt:lpstr>
      <vt:lpstr>Undertakings and secondary law of the Union</vt:lpstr>
      <vt:lpstr>Examples of possible undertakings</vt:lpstr>
      <vt:lpstr>Undertakings and national law</vt:lpstr>
      <vt:lpstr>Groups of entities as a single undertaking</vt:lpstr>
      <vt:lpstr>Approach to selectivity</vt:lpstr>
      <vt:lpstr>Approach to selectivity - quantity of undertakings</vt:lpstr>
      <vt:lpstr>Establishing the general framework of a measure</vt:lpstr>
      <vt:lpstr>Establishing the general framework of a measure</vt:lpstr>
      <vt:lpstr>Justification by the system</vt:lpstr>
      <vt:lpstr>Tax measures and selectivity</vt:lpstr>
      <vt:lpstr>Tax measures and selectivity</vt:lpstr>
      <vt:lpstr>Justification by the system – tax measures</vt:lpstr>
      <vt:lpstr>Proportionality as a supplementing additional layer of the test of selectivity</vt:lpstr>
      <vt:lpstr>fin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2015-10-23T09:47:08Z</dcterms:created>
  <dcterms:modified xsi:type="dcterms:W3CDTF">2015-10-23T12:37:18Z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TC029010269991</vt:lpwstr>
  </property>
</Properties>
</file>