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1" autoAdjust="0"/>
    <p:restoredTop sz="94660"/>
  </p:normalViewPr>
  <p:slideViewPr>
    <p:cSldViewPr>
      <p:cViewPr varScale="1">
        <p:scale>
          <a:sx n="96" d="100"/>
          <a:sy n="96" d="100"/>
        </p:scale>
        <p:origin x="84" y="114"/>
      </p:cViewPr>
      <p:guideLst/>
    </p:cSldViewPr>
  </p:slideViewPr>
  <p:notesTextViewPr>
    <p:cViewPr>
      <p:scale>
        <a:sx n="1" d="1"/>
        <a:sy n="1" d="1"/>
      </p:scale>
      <p:origin x="0" y="0"/>
    </p:cViewPr>
  </p:notesTextViewPr>
  <p:notesViewPr>
    <p:cSldViewPr showGuides="1">
      <p:cViewPr varScale="1">
        <p:scale>
          <a:sx n="57" d="100"/>
          <a:sy n="57" d="100"/>
        </p:scale>
        <p:origin x="109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pl-PL" smtClean="0"/>
              <a:t>2015-10-16</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pl-PL" smtClean="0"/>
              <a:t>‹#›</a:t>
            </a:fld>
            <a:endParaRPr lang="pl-PL"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pl-PL" smtClean="0"/>
              <a:t>2015-10-16</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pl-PL" smtClean="0"/>
              <a:t>‹#›</a:t>
            </a:fld>
            <a:endParaRPr lang="pl-PL"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pl-PL" smtClean="0"/>
              <a:t>Kliknij, aby edytować styl</a:t>
            </a:r>
            <a:endParaRPr lang="pl-PL" dirty="0"/>
          </a:p>
        </p:txBody>
      </p:sp>
      <p:sp>
        <p:nvSpPr>
          <p:cNvPr id="3" name="Podtytuł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741693" y="365125"/>
            <a:ext cx="1600200" cy="5811838"/>
          </a:xfrm>
        </p:spPr>
        <p:txBody>
          <a:bodyPr vert="eaVert"/>
          <a:lstStyle>
            <a:lvl1pPr>
              <a:defRPr/>
            </a:lvl1pPr>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838200" y="365125"/>
            <a:ext cx="85344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pl-PL" smtClean="0"/>
              <a:t>Kliknij, aby edytować styl</a:t>
            </a:r>
            <a:endParaRPr lang="pl-PL" dirty="0"/>
          </a:p>
        </p:txBody>
      </p:sp>
      <p:sp>
        <p:nvSpPr>
          <p:cNvPr id="3" name="Symbol zastępczy tekstu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145224"/>
          </a:xfrm>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4"/>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ekstu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6"/>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2"/>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924800" y="1524000"/>
            <a:ext cx="3429000" cy="1905000"/>
          </a:xfrm>
        </p:spPr>
        <p:txBody>
          <a:bodyPr anchor="b">
            <a:normAutofit/>
          </a:bodyPr>
          <a:lstStyle>
            <a:lvl1pPr>
              <a:defRPr sz="3400"/>
            </a:lvl1pPr>
          </a:lstStyle>
          <a:p>
            <a:r>
              <a:rPr lang="pl-PL" smtClean="0"/>
              <a:t>Kliknij, aby edytować styl</a:t>
            </a:r>
            <a:endParaRPr lang="pl-PL" dirty="0"/>
          </a:p>
        </p:txBody>
      </p:sp>
      <p:sp>
        <p:nvSpPr>
          <p:cNvPr id="3" name="Symbol zastępczy zawartości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924800" y="1527048"/>
            <a:ext cx="3429000" cy="1901952"/>
          </a:xfrm>
        </p:spPr>
        <p:txBody>
          <a:bodyPr anchor="b">
            <a:normAutofit/>
          </a:bodyPr>
          <a:lstStyle>
            <a:lvl1pPr>
              <a:defRPr sz="3400"/>
            </a:lvl1pPr>
          </a:lstStyle>
          <a:p>
            <a:r>
              <a:rPr lang="pl-PL" smtClean="0"/>
              <a:t>Kliknij, aby edytować styl</a:t>
            </a:r>
            <a:endParaRPr lang="pl-PL" dirty="0"/>
          </a:p>
        </p:txBody>
      </p:sp>
      <p:sp>
        <p:nvSpPr>
          <p:cNvPr id="3" name="Symbol zastępczy obrazu 2"/>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4" name="Symbol zastępczy tekstu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0FE2824-C2A0-4931-BB32-60B24BDBB3CC}" type="datetimeFigureOut">
              <a:rPr lang="pl-PL" smtClean="0"/>
              <a:t>2015-10-16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13333A4-2EF1-4B79-B68C-AB20E66B4822}" type="slidenum">
              <a:rPr lang="pl-PL" smtClean="0"/>
              <a:t>‹#›</a:t>
            </a:fld>
            <a:endParaRPr lang="pl-PL"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rostokąt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Symbol zastępczy tytułu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
        <p:nvSpPr>
          <p:cNvPr id="4" name="Symbol zastępczy daty 3"/>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0FE2824-C2A0-4931-BB32-60B24BDBB3CC}" type="datetimeFigureOut">
              <a:rPr lang="pl-PL" smtClean="0"/>
              <a:pPr/>
              <a:t>2015-10-16</a:t>
            </a:fld>
            <a:endParaRPr lang="pl-PL" dirty="0"/>
          </a:p>
        </p:txBody>
      </p:sp>
      <p:sp>
        <p:nvSpPr>
          <p:cNvPr id="5" name="Symbol zastępczy stopki 4"/>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800">
                <a:solidFill>
                  <a:schemeClr val="bg1">
                    <a:lumMod val="40000"/>
                    <a:lumOff val="60000"/>
                  </a:schemeClr>
                </a:solidFill>
              </a:defRPr>
            </a:lvl1pPr>
          </a:lstStyle>
          <a:p>
            <a:endParaRPr lang="pl-PL" dirty="0"/>
          </a:p>
        </p:txBody>
      </p:sp>
      <p:sp>
        <p:nvSpPr>
          <p:cNvPr id="6" name="Symbol zastępczy numeru slajdu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13333A4-2EF1-4B79-B68C-AB20E66B4822}" type="slidenum">
              <a:rPr lang="pl-PL" smtClean="0"/>
              <a:pPr/>
              <a:t>‹#›</a:t>
            </a:fld>
            <a:endParaRPr lang="pl-PL"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3933056"/>
            <a:ext cx="12072664" cy="1405114"/>
          </a:xfrm>
        </p:spPr>
        <p:txBody>
          <a:bodyPr>
            <a:normAutofit fontScale="90000"/>
          </a:bodyPr>
          <a:lstStyle/>
          <a:p>
            <a:pPr algn="l" defTabSz="914400">
              <a:spcBef>
                <a:spcPct val="0"/>
              </a:spcBef>
              <a:buNone/>
            </a:pPr>
            <a:r>
              <a:rPr lang="pl-PL" sz="5200" b="0" i="0" dirty="0" err="1" smtClean="0">
                <a:solidFill>
                  <a:schemeClr val="tx1"/>
                </a:solidFill>
                <a:latin typeface="Century Schoolbook"/>
              </a:rPr>
              <a:t>Introduction</a:t>
            </a:r>
            <a:r>
              <a:rPr lang="pl-PL" sz="5200" b="0" i="0" dirty="0" smtClean="0">
                <a:solidFill>
                  <a:schemeClr val="tx1"/>
                </a:solidFill>
                <a:latin typeface="Century Schoolbook"/>
              </a:rPr>
              <a:t> to EU </a:t>
            </a:r>
            <a:r>
              <a:rPr lang="pl-PL" sz="5200" b="0" i="0" dirty="0" err="1" smtClean="0">
                <a:solidFill>
                  <a:schemeClr val="tx1"/>
                </a:solidFill>
                <a:latin typeface="Century Schoolbook"/>
              </a:rPr>
              <a:t>State</a:t>
            </a:r>
            <a:r>
              <a:rPr lang="pl-PL" sz="5200" b="0" i="0" dirty="0" smtClean="0">
                <a:solidFill>
                  <a:schemeClr val="tx1"/>
                </a:solidFill>
                <a:latin typeface="Century Schoolbook"/>
              </a:rPr>
              <a:t> </a:t>
            </a:r>
            <a:r>
              <a:rPr lang="pl-PL" sz="5200" b="0" i="0" dirty="0" err="1" smtClean="0">
                <a:solidFill>
                  <a:schemeClr val="tx1"/>
                </a:solidFill>
                <a:latin typeface="Century Schoolbook"/>
              </a:rPr>
              <a:t>aid</a:t>
            </a:r>
            <a:r>
              <a:rPr lang="pl-PL" sz="5200" b="0" i="0" dirty="0" smtClean="0">
                <a:solidFill>
                  <a:schemeClr val="tx1"/>
                </a:solidFill>
                <a:latin typeface="Century Schoolbook"/>
              </a:rPr>
              <a:t> law: </a:t>
            </a:r>
            <a:br>
              <a:rPr lang="pl-PL" sz="5200" b="0" i="0" dirty="0" smtClean="0">
                <a:solidFill>
                  <a:schemeClr val="tx1"/>
                </a:solidFill>
                <a:latin typeface="Century Schoolbook"/>
              </a:rPr>
            </a:br>
            <a:r>
              <a:rPr lang="pl-PL" sz="5200" b="0" i="0" dirty="0" err="1" smtClean="0">
                <a:solidFill>
                  <a:schemeClr val="tx1"/>
                </a:solidFill>
                <a:latin typeface="Century Schoolbook"/>
              </a:rPr>
              <a:t>State</a:t>
            </a:r>
            <a:r>
              <a:rPr lang="pl-PL" sz="5200" b="0" i="0" dirty="0" smtClean="0">
                <a:solidFill>
                  <a:schemeClr val="tx1"/>
                </a:solidFill>
                <a:latin typeface="Century Schoolbook"/>
              </a:rPr>
              <a:t> </a:t>
            </a:r>
            <a:r>
              <a:rPr lang="pl-PL" sz="5200" b="0" i="0" dirty="0" err="1" smtClean="0">
                <a:solidFill>
                  <a:schemeClr val="tx1"/>
                </a:solidFill>
                <a:latin typeface="Century Schoolbook"/>
              </a:rPr>
              <a:t>resources</a:t>
            </a:r>
            <a:endParaRPr lang="pl-PL" dirty="0"/>
          </a:p>
        </p:txBody>
      </p:sp>
      <p:sp>
        <p:nvSpPr>
          <p:cNvPr id="3" name="Podtytuł 2"/>
          <p:cNvSpPr>
            <a:spLocks noGrp="1"/>
          </p:cNvSpPr>
          <p:nvPr>
            <p:ph type="subTitle" idx="1"/>
          </p:nvPr>
        </p:nvSpPr>
        <p:spPr>
          <a:xfrm>
            <a:off x="47328" y="5517232"/>
            <a:ext cx="12025336" cy="474836"/>
          </a:xfrm>
        </p:spPr>
        <p:txBody>
          <a:bodyPr/>
          <a:lstStyle/>
          <a:p>
            <a:pPr marL="0" indent="0" algn="l">
              <a:spcBef>
                <a:spcPts val="0"/>
              </a:spcBef>
              <a:buNone/>
            </a:pPr>
            <a:r>
              <a:rPr lang="pl-PL" dirty="0" smtClean="0">
                <a:solidFill>
                  <a:srgbClr val="B2D0B4"/>
                </a:solidFill>
              </a:rPr>
              <a:t>Łukasz Stępkowski, Chair of </a:t>
            </a:r>
            <a:r>
              <a:rPr lang="pl-PL" dirty="0" err="1" smtClean="0">
                <a:solidFill>
                  <a:srgbClr val="B2D0B4"/>
                </a:solidFill>
              </a:rPr>
              <a:t>Int’l</a:t>
            </a:r>
            <a:r>
              <a:rPr lang="pl-PL" dirty="0" smtClean="0">
                <a:solidFill>
                  <a:srgbClr val="B2D0B4"/>
                </a:solidFill>
              </a:rPr>
              <a:t> and </a:t>
            </a:r>
            <a:r>
              <a:rPr lang="pl-PL" dirty="0" err="1" smtClean="0">
                <a:solidFill>
                  <a:srgbClr val="B2D0B4"/>
                </a:solidFill>
              </a:rPr>
              <a:t>European</a:t>
            </a:r>
            <a:r>
              <a:rPr lang="pl-PL" dirty="0" smtClean="0">
                <a:solidFill>
                  <a:srgbClr val="B2D0B4"/>
                </a:solidFill>
              </a:rPr>
              <a:t> Law, University of Wrocław</a:t>
            </a:r>
            <a:endParaRPr lang="pl-PL"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58" y="11109"/>
            <a:ext cx="12174942" cy="825603"/>
          </a:xfrm>
        </p:spPr>
        <p:txBody>
          <a:bodyPr/>
          <a:lstStyle/>
          <a:p>
            <a:r>
              <a:rPr lang="pl-PL" dirty="0" err="1" smtClean="0"/>
              <a:t>Exemptions</a:t>
            </a:r>
            <a:r>
              <a:rPr lang="pl-PL" dirty="0" smtClean="0"/>
              <a:t> to the </a:t>
            </a:r>
            <a:r>
              <a:rPr lang="pl-PL" dirty="0" err="1" smtClean="0"/>
              <a:t>uses</a:t>
            </a:r>
            <a:r>
              <a:rPr lang="pl-PL" dirty="0" smtClean="0"/>
              <a:t> of </a:t>
            </a:r>
            <a:r>
              <a:rPr lang="pl-PL" dirty="0" err="1" smtClean="0"/>
              <a:t>State</a:t>
            </a:r>
            <a:r>
              <a:rPr lang="pl-PL" dirty="0" smtClean="0"/>
              <a:t> </a:t>
            </a:r>
            <a:r>
              <a:rPr lang="pl-PL" dirty="0" err="1" smtClean="0"/>
              <a:t>resources</a:t>
            </a:r>
            <a:endParaRPr lang="pl-PL" dirty="0"/>
          </a:p>
        </p:txBody>
      </p:sp>
      <p:sp>
        <p:nvSpPr>
          <p:cNvPr id="3" name="Symbol zastępczy zawartości 2"/>
          <p:cNvSpPr>
            <a:spLocks noGrp="1"/>
          </p:cNvSpPr>
          <p:nvPr>
            <p:ph idx="1"/>
          </p:nvPr>
        </p:nvSpPr>
        <p:spPr>
          <a:xfrm>
            <a:off x="0" y="836712"/>
            <a:ext cx="12158505" cy="5905732"/>
          </a:xfrm>
        </p:spPr>
        <p:txBody>
          <a:bodyPr/>
          <a:lstStyle/>
          <a:p>
            <a:r>
              <a:rPr lang="en-GB" dirty="0"/>
              <a:t>a finding that State resources are being used may be precluded by the fact that advantage is conferred on an undertaking by virtue of European Union law, that there is no burden borne by the State adjacent to an advantage or no advantage and no burden at all.</a:t>
            </a:r>
            <a:r>
              <a:rPr lang="pl-PL" dirty="0"/>
              <a:t> </a:t>
            </a:r>
            <a:endParaRPr lang="pl-PL" dirty="0" smtClean="0"/>
          </a:p>
          <a:p>
            <a:r>
              <a:rPr lang="en-US" dirty="0" smtClean="0"/>
              <a:t>See </a:t>
            </a:r>
            <a:r>
              <a:rPr lang="en-US" dirty="0"/>
              <a:t>judgment of the Court of 14 July 1998, case C-341/95 </a:t>
            </a:r>
            <a:r>
              <a:rPr lang="en-US" i="1" dirty="0"/>
              <a:t>Gianni </a:t>
            </a:r>
            <a:r>
              <a:rPr lang="en-US" i="1" dirty="0" err="1"/>
              <a:t>Bettati</a:t>
            </a:r>
            <a:r>
              <a:rPr lang="en-US" i="1" dirty="0"/>
              <a:t> v Safety Hi-Tech </a:t>
            </a:r>
            <a:r>
              <a:rPr lang="en-US" i="1" dirty="0" err="1"/>
              <a:t>Srl</a:t>
            </a:r>
            <a:r>
              <a:rPr lang="en-US" dirty="0"/>
              <a:t>, ECLI:EU:C:1998:353, para. 74.</a:t>
            </a:r>
            <a:endParaRPr lang="pl-PL" dirty="0"/>
          </a:p>
          <a:p>
            <a:r>
              <a:rPr lang="en-US" dirty="0" smtClean="0"/>
              <a:t>judgment </a:t>
            </a:r>
            <a:r>
              <a:rPr lang="en-US" dirty="0"/>
              <a:t>of the Court of 7 May 1998, joined cases C-52/97, C-53/97 and C-54/97 </a:t>
            </a:r>
            <a:r>
              <a:rPr lang="en-US" i="1" dirty="0" err="1"/>
              <a:t>Epifanio</a:t>
            </a:r>
            <a:r>
              <a:rPr lang="en-US" i="1" dirty="0"/>
              <a:t> </a:t>
            </a:r>
            <a:r>
              <a:rPr lang="en-US" i="1" dirty="0" err="1"/>
              <a:t>Viscido</a:t>
            </a:r>
            <a:r>
              <a:rPr lang="en-US" i="1" dirty="0"/>
              <a:t> (C-52/97), Mauro Scandella and Others (C-53/97) and Massimiliano </a:t>
            </a:r>
            <a:r>
              <a:rPr lang="en-US" i="1" dirty="0" err="1"/>
              <a:t>Terragnolo</a:t>
            </a:r>
            <a:r>
              <a:rPr lang="en-US" i="1" dirty="0"/>
              <a:t> and Others (C-54/97) v </a:t>
            </a:r>
            <a:r>
              <a:rPr lang="en-US" i="1" dirty="0" err="1"/>
              <a:t>Ente</a:t>
            </a:r>
            <a:r>
              <a:rPr lang="en-US" i="1" dirty="0"/>
              <a:t> Poste </a:t>
            </a:r>
            <a:r>
              <a:rPr lang="en-US" i="1" dirty="0" err="1"/>
              <a:t>Italiane</a:t>
            </a:r>
            <a:r>
              <a:rPr lang="en-US" dirty="0"/>
              <a:t>, ECLI:EU:C:1998:209, para. 14 (non-application of generally applicable legislation concerning fixed-term employment contracts to a single undertaking). See judgment of the Court of 17 March 1993, joined cases C-72/91 and C-73/91 </a:t>
            </a:r>
            <a:r>
              <a:rPr lang="en-US" i="1" dirty="0"/>
              <a:t>Firma </a:t>
            </a:r>
            <a:r>
              <a:rPr lang="en-US" i="1" dirty="0" err="1"/>
              <a:t>Sloman</a:t>
            </a:r>
            <a:r>
              <a:rPr lang="en-US" i="1" dirty="0"/>
              <a:t> </a:t>
            </a:r>
            <a:r>
              <a:rPr lang="en-US" i="1" dirty="0" err="1"/>
              <a:t>Neptun</a:t>
            </a:r>
            <a:r>
              <a:rPr lang="en-US" i="1" dirty="0"/>
              <a:t> </a:t>
            </a:r>
            <a:r>
              <a:rPr lang="en-US" i="1" dirty="0" err="1"/>
              <a:t>Schiffahrts</a:t>
            </a:r>
            <a:r>
              <a:rPr lang="en-US" i="1" dirty="0"/>
              <a:t> AG v </a:t>
            </a:r>
            <a:r>
              <a:rPr lang="en-US" i="1" dirty="0" err="1"/>
              <a:t>Seebetriebsrat</a:t>
            </a:r>
            <a:r>
              <a:rPr lang="en-US" i="1" dirty="0"/>
              <a:t> Bodo </a:t>
            </a:r>
            <a:r>
              <a:rPr lang="en-US" i="1" dirty="0" err="1"/>
              <a:t>Ziesemer</a:t>
            </a:r>
            <a:r>
              <a:rPr lang="en-US" i="1" dirty="0"/>
              <a:t> der </a:t>
            </a:r>
            <a:r>
              <a:rPr lang="en-US" i="1" dirty="0" err="1"/>
              <a:t>Sloman</a:t>
            </a:r>
            <a:r>
              <a:rPr lang="en-US" i="1" dirty="0"/>
              <a:t> </a:t>
            </a:r>
            <a:r>
              <a:rPr lang="en-US" i="1" dirty="0" err="1"/>
              <a:t>Neptun</a:t>
            </a:r>
            <a:r>
              <a:rPr lang="en-US" i="1" dirty="0"/>
              <a:t> </a:t>
            </a:r>
            <a:r>
              <a:rPr lang="en-US" i="1" dirty="0" err="1"/>
              <a:t>Schiffahrts</a:t>
            </a:r>
            <a:r>
              <a:rPr lang="en-US" i="1" dirty="0"/>
              <a:t> AG</a:t>
            </a:r>
            <a:r>
              <a:rPr lang="en-US" dirty="0"/>
              <a:t>, ECLI:EU:C:1993:97, para. 21, wherein the Court deemed hypothetical social security contributions and tax revenue “inherent in the system and are not a means of granting a particular advantage to the undertakings concerned”.</a:t>
            </a:r>
            <a:endParaRPr lang="pl-PL" dirty="0"/>
          </a:p>
          <a:p>
            <a:r>
              <a:rPr lang="en-GB" dirty="0"/>
              <a:t>Judgment of the Court of 30 November 1993, case C-189/91 </a:t>
            </a:r>
            <a:r>
              <a:rPr lang="en-GB" i="1" dirty="0"/>
              <a:t>Petra </a:t>
            </a:r>
            <a:r>
              <a:rPr lang="en-GB" i="1" dirty="0" err="1"/>
              <a:t>Kirsammer</a:t>
            </a:r>
            <a:r>
              <a:rPr lang="en-GB" i="1" dirty="0"/>
              <a:t>-Hack v </a:t>
            </a:r>
            <a:r>
              <a:rPr lang="en-GB" i="1" dirty="0" err="1"/>
              <a:t>Nurhan</a:t>
            </a:r>
            <a:r>
              <a:rPr lang="en-GB" i="1" dirty="0"/>
              <a:t> </a:t>
            </a:r>
            <a:r>
              <a:rPr lang="en-GB" i="1" dirty="0" err="1"/>
              <a:t>Sidal</a:t>
            </a:r>
            <a:r>
              <a:rPr lang="en-GB" dirty="0"/>
              <a:t>, ECLI:EU:C:1993:907, para. 17 (exclusion of a category of businesses from the protection system of workers).</a:t>
            </a:r>
            <a:endParaRPr lang="pl-PL" dirty="0"/>
          </a:p>
          <a:p>
            <a:endParaRPr lang="pl-PL" dirty="0"/>
          </a:p>
        </p:txBody>
      </p:sp>
    </p:spTree>
    <p:extLst>
      <p:ext uri="{BB962C8B-B14F-4D97-AF65-F5344CB8AC3E}">
        <p14:creationId xmlns:p14="http://schemas.microsoft.com/office/powerpoint/2010/main" val="1071423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088" y="19425"/>
            <a:ext cx="12094752" cy="529255"/>
          </a:xfrm>
        </p:spPr>
        <p:txBody>
          <a:bodyPr>
            <a:normAutofit fontScale="90000"/>
          </a:bodyPr>
          <a:lstStyle/>
          <a:p>
            <a:r>
              <a:rPr lang="pl-PL" dirty="0" err="1" smtClean="0"/>
              <a:t>Private</a:t>
            </a:r>
            <a:r>
              <a:rPr lang="pl-PL" dirty="0" smtClean="0"/>
              <a:t> </a:t>
            </a:r>
            <a:r>
              <a:rPr lang="pl-PL" dirty="0" err="1" smtClean="0"/>
              <a:t>resources</a:t>
            </a:r>
            <a:r>
              <a:rPr lang="pl-PL" dirty="0" smtClean="0"/>
              <a:t> as </a:t>
            </a:r>
            <a:r>
              <a:rPr lang="pl-PL" dirty="0" err="1" smtClean="0"/>
              <a:t>State</a:t>
            </a:r>
            <a:r>
              <a:rPr lang="pl-PL" dirty="0" smtClean="0"/>
              <a:t> </a:t>
            </a:r>
            <a:r>
              <a:rPr lang="pl-PL" dirty="0" err="1" smtClean="0"/>
              <a:t>resouces</a:t>
            </a:r>
            <a:endParaRPr lang="pl-PL" dirty="0"/>
          </a:p>
        </p:txBody>
      </p:sp>
      <p:sp>
        <p:nvSpPr>
          <p:cNvPr id="3" name="Symbol zastępczy zawartości 2"/>
          <p:cNvSpPr>
            <a:spLocks noGrp="1"/>
          </p:cNvSpPr>
          <p:nvPr>
            <p:ph idx="1"/>
          </p:nvPr>
        </p:nvSpPr>
        <p:spPr>
          <a:xfrm>
            <a:off x="-22088" y="522840"/>
            <a:ext cx="12094752" cy="6218527"/>
          </a:xfrm>
        </p:spPr>
        <p:txBody>
          <a:bodyPr>
            <a:normAutofit fontScale="85000" lnSpcReduction="10000"/>
          </a:bodyPr>
          <a:lstStyle/>
          <a:p>
            <a:r>
              <a:rPr lang="en-GB" dirty="0"/>
              <a:t>Perhaps most controversially, the criterion of a grant of aid through State resources would be satisfied if relevant resources were, in fact, even private, but under control of the State.</a:t>
            </a:r>
            <a:endParaRPr lang="pl-PL" dirty="0"/>
          </a:p>
          <a:p>
            <a:r>
              <a:rPr lang="en-GB" dirty="0"/>
              <a:t>This would be the case even though the sums involved in a given measure were not held permanently by the public authorities, if they remained constantly under public control, and therefore were available to the competent national authorities.</a:t>
            </a:r>
            <a:endParaRPr lang="pl-PL" dirty="0"/>
          </a:p>
          <a:p>
            <a:r>
              <a:rPr lang="en-GB" dirty="0"/>
              <a:t>T.M. </a:t>
            </a:r>
            <a:r>
              <a:rPr lang="en-GB" dirty="0" err="1"/>
              <a:t>Rusche</a:t>
            </a:r>
            <a:r>
              <a:rPr lang="en-GB" dirty="0"/>
              <a:t> </a:t>
            </a:r>
            <a:r>
              <a:rPr lang="en-GB" i="1" dirty="0"/>
              <a:t>et al. </a:t>
            </a:r>
            <a:r>
              <a:rPr lang="en-GB" dirty="0"/>
              <a:t>name it “the most far-fetched”, </a:t>
            </a:r>
            <a:r>
              <a:rPr lang="pl-PL" dirty="0" err="1" smtClean="0"/>
              <a:t>Faull</a:t>
            </a:r>
            <a:r>
              <a:rPr lang="pl-PL" dirty="0" smtClean="0"/>
              <a:t>, </a:t>
            </a:r>
            <a:r>
              <a:rPr lang="pl-PL" dirty="0" err="1" smtClean="0"/>
              <a:t>Nikpay</a:t>
            </a:r>
            <a:r>
              <a:rPr lang="pl-PL" dirty="0" smtClean="0"/>
              <a:t>, EU </a:t>
            </a:r>
            <a:r>
              <a:rPr lang="pl-PL" dirty="0" err="1" smtClean="0"/>
              <a:t>Competition</a:t>
            </a:r>
            <a:r>
              <a:rPr lang="pl-PL" dirty="0" smtClean="0"/>
              <a:t> Law 3rd ed. </a:t>
            </a:r>
            <a:r>
              <a:rPr lang="en-GB" dirty="0" smtClean="0"/>
              <a:t>p</a:t>
            </a:r>
            <a:r>
              <a:rPr lang="en-GB" dirty="0"/>
              <a:t>. 1929, </a:t>
            </a:r>
            <a:r>
              <a:rPr lang="en-GB" i="1" dirty="0"/>
              <a:t>ab initio</a:t>
            </a:r>
            <a:r>
              <a:rPr lang="en-GB" dirty="0"/>
              <a:t> 17.26. </a:t>
            </a:r>
            <a:endParaRPr lang="pl-PL" dirty="0"/>
          </a:p>
          <a:p>
            <a:r>
              <a:rPr lang="en-US" dirty="0"/>
              <a:t>See </a:t>
            </a:r>
            <a:r>
              <a:rPr lang="en-US" i="1" dirty="0"/>
              <a:t>e.g. </a:t>
            </a:r>
            <a:r>
              <a:rPr lang="en-US" dirty="0"/>
              <a:t>judgment of the Court of First Instance of 22 October 2008, joined cases T-309/04, T-317/04, T-329/04 and T-336/04 </a:t>
            </a:r>
            <a:r>
              <a:rPr lang="en-US" i="1" dirty="0"/>
              <a:t>TV 2/</a:t>
            </a:r>
            <a:r>
              <a:rPr lang="en-US" i="1" dirty="0" err="1"/>
              <a:t>Danmark</a:t>
            </a:r>
            <a:r>
              <a:rPr lang="en-US" i="1" dirty="0"/>
              <a:t> A/S and Others v Commission of the European Communities</a:t>
            </a:r>
            <a:r>
              <a:rPr lang="en-US" dirty="0"/>
              <a:t>, ECLI:EU:T:2008:457, para. 159 (television </a:t>
            </a:r>
            <a:r>
              <a:rPr lang="en-US" dirty="0" err="1"/>
              <a:t>licence</a:t>
            </a:r>
            <a:r>
              <a:rPr lang="en-US" dirty="0"/>
              <a:t> fees for a public broadcaster, but fixed and possibly enforced by national authorities)</a:t>
            </a:r>
            <a:endParaRPr lang="pl-PL" dirty="0"/>
          </a:p>
          <a:p>
            <a:r>
              <a:rPr lang="en-GB" dirty="0"/>
              <a:t>Judgment of the Court of First Instance of 11 February 2009, case T-25/07 </a:t>
            </a:r>
            <a:r>
              <a:rPr lang="en-GB" i="1" dirty="0" err="1"/>
              <a:t>Iride</a:t>
            </a:r>
            <a:r>
              <a:rPr lang="en-GB" i="1" dirty="0"/>
              <a:t> </a:t>
            </a:r>
            <a:r>
              <a:rPr lang="en-GB" i="1" dirty="0" err="1"/>
              <a:t>SpA</a:t>
            </a:r>
            <a:r>
              <a:rPr lang="en-GB" i="1" dirty="0"/>
              <a:t> and </a:t>
            </a:r>
            <a:r>
              <a:rPr lang="en-GB" i="1" dirty="0" err="1"/>
              <a:t>Iride</a:t>
            </a:r>
            <a:r>
              <a:rPr lang="en-GB" i="1" dirty="0"/>
              <a:t> </a:t>
            </a:r>
            <a:r>
              <a:rPr lang="en-GB" i="1" dirty="0" err="1"/>
              <a:t>Energia</a:t>
            </a:r>
            <a:r>
              <a:rPr lang="en-GB" i="1" dirty="0"/>
              <a:t> </a:t>
            </a:r>
            <a:r>
              <a:rPr lang="en-GB" i="1" dirty="0" err="1"/>
              <a:t>SpA</a:t>
            </a:r>
            <a:r>
              <a:rPr lang="en-GB" i="1" dirty="0"/>
              <a:t> v Commission of the European Communities</a:t>
            </a:r>
            <a:r>
              <a:rPr lang="en-GB" dirty="0"/>
              <a:t>, ECLI:EU:T:2009:33, para. 25, judgment of the General Court of 12 May 2011, joined cases T-267/08 and T-279/08 </a:t>
            </a:r>
            <a:r>
              <a:rPr lang="en-GB" i="1" dirty="0" err="1"/>
              <a:t>Région</a:t>
            </a:r>
            <a:r>
              <a:rPr lang="en-GB" i="1" dirty="0"/>
              <a:t> Nord-Pas-de-Calais (T-267/08) and </a:t>
            </a:r>
            <a:r>
              <a:rPr lang="en-GB" i="1" dirty="0" err="1"/>
              <a:t>Communauté</a:t>
            </a:r>
            <a:r>
              <a:rPr lang="en-GB" i="1" dirty="0"/>
              <a:t> </a:t>
            </a:r>
            <a:r>
              <a:rPr lang="en-GB" i="1" dirty="0" err="1"/>
              <a:t>d’agglomération</a:t>
            </a:r>
            <a:r>
              <a:rPr lang="en-GB" i="1" dirty="0"/>
              <a:t> du </a:t>
            </a:r>
            <a:r>
              <a:rPr lang="en-GB" i="1" dirty="0" err="1"/>
              <a:t>Douaisis</a:t>
            </a:r>
            <a:r>
              <a:rPr lang="en-GB" i="1" dirty="0"/>
              <a:t> (T-279/08) v European Commission</a:t>
            </a:r>
            <a:r>
              <a:rPr lang="en-GB" dirty="0"/>
              <a:t>, ECLI:EU:T:2011:209, para. 109, judgment of the Court of 30 May 2013, case C-677/11 </a:t>
            </a:r>
            <a:r>
              <a:rPr lang="en-GB" i="1" dirty="0" err="1"/>
              <a:t>Doux</a:t>
            </a:r>
            <a:r>
              <a:rPr lang="en-GB" i="1" dirty="0"/>
              <a:t> </a:t>
            </a:r>
            <a:r>
              <a:rPr lang="en-GB" i="1" dirty="0" err="1"/>
              <a:t>Élevage</a:t>
            </a:r>
            <a:r>
              <a:rPr lang="en-GB" i="1" dirty="0"/>
              <a:t> SNC and </a:t>
            </a:r>
            <a:r>
              <a:rPr lang="en-GB" i="1" dirty="0" err="1"/>
              <a:t>Coopérative</a:t>
            </a:r>
            <a:r>
              <a:rPr lang="en-GB" i="1" dirty="0"/>
              <a:t> </a:t>
            </a:r>
            <a:r>
              <a:rPr lang="en-GB" i="1" dirty="0" err="1"/>
              <a:t>agricole</a:t>
            </a:r>
            <a:r>
              <a:rPr lang="en-GB" i="1" dirty="0"/>
              <a:t> UKL-ARREE v </a:t>
            </a:r>
            <a:r>
              <a:rPr lang="en-GB" i="1" dirty="0" err="1"/>
              <a:t>Ministère</a:t>
            </a:r>
            <a:r>
              <a:rPr lang="en-GB" i="1" dirty="0"/>
              <a:t> de </a:t>
            </a:r>
            <a:r>
              <a:rPr lang="en-GB" i="1" dirty="0" err="1"/>
              <a:t>l’Agriculture</a:t>
            </a:r>
            <a:r>
              <a:rPr lang="en-GB" i="1" dirty="0"/>
              <a:t>, de </a:t>
            </a:r>
            <a:r>
              <a:rPr lang="en-GB" i="1" dirty="0" err="1"/>
              <a:t>l’Alimentation</a:t>
            </a:r>
            <a:r>
              <a:rPr lang="en-GB" i="1" dirty="0"/>
              <a:t>, de la </a:t>
            </a:r>
            <a:r>
              <a:rPr lang="en-GB" i="1" dirty="0" err="1"/>
              <a:t>Pêche</a:t>
            </a:r>
            <a:r>
              <a:rPr lang="en-GB" i="1" dirty="0"/>
              <a:t>, de la </a:t>
            </a:r>
            <a:r>
              <a:rPr lang="en-GB" i="1" dirty="0" err="1"/>
              <a:t>Ruralité</a:t>
            </a:r>
            <a:r>
              <a:rPr lang="en-GB" i="1" dirty="0"/>
              <a:t> et de </a:t>
            </a:r>
            <a:r>
              <a:rPr lang="en-GB" i="1" dirty="0" err="1"/>
              <a:t>l’Aménagement</a:t>
            </a:r>
            <a:r>
              <a:rPr lang="en-GB" i="1" dirty="0"/>
              <a:t> du </a:t>
            </a:r>
            <a:r>
              <a:rPr lang="en-GB" i="1" dirty="0" err="1"/>
              <a:t>territoire</a:t>
            </a:r>
            <a:r>
              <a:rPr lang="en-GB" i="1" dirty="0"/>
              <a:t> and </a:t>
            </a:r>
            <a:r>
              <a:rPr lang="en-GB" i="1" dirty="0" err="1"/>
              <a:t>Comité</a:t>
            </a:r>
            <a:r>
              <a:rPr lang="en-GB" i="1" dirty="0"/>
              <a:t> </a:t>
            </a:r>
            <a:r>
              <a:rPr lang="en-GB" i="1" dirty="0" err="1"/>
              <a:t>interprofessionnel</a:t>
            </a:r>
            <a:r>
              <a:rPr lang="en-GB" i="1" dirty="0"/>
              <a:t> de la </a:t>
            </a:r>
            <a:r>
              <a:rPr lang="en-GB" i="1" dirty="0" err="1"/>
              <a:t>dinde</a:t>
            </a:r>
            <a:r>
              <a:rPr lang="en-GB" i="1" dirty="0"/>
              <a:t> </a:t>
            </a:r>
            <a:r>
              <a:rPr lang="en-GB" i="1" dirty="0" err="1"/>
              <a:t>française</a:t>
            </a:r>
            <a:r>
              <a:rPr lang="en-GB" i="1" dirty="0"/>
              <a:t> (CIDEF)</a:t>
            </a:r>
            <a:r>
              <a:rPr lang="en-GB" dirty="0"/>
              <a:t>, ECLI:EU:C:2013:348, para. 35 (no State resources found due to private law bodies controlling the sums). Contrast judgment of the General Court of 15 January 2013, case T-182/10 </a:t>
            </a:r>
            <a:r>
              <a:rPr lang="en-GB" i="1" dirty="0" err="1"/>
              <a:t>Associazione</a:t>
            </a:r>
            <a:r>
              <a:rPr lang="en-GB" i="1" dirty="0"/>
              <a:t> </a:t>
            </a:r>
            <a:r>
              <a:rPr lang="en-GB" i="1" dirty="0" err="1"/>
              <a:t>italiana</a:t>
            </a:r>
            <a:r>
              <a:rPr lang="en-GB" i="1" dirty="0"/>
              <a:t> </a:t>
            </a:r>
            <a:r>
              <a:rPr lang="en-GB" i="1" dirty="0" err="1"/>
              <a:t>delle</a:t>
            </a:r>
            <a:r>
              <a:rPr lang="en-GB" i="1" dirty="0"/>
              <a:t> </a:t>
            </a:r>
            <a:r>
              <a:rPr lang="en-GB" i="1" dirty="0" err="1"/>
              <a:t>società</a:t>
            </a:r>
            <a:r>
              <a:rPr lang="en-GB" i="1" dirty="0"/>
              <a:t> </a:t>
            </a:r>
            <a:r>
              <a:rPr lang="en-GB" i="1" dirty="0" err="1"/>
              <a:t>concessionarie</a:t>
            </a:r>
            <a:r>
              <a:rPr lang="en-GB" i="1" dirty="0"/>
              <a:t> per la </a:t>
            </a:r>
            <a:r>
              <a:rPr lang="en-GB" i="1" dirty="0" err="1"/>
              <a:t>costruzione</a:t>
            </a:r>
            <a:r>
              <a:rPr lang="en-GB" i="1" dirty="0"/>
              <a:t> e </a:t>
            </a:r>
            <a:r>
              <a:rPr lang="en-GB" i="1" dirty="0" err="1"/>
              <a:t>l’esercizio</a:t>
            </a:r>
            <a:r>
              <a:rPr lang="en-GB" i="1" dirty="0"/>
              <a:t> di </a:t>
            </a:r>
            <a:r>
              <a:rPr lang="en-GB" i="1" dirty="0" err="1"/>
              <a:t>autostrade</a:t>
            </a:r>
            <a:r>
              <a:rPr lang="en-GB" i="1" dirty="0"/>
              <a:t> e </a:t>
            </a:r>
            <a:r>
              <a:rPr lang="en-GB" i="1" dirty="0" err="1"/>
              <a:t>trafori</a:t>
            </a:r>
            <a:r>
              <a:rPr lang="en-GB" i="1" dirty="0"/>
              <a:t> </a:t>
            </a:r>
            <a:r>
              <a:rPr lang="en-GB" i="1" dirty="0" err="1"/>
              <a:t>stradali</a:t>
            </a:r>
            <a:r>
              <a:rPr lang="en-GB" i="1" dirty="0"/>
              <a:t> (</a:t>
            </a:r>
            <a:r>
              <a:rPr lang="en-GB" i="1" dirty="0" err="1"/>
              <a:t>Aiscat</a:t>
            </a:r>
            <a:r>
              <a:rPr lang="en-GB" i="1" dirty="0"/>
              <a:t>) v European Commission</a:t>
            </a:r>
            <a:r>
              <a:rPr lang="en-GB" dirty="0"/>
              <a:t>, ECLI:EU:T:2013:9, para. 104, where also no State resources were found, as payments in that case were transferred only between private bodies, and public authorities or bodies never possessed or controlled them, but the GC added it could be different “if [they were possessed or controlled] only transiently”, which is obviously less stringent than “constantly”. See also, as to the Court of Justice deciding in a similar manner, case C-262/12 </a:t>
            </a:r>
            <a:r>
              <a:rPr lang="en-GB" i="1" dirty="0"/>
              <a:t>Association Vent De </a:t>
            </a:r>
            <a:r>
              <a:rPr lang="en-GB" i="1" dirty="0" err="1"/>
              <a:t>Colère</a:t>
            </a:r>
            <a:r>
              <a:rPr lang="en-GB" i="1" dirty="0"/>
              <a:t> </a:t>
            </a:r>
            <a:r>
              <a:rPr lang="en-GB" dirty="0"/>
              <a:t>above, para. 36, as to public funds that were not “at any time under public control”.</a:t>
            </a:r>
            <a:endParaRPr lang="pl-PL" dirty="0"/>
          </a:p>
          <a:p>
            <a:endParaRPr lang="pl-PL" dirty="0"/>
          </a:p>
        </p:txBody>
      </p:sp>
    </p:spTree>
    <p:extLst>
      <p:ext uri="{BB962C8B-B14F-4D97-AF65-F5344CB8AC3E}">
        <p14:creationId xmlns:p14="http://schemas.microsoft.com/office/powerpoint/2010/main" val="2746291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660" y="11109"/>
            <a:ext cx="12158340" cy="969619"/>
          </a:xfrm>
        </p:spPr>
        <p:txBody>
          <a:bodyPr/>
          <a:lstStyle/>
          <a:p>
            <a:r>
              <a:rPr lang="pl-PL" dirty="0" err="1" smtClean="0"/>
              <a:t>Voluntary</a:t>
            </a:r>
            <a:r>
              <a:rPr lang="pl-PL" dirty="0" smtClean="0"/>
              <a:t> </a:t>
            </a:r>
            <a:r>
              <a:rPr lang="pl-PL" dirty="0" err="1" smtClean="0"/>
              <a:t>use</a:t>
            </a:r>
            <a:r>
              <a:rPr lang="pl-PL" dirty="0" smtClean="0"/>
              <a:t> of </a:t>
            </a:r>
            <a:r>
              <a:rPr lang="pl-PL" dirty="0" err="1" smtClean="0"/>
              <a:t>resources</a:t>
            </a:r>
            <a:endParaRPr lang="pl-PL" dirty="0"/>
          </a:p>
        </p:txBody>
      </p:sp>
      <p:sp>
        <p:nvSpPr>
          <p:cNvPr id="3" name="Symbol zastępczy zawartości 2"/>
          <p:cNvSpPr>
            <a:spLocks noGrp="1"/>
          </p:cNvSpPr>
          <p:nvPr>
            <p:ph idx="1"/>
          </p:nvPr>
        </p:nvSpPr>
        <p:spPr>
          <a:xfrm>
            <a:off x="3410" y="1017746"/>
            <a:ext cx="12188589" cy="5840254"/>
          </a:xfrm>
        </p:spPr>
        <p:txBody>
          <a:bodyPr/>
          <a:lstStyle/>
          <a:p>
            <a:r>
              <a:rPr lang="en-GB" dirty="0"/>
              <a:t>The relevant criterion in order to assess whether the resources are public, whatever their initial origin, is, therefore, that of the degree of intervention of the public authority in the definition of the measures in question and their methods of financing.</a:t>
            </a:r>
            <a:r>
              <a:rPr lang="pl-PL" dirty="0"/>
              <a:t> </a:t>
            </a:r>
          </a:p>
          <a:p>
            <a:r>
              <a:rPr lang="pl-PL" i="1" dirty="0" smtClean="0"/>
              <a:t>ex</a:t>
            </a:r>
            <a:r>
              <a:rPr lang="pl-PL" dirty="0" smtClean="0"/>
              <a:t> </a:t>
            </a:r>
            <a:r>
              <a:rPr lang="en-GB" dirty="0" smtClean="0"/>
              <a:t>Case </a:t>
            </a:r>
            <a:r>
              <a:rPr lang="en-GB" dirty="0"/>
              <a:t>T-139/09 </a:t>
            </a:r>
            <a:r>
              <a:rPr lang="en-GB" i="1" dirty="0"/>
              <a:t>French Republic v European </a:t>
            </a:r>
            <a:r>
              <a:rPr lang="en-GB" i="1" dirty="0" smtClean="0"/>
              <a:t>Commission</a:t>
            </a:r>
            <a:r>
              <a:rPr lang="en-GB" dirty="0" smtClean="0"/>
              <a:t>, </a:t>
            </a:r>
            <a:r>
              <a:rPr lang="en-GB" dirty="0"/>
              <a:t>para. </a:t>
            </a:r>
            <a:r>
              <a:rPr lang="en-GB" dirty="0" smtClean="0"/>
              <a:t>63</a:t>
            </a:r>
            <a:r>
              <a:rPr lang="pl-PL" dirty="0" smtClean="0"/>
              <a:t>:</a:t>
            </a:r>
            <a:r>
              <a:rPr lang="en-GB" dirty="0" smtClean="0"/>
              <a:t> </a:t>
            </a:r>
            <a:r>
              <a:rPr lang="en-GB" dirty="0"/>
              <a:t>The General Court further added that – as it is the case with </a:t>
            </a:r>
            <a:r>
              <a:rPr lang="en-GB" dirty="0" err="1"/>
              <a:t>imputability</a:t>
            </a:r>
            <a:r>
              <a:rPr lang="en-GB" dirty="0"/>
              <a:t> – “the mere fact that the contributions of the economic operators concerned to the partial financing of the measures in question are only voluntary and not obligatory is not sufficient to call that principle into question. The degree of intervention of the public authority as regards those contributions may be great, even where those contributions are not obligatory (at para. 64)”.</a:t>
            </a:r>
            <a:endParaRPr lang="pl-PL" dirty="0"/>
          </a:p>
          <a:p>
            <a:endParaRPr lang="pl-PL" dirty="0"/>
          </a:p>
        </p:txBody>
      </p:sp>
    </p:spTree>
    <p:extLst>
      <p:ext uri="{BB962C8B-B14F-4D97-AF65-F5344CB8AC3E}">
        <p14:creationId xmlns:p14="http://schemas.microsoft.com/office/powerpoint/2010/main" val="4211271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fin</a:t>
            </a:r>
            <a:endParaRPr lang="pl-PL" dirty="0"/>
          </a:p>
        </p:txBody>
      </p:sp>
    </p:spTree>
    <p:extLst>
      <p:ext uri="{BB962C8B-B14F-4D97-AF65-F5344CB8AC3E}">
        <p14:creationId xmlns:p14="http://schemas.microsoft.com/office/powerpoint/2010/main" val="1386367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7725"/>
            <a:ext cx="12192000" cy="746980"/>
          </a:xfrm>
        </p:spPr>
        <p:txBody>
          <a:bodyPr/>
          <a:lstStyle/>
          <a:p>
            <a:r>
              <a:rPr lang="pl-PL" dirty="0"/>
              <a:t>	</a:t>
            </a:r>
            <a:r>
              <a:rPr lang="pl-PL" dirty="0" err="1" smtClean="0"/>
              <a:t>Prerequisites</a:t>
            </a:r>
            <a:r>
              <a:rPr lang="pl-PL" dirty="0" smtClean="0"/>
              <a:t> for </a:t>
            </a:r>
            <a:r>
              <a:rPr lang="pl-PL" dirty="0" err="1" smtClean="0"/>
              <a:t>State</a:t>
            </a:r>
            <a:r>
              <a:rPr lang="pl-PL" dirty="0" smtClean="0"/>
              <a:t> </a:t>
            </a:r>
            <a:r>
              <a:rPr lang="pl-PL" dirty="0" err="1" smtClean="0"/>
              <a:t>aid</a:t>
            </a:r>
            <a:r>
              <a:rPr lang="pl-PL" dirty="0" smtClean="0"/>
              <a:t> : 107(1) TFEU &amp; </a:t>
            </a:r>
            <a:r>
              <a:rPr lang="pl-PL" dirty="0" err="1" smtClean="0"/>
              <a:t>case</a:t>
            </a:r>
            <a:r>
              <a:rPr lang="pl-PL" dirty="0" smtClean="0"/>
              <a:t> law</a:t>
            </a:r>
            <a:endParaRPr lang="pl-PL" dirty="0"/>
          </a:p>
        </p:txBody>
      </p:sp>
      <p:sp>
        <p:nvSpPr>
          <p:cNvPr id="3" name="Symbol zastępczy zawartości 2"/>
          <p:cNvSpPr>
            <a:spLocks noGrp="1"/>
          </p:cNvSpPr>
          <p:nvPr>
            <p:ph idx="1"/>
          </p:nvPr>
        </p:nvSpPr>
        <p:spPr>
          <a:xfrm>
            <a:off x="0" y="908720"/>
            <a:ext cx="12192000" cy="5949280"/>
          </a:xfrm>
        </p:spPr>
        <p:txBody>
          <a:bodyPr>
            <a:normAutofit fontScale="92500" lnSpcReduction="10000"/>
          </a:bodyPr>
          <a:lstStyle/>
          <a:p>
            <a:pPr algn="just"/>
            <a:r>
              <a:rPr lang="en-US" b="1" dirty="0"/>
              <a:t>Save as otherwise provided in the Treaties, any aid granted by </a:t>
            </a:r>
            <a:r>
              <a:rPr lang="en-US" b="1" dirty="0">
                <a:solidFill>
                  <a:srgbClr val="FFFF00"/>
                </a:solidFill>
              </a:rPr>
              <a:t>a Member State or through </a:t>
            </a:r>
            <a:r>
              <a:rPr lang="en-US" b="1" dirty="0" smtClean="0">
                <a:solidFill>
                  <a:srgbClr val="FFFF00"/>
                </a:solidFill>
              </a:rPr>
              <a:t>State </a:t>
            </a:r>
            <a:r>
              <a:rPr lang="en-US" b="1" dirty="0">
                <a:solidFill>
                  <a:srgbClr val="FFFF00"/>
                </a:solidFill>
              </a:rPr>
              <a:t>resources</a:t>
            </a:r>
            <a:r>
              <a:rPr lang="en-US" b="1" dirty="0"/>
              <a:t> in any form whatsoever which distorts or threatens to </a:t>
            </a:r>
            <a:r>
              <a:rPr lang="en-US" b="1" dirty="0" smtClean="0"/>
              <a:t>distort </a:t>
            </a:r>
            <a:r>
              <a:rPr lang="en-US" b="1" dirty="0"/>
              <a:t>competition by </a:t>
            </a:r>
            <a:r>
              <a:rPr lang="en-US" b="1" dirty="0" err="1" smtClean="0"/>
              <a:t>favouring</a:t>
            </a:r>
            <a:r>
              <a:rPr lang="en-US" b="1" dirty="0" smtClean="0"/>
              <a:t> </a:t>
            </a:r>
            <a:r>
              <a:rPr lang="en-US" b="1" dirty="0"/>
              <a:t>certain undertakings or the production of certain goods shall, in so far as it affects trade </a:t>
            </a:r>
            <a:r>
              <a:rPr lang="en-US" b="1" dirty="0" smtClean="0"/>
              <a:t>between </a:t>
            </a:r>
            <a:r>
              <a:rPr lang="en-US" b="1" dirty="0"/>
              <a:t>Member States, be incompatible with the internal market</a:t>
            </a:r>
            <a:r>
              <a:rPr lang="en-US" dirty="0"/>
              <a:t>.</a:t>
            </a:r>
          </a:p>
          <a:p>
            <a:pPr algn="just"/>
            <a:r>
              <a:rPr lang="pl-PL" dirty="0" smtClean="0"/>
              <a:t>The Court of </a:t>
            </a:r>
            <a:r>
              <a:rPr lang="pl-PL" dirty="0" err="1" smtClean="0"/>
              <a:t>Justice</a:t>
            </a:r>
            <a:r>
              <a:rPr lang="pl-PL" dirty="0" smtClean="0"/>
              <a:t> of the </a:t>
            </a:r>
            <a:r>
              <a:rPr lang="pl-PL" dirty="0" err="1" smtClean="0"/>
              <a:t>European</a:t>
            </a:r>
            <a:r>
              <a:rPr lang="pl-PL" dirty="0" smtClean="0"/>
              <a:t> Union </a:t>
            </a:r>
            <a:r>
              <a:rPr lang="pl-PL" dirty="0" err="1" smtClean="0"/>
              <a:t>usually</a:t>
            </a:r>
            <a:r>
              <a:rPr lang="pl-PL" dirty="0" smtClean="0"/>
              <a:t> </a:t>
            </a:r>
            <a:r>
              <a:rPr lang="pl-PL" dirty="0" err="1" smtClean="0"/>
              <a:t>fashions</a:t>
            </a:r>
            <a:r>
              <a:rPr lang="pl-PL" dirty="0" smtClean="0"/>
              <a:t> 107(1) TFEU </a:t>
            </a:r>
            <a:r>
              <a:rPr lang="pl-PL" dirty="0" err="1" smtClean="0"/>
              <a:t>into</a:t>
            </a:r>
            <a:r>
              <a:rPr lang="pl-PL" dirty="0" smtClean="0"/>
              <a:t> </a:t>
            </a:r>
            <a:r>
              <a:rPr lang="pl-PL" dirty="0" err="1" smtClean="0"/>
              <a:t>several</a:t>
            </a:r>
            <a:r>
              <a:rPr lang="pl-PL" dirty="0" smtClean="0"/>
              <a:t> </a:t>
            </a:r>
            <a:r>
              <a:rPr lang="pl-PL" dirty="0" err="1" smtClean="0"/>
              <a:t>judicial</a:t>
            </a:r>
            <a:r>
              <a:rPr lang="pl-PL" dirty="0" smtClean="0"/>
              <a:t> </a:t>
            </a:r>
            <a:r>
              <a:rPr lang="pl-PL" dirty="0" err="1" smtClean="0"/>
              <a:t>requirements</a:t>
            </a:r>
            <a:r>
              <a:rPr lang="pl-PL" dirty="0" smtClean="0"/>
              <a:t> for the </a:t>
            </a:r>
            <a:r>
              <a:rPr lang="pl-PL" dirty="0" err="1" smtClean="0"/>
              <a:t>existence</a:t>
            </a:r>
            <a:r>
              <a:rPr lang="pl-PL" dirty="0" smtClean="0"/>
              <a:t> of a </a:t>
            </a:r>
            <a:r>
              <a:rPr lang="pl-PL" dirty="0" err="1" smtClean="0"/>
              <a:t>State</a:t>
            </a:r>
            <a:r>
              <a:rPr lang="pl-PL" dirty="0" smtClean="0"/>
              <a:t> </a:t>
            </a:r>
            <a:r>
              <a:rPr lang="pl-PL" dirty="0" err="1" smtClean="0"/>
              <a:t>aid</a:t>
            </a:r>
            <a:r>
              <a:rPr lang="pl-PL" dirty="0" smtClean="0"/>
              <a:t> </a:t>
            </a:r>
            <a:r>
              <a:rPr lang="pl-PL" dirty="0" err="1" smtClean="0"/>
              <a:t>measure</a:t>
            </a:r>
            <a:r>
              <a:rPr lang="pl-PL" dirty="0" smtClean="0"/>
              <a:t>, </a:t>
            </a:r>
            <a:r>
              <a:rPr lang="pl-PL" dirty="0" err="1" smtClean="0"/>
              <a:t>that</a:t>
            </a:r>
            <a:r>
              <a:rPr lang="pl-PL" dirty="0" smtClean="0"/>
              <a:t> </a:t>
            </a:r>
            <a:r>
              <a:rPr lang="pl-PL" dirty="0" err="1" smtClean="0"/>
              <a:t>is</a:t>
            </a:r>
            <a:r>
              <a:rPr lang="pl-PL" dirty="0" smtClean="0"/>
              <a:t> :</a:t>
            </a:r>
          </a:p>
          <a:p>
            <a:pPr lvl="1" algn="just"/>
            <a:r>
              <a:rPr lang="en-US" dirty="0" smtClean="0"/>
              <a:t>First, there </a:t>
            </a:r>
            <a:r>
              <a:rPr lang="en-US" dirty="0"/>
              <a:t>must be intervention by the State or through State </a:t>
            </a:r>
            <a:r>
              <a:rPr lang="en-US" dirty="0" smtClean="0"/>
              <a:t>resources</a:t>
            </a:r>
            <a:r>
              <a:rPr lang="pl-PL" dirty="0" smtClean="0"/>
              <a:t>,</a:t>
            </a:r>
            <a:r>
              <a:rPr lang="en-US" dirty="0" smtClean="0"/>
              <a:t> </a:t>
            </a:r>
            <a:endParaRPr lang="pl-PL" dirty="0" smtClean="0"/>
          </a:p>
          <a:p>
            <a:pPr lvl="1" algn="just"/>
            <a:r>
              <a:rPr lang="en-US" dirty="0" smtClean="0"/>
              <a:t>Second</a:t>
            </a:r>
            <a:r>
              <a:rPr lang="en-US" dirty="0"/>
              <a:t>, the intervention must be liable to affect trade between Member </a:t>
            </a:r>
            <a:r>
              <a:rPr lang="en-US" dirty="0" smtClean="0"/>
              <a:t>States</a:t>
            </a:r>
            <a:r>
              <a:rPr lang="pl-PL" dirty="0" smtClean="0"/>
              <a:t>,</a:t>
            </a:r>
            <a:r>
              <a:rPr lang="en-US" dirty="0" smtClean="0"/>
              <a:t> </a:t>
            </a:r>
            <a:endParaRPr lang="pl-PL" dirty="0" smtClean="0"/>
          </a:p>
          <a:p>
            <a:pPr lvl="1" algn="just"/>
            <a:r>
              <a:rPr lang="en-US" dirty="0" smtClean="0"/>
              <a:t>Third</a:t>
            </a:r>
            <a:r>
              <a:rPr lang="en-US" dirty="0"/>
              <a:t>, it must confer an advantage on the </a:t>
            </a:r>
            <a:r>
              <a:rPr lang="en-US" dirty="0" smtClean="0"/>
              <a:t>recipient</a:t>
            </a:r>
            <a:r>
              <a:rPr lang="pl-PL" dirty="0"/>
              <a:t>,</a:t>
            </a:r>
            <a:endParaRPr lang="pl-PL" dirty="0" smtClean="0"/>
          </a:p>
          <a:p>
            <a:pPr lvl="1" algn="just"/>
            <a:r>
              <a:rPr lang="en-US" dirty="0" smtClean="0"/>
              <a:t>Fourth</a:t>
            </a:r>
            <a:r>
              <a:rPr lang="en-US" dirty="0"/>
              <a:t>, it must distort or threaten to distort </a:t>
            </a:r>
            <a:r>
              <a:rPr lang="en-US" dirty="0" smtClean="0"/>
              <a:t>competition</a:t>
            </a:r>
            <a:r>
              <a:rPr lang="pl-PL" dirty="0"/>
              <a:t> </a:t>
            </a:r>
            <a:r>
              <a:rPr lang="pl-PL" dirty="0" smtClean="0"/>
              <a:t>(</a:t>
            </a:r>
            <a:r>
              <a:rPr lang="pl-PL" i="1" dirty="0" smtClean="0"/>
              <a:t>ex</a:t>
            </a:r>
            <a:r>
              <a:rPr lang="pl-PL" dirty="0" smtClean="0"/>
              <a:t> j</a:t>
            </a:r>
            <a:r>
              <a:rPr lang="en-US" dirty="0" err="1" smtClean="0"/>
              <a:t>udgment</a:t>
            </a:r>
            <a:r>
              <a:rPr lang="en-US" dirty="0" smtClean="0"/>
              <a:t> </a:t>
            </a:r>
            <a:r>
              <a:rPr lang="en-US" dirty="0"/>
              <a:t>of the Court </a:t>
            </a:r>
            <a:r>
              <a:rPr lang="en-US" dirty="0" smtClean="0"/>
              <a:t>of </a:t>
            </a:r>
            <a:r>
              <a:rPr lang="en-US" dirty="0"/>
              <a:t>1 July </a:t>
            </a:r>
            <a:r>
              <a:rPr lang="en-US" dirty="0" smtClean="0"/>
              <a:t>2008</a:t>
            </a:r>
            <a:r>
              <a:rPr lang="pl-PL" dirty="0" smtClean="0"/>
              <a:t>, </a:t>
            </a:r>
            <a:r>
              <a:rPr lang="pl-PL" dirty="0" err="1" smtClean="0"/>
              <a:t>joined</a:t>
            </a:r>
            <a:r>
              <a:rPr lang="pl-PL" dirty="0" smtClean="0"/>
              <a:t> </a:t>
            </a:r>
            <a:r>
              <a:rPr lang="en-US" dirty="0"/>
              <a:t>cases C-341/06 P and C-342/06 </a:t>
            </a:r>
            <a:r>
              <a:rPr lang="en-US" dirty="0" smtClean="0"/>
              <a:t>P</a:t>
            </a:r>
            <a:r>
              <a:rPr lang="pl-PL" dirty="0" smtClean="0"/>
              <a:t> </a:t>
            </a:r>
            <a:r>
              <a:rPr lang="en-US" i="1" dirty="0" err="1" smtClean="0"/>
              <a:t>Chronopost</a:t>
            </a:r>
            <a:r>
              <a:rPr lang="en-US" i="1" dirty="0" smtClean="0"/>
              <a:t> </a:t>
            </a:r>
            <a:r>
              <a:rPr lang="en-US" i="1" dirty="0"/>
              <a:t>SA and La Poste v Union </a:t>
            </a:r>
            <a:r>
              <a:rPr lang="en-US" i="1" dirty="0" err="1"/>
              <a:t>française</a:t>
            </a:r>
            <a:r>
              <a:rPr lang="en-US" i="1" dirty="0"/>
              <a:t> de </a:t>
            </a:r>
            <a:r>
              <a:rPr lang="en-US" i="1" dirty="0" err="1"/>
              <a:t>l’express</a:t>
            </a:r>
            <a:r>
              <a:rPr lang="en-US" i="1" dirty="0"/>
              <a:t> (UFEX) and </a:t>
            </a:r>
            <a:r>
              <a:rPr lang="en-US" i="1" dirty="0" smtClean="0"/>
              <a:t>Others</a:t>
            </a:r>
            <a:r>
              <a:rPr lang="pl-PL" dirty="0"/>
              <a:t>, </a:t>
            </a:r>
            <a:r>
              <a:rPr lang="pl-PL" dirty="0" smtClean="0"/>
              <a:t>ECLI:EU:C:2008:375, para. 122, </a:t>
            </a:r>
            <a:r>
              <a:rPr lang="en-GB" dirty="0"/>
              <a:t>judgment of the Court of 9 October 2014, case C-522/13 </a:t>
            </a:r>
            <a:r>
              <a:rPr lang="en-GB" i="1" dirty="0" err="1"/>
              <a:t>Ministerio</a:t>
            </a:r>
            <a:r>
              <a:rPr lang="en-GB" i="1" dirty="0"/>
              <a:t> de </a:t>
            </a:r>
            <a:r>
              <a:rPr lang="en-GB" i="1" dirty="0" err="1"/>
              <a:t>Defensa</a:t>
            </a:r>
            <a:r>
              <a:rPr lang="en-GB" i="1" dirty="0"/>
              <a:t> and </a:t>
            </a:r>
            <a:r>
              <a:rPr lang="en-GB" i="1" dirty="0" err="1"/>
              <a:t>Navantia</a:t>
            </a:r>
            <a:r>
              <a:rPr lang="en-GB" i="1" dirty="0"/>
              <a:t> SA v </a:t>
            </a:r>
            <a:r>
              <a:rPr lang="en-GB" i="1" dirty="0" err="1"/>
              <a:t>Concello</a:t>
            </a:r>
            <a:r>
              <a:rPr lang="en-GB" i="1" dirty="0"/>
              <a:t> de Ferrol</a:t>
            </a:r>
            <a:r>
              <a:rPr lang="en-GB" dirty="0"/>
              <a:t>, ECLI:EU:C:2014:2262, para. 20</a:t>
            </a:r>
            <a:r>
              <a:rPr lang="pl-PL" dirty="0" smtClean="0"/>
              <a:t>).</a:t>
            </a:r>
          </a:p>
          <a:p>
            <a:pPr algn="just"/>
            <a:r>
              <a:rPr lang="pl-PL" dirty="0" err="1" smtClean="0"/>
              <a:t>Some</a:t>
            </a:r>
            <a:r>
              <a:rPr lang="pl-PL" dirty="0" smtClean="0"/>
              <a:t> </a:t>
            </a:r>
            <a:r>
              <a:rPr lang="pl-PL" dirty="0" err="1" smtClean="0"/>
              <a:t>decisions</a:t>
            </a:r>
            <a:r>
              <a:rPr lang="pl-PL" dirty="0" smtClean="0"/>
              <a:t> </a:t>
            </a:r>
            <a:r>
              <a:rPr lang="pl-PL" dirty="0" err="1" smtClean="0"/>
              <a:t>phrase</a:t>
            </a:r>
            <a:r>
              <a:rPr lang="pl-PL" dirty="0" smtClean="0"/>
              <a:t> </a:t>
            </a:r>
            <a:r>
              <a:rPr lang="pl-PL" dirty="0" err="1" smtClean="0"/>
              <a:t>these</a:t>
            </a:r>
            <a:r>
              <a:rPr lang="pl-PL" dirty="0" smtClean="0"/>
              <a:t> </a:t>
            </a:r>
            <a:r>
              <a:rPr lang="pl-PL" dirty="0" err="1" smtClean="0"/>
              <a:t>requirements</a:t>
            </a:r>
            <a:r>
              <a:rPr lang="pl-PL" dirty="0" smtClean="0"/>
              <a:t> </a:t>
            </a:r>
            <a:r>
              <a:rPr lang="pl-PL" dirty="0" err="1" smtClean="0"/>
              <a:t>differently</a:t>
            </a:r>
            <a:r>
              <a:rPr lang="pl-PL" dirty="0" smtClean="0"/>
              <a:t>, </a:t>
            </a:r>
            <a:r>
              <a:rPr lang="pl-PL" i="1" dirty="0" err="1" smtClean="0"/>
              <a:t>e.g</a:t>
            </a:r>
            <a:r>
              <a:rPr lang="pl-PL" i="1" dirty="0" smtClean="0"/>
              <a:t>. </a:t>
            </a:r>
            <a:r>
              <a:rPr lang="pl-PL" dirty="0" smtClean="0"/>
              <a:t>as 1) </a:t>
            </a:r>
            <a:r>
              <a:rPr lang="en-US" dirty="0"/>
              <a:t>the financing of </a:t>
            </a:r>
            <a:r>
              <a:rPr lang="pl-PL" dirty="0" smtClean="0"/>
              <a:t>a </a:t>
            </a:r>
            <a:r>
              <a:rPr lang="en-US" dirty="0" smtClean="0"/>
              <a:t>measure </a:t>
            </a:r>
            <a:r>
              <a:rPr lang="en-US" dirty="0"/>
              <a:t>by the State or through State resources, </a:t>
            </a:r>
            <a:r>
              <a:rPr lang="pl-PL" dirty="0" smtClean="0"/>
              <a:t>2) </a:t>
            </a:r>
            <a:r>
              <a:rPr lang="en-US" dirty="0" smtClean="0"/>
              <a:t>the </a:t>
            </a:r>
            <a:r>
              <a:rPr lang="en-US" dirty="0"/>
              <a:t>selectivity of that measure, and </a:t>
            </a:r>
            <a:r>
              <a:rPr lang="pl-PL" dirty="0" smtClean="0"/>
              <a:t>3) </a:t>
            </a:r>
            <a:r>
              <a:rPr lang="en-US" dirty="0" smtClean="0"/>
              <a:t>its </a:t>
            </a:r>
            <a:r>
              <a:rPr lang="en-US" dirty="0"/>
              <a:t>effect on trade between Member States and the distortion of competition resulting </a:t>
            </a:r>
            <a:r>
              <a:rPr lang="en-US" dirty="0" smtClean="0"/>
              <a:t>therefrom</a:t>
            </a:r>
            <a:r>
              <a:rPr lang="pl-PL" dirty="0" smtClean="0"/>
              <a:t> (</a:t>
            </a:r>
            <a:r>
              <a:rPr lang="pl-PL" i="1" dirty="0" smtClean="0"/>
              <a:t>ex </a:t>
            </a:r>
            <a:r>
              <a:rPr lang="en-GB" dirty="0"/>
              <a:t>judgment of the Court of 19 March 2015, case C-672/13 </a:t>
            </a:r>
            <a:r>
              <a:rPr lang="en-GB" i="1" dirty="0"/>
              <a:t>OTP Bank </a:t>
            </a:r>
            <a:r>
              <a:rPr lang="en-GB" i="1" dirty="0" err="1"/>
              <a:t>Nyrt</a:t>
            </a:r>
            <a:r>
              <a:rPr lang="en-GB" i="1" dirty="0"/>
              <a:t> v Magyar </a:t>
            </a:r>
            <a:r>
              <a:rPr lang="en-GB" i="1" dirty="0" err="1"/>
              <a:t>Állam</a:t>
            </a:r>
            <a:r>
              <a:rPr lang="en-GB" i="1" dirty="0"/>
              <a:t> and Magyar </a:t>
            </a:r>
            <a:r>
              <a:rPr lang="en-GB" i="1" dirty="0" err="1"/>
              <a:t>Államkincstár</a:t>
            </a:r>
            <a:r>
              <a:rPr lang="en-GB" dirty="0"/>
              <a:t>, ECLI:EU:C:2015:185, para</a:t>
            </a:r>
            <a:r>
              <a:rPr lang="en-GB" dirty="0" smtClean="0"/>
              <a:t>.</a:t>
            </a:r>
            <a:r>
              <a:rPr lang="pl-PL" dirty="0" smtClean="0"/>
              <a:t> 38).</a:t>
            </a:r>
          </a:p>
          <a:p>
            <a:pPr algn="just"/>
            <a:r>
              <a:rPr lang="pl-PL" dirty="0" err="1" smtClean="0"/>
              <a:t>Literature</a:t>
            </a:r>
            <a:r>
              <a:rPr lang="pl-PL" dirty="0" smtClean="0"/>
              <a:t> notes </a:t>
            </a:r>
            <a:r>
              <a:rPr lang="pl-PL" dirty="0" err="1" smtClean="0"/>
              <a:t>that</a:t>
            </a:r>
            <a:r>
              <a:rPr lang="pl-PL" dirty="0" smtClean="0"/>
              <a:t> the Court „</a:t>
            </a:r>
            <a:r>
              <a:rPr lang="pl-PL" dirty="0" err="1" smtClean="0"/>
              <a:t>does</a:t>
            </a:r>
            <a:r>
              <a:rPr lang="pl-PL" dirty="0" smtClean="0"/>
              <a:t> not </a:t>
            </a:r>
            <a:r>
              <a:rPr lang="pl-PL" dirty="0" err="1" smtClean="0"/>
              <a:t>adhere</a:t>
            </a:r>
            <a:r>
              <a:rPr lang="pl-PL" dirty="0" smtClean="0"/>
              <a:t> </a:t>
            </a:r>
            <a:r>
              <a:rPr lang="pl-PL" dirty="0" err="1" smtClean="0"/>
              <a:t>rigidly</a:t>
            </a:r>
            <a:r>
              <a:rPr lang="pl-PL" dirty="0" smtClean="0"/>
              <a:t>” to the </a:t>
            </a:r>
            <a:r>
              <a:rPr lang="pl-PL" dirty="0" err="1" smtClean="0"/>
              <a:t>actual</a:t>
            </a:r>
            <a:r>
              <a:rPr lang="pl-PL" dirty="0" smtClean="0"/>
              <a:t>  </a:t>
            </a:r>
            <a:r>
              <a:rPr lang="pl-PL" dirty="0" err="1" smtClean="0"/>
              <a:t>wording</a:t>
            </a:r>
            <a:r>
              <a:rPr lang="pl-PL" dirty="0" smtClean="0"/>
              <a:t> of 107(1) TFEU (Bacon, </a:t>
            </a:r>
            <a:r>
              <a:rPr lang="pl-PL" dirty="0" err="1" smtClean="0"/>
              <a:t>European</a:t>
            </a:r>
            <a:r>
              <a:rPr lang="pl-PL" dirty="0" smtClean="0"/>
              <a:t> Union Law of </a:t>
            </a:r>
            <a:r>
              <a:rPr lang="pl-PL" dirty="0" err="1" smtClean="0"/>
              <a:t>State</a:t>
            </a:r>
            <a:r>
              <a:rPr lang="pl-PL" dirty="0" smtClean="0"/>
              <a:t> Aid, Oxford 2013, p. 20).</a:t>
            </a:r>
          </a:p>
        </p:txBody>
      </p:sp>
    </p:spTree>
    <p:extLst>
      <p:ext uri="{BB962C8B-B14F-4D97-AF65-F5344CB8AC3E}">
        <p14:creationId xmlns:p14="http://schemas.microsoft.com/office/powerpoint/2010/main" val="767823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109"/>
            <a:ext cx="12192000" cy="897611"/>
          </a:xfrm>
        </p:spPr>
        <p:txBody>
          <a:bodyPr/>
          <a:lstStyle/>
          <a:p>
            <a:r>
              <a:rPr lang="pl-PL" dirty="0" smtClean="0"/>
              <a:t>The „Or” </a:t>
            </a:r>
            <a:r>
              <a:rPr lang="pl-PL" dirty="0" err="1" smtClean="0"/>
              <a:t>Is</a:t>
            </a:r>
            <a:r>
              <a:rPr lang="pl-PL" dirty="0" smtClean="0"/>
              <a:t> </a:t>
            </a:r>
            <a:r>
              <a:rPr lang="pl-PL" dirty="0" err="1" smtClean="0"/>
              <a:t>Actually</a:t>
            </a:r>
            <a:r>
              <a:rPr lang="pl-PL" dirty="0" smtClean="0"/>
              <a:t> </a:t>
            </a:r>
            <a:r>
              <a:rPr lang="pl-PL" dirty="0" err="1" smtClean="0"/>
              <a:t>An</a:t>
            </a:r>
            <a:r>
              <a:rPr lang="pl-PL" dirty="0" smtClean="0"/>
              <a:t> „And”</a:t>
            </a:r>
            <a:endParaRPr lang="pl-PL" dirty="0"/>
          </a:p>
        </p:txBody>
      </p:sp>
      <p:sp>
        <p:nvSpPr>
          <p:cNvPr id="3" name="Symbol zastępczy zawartości 2"/>
          <p:cNvSpPr>
            <a:spLocks noGrp="1"/>
          </p:cNvSpPr>
          <p:nvPr>
            <p:ph idx="1"/>
          </p:nvPr>
        </p:nvSpPr>
        <p:spPr>
          <a:xfrm>
            <a:off x="0" y="908720"/>
            <a:ext cx="12192000" cy="5949280"/>
          </a:xfrm>
        </p:spPr>
        <p:txBody>
          <a:bodyPr/>
          <a:lstStyle/>
          <a:p>
            <a:r>
              <a:rPr lang="pl-PL" dirty="0" err="1" smtClean="0"/>
              <a:t>Perhaps</a:t>
            </a:r>
            <a:r>
              <a:rPr lang="pl-PL" dirty="0" smtClean="0"/>
              <a:t> the most </a:t>
            </a:r>
            <a:r>
              <a:rPr lang="pl-PL" dirty="0" err="1" smtClean="0"/>
              <a:t>unorthodox</a:t>
            </a:r>
            <a:r>
              <a:rPr lang="pl-PL" dirty="0" smtClean="0"/>
              <a:t> of the </a:t>
            </a:r>
            <a:r>
              <a:rPr lang="pl-PL" dirty="0" err="1" smtClean="0"/>
              <a:t>Court’s</a:t>
            </a:r>
            <a:r>
              <a:rPr lang="pl-PL" dirty="0" smtClean="0"/>
              <a:t> </a:t>
            </a:r>
            <a:r>
              <a:rPr lang="pl-PL" dirty="0" err="1" smtClean="0"/>
              <a:t>approaches</a:t>
            </a:r>
            <a:r>
              <a:rPr lang="pl-PL" dirty="0" smtClean="0"/>
              <a:t> to 107(1) TFEU </a:t>
            </a:r>
            <a:r>
              <a:rPr lang="pl-PL" dirty="0" err="1" smtClean="0"/>
              <a:t>is</a:t>
            </a:r>
            <a:r>
              <a:rPr lang="pl-PL" dirty="0" smtClean="0"/>
              <a:t> the </a:t>
            </a:r>
            <a:r>
              <a:rPr lang="pl-PL" dirty="0" err="1" smtClean="0"/>
              <a:t>reformulation</a:t>
            </a:r>
            <a:r>
              <a:rPr lang="pl-PL" dirty="0" smtClean="0"/>
              <a:t> of the </a:t>
            </a:r>
            <a:r>
              <a:rPr lang="pl-PL" dirty="0" err="1" smtClean="0"/>
              <a:t>criterion</a:t>
            </a:r>
            <a:r>
              <a:rPr lang="pl-PL" dirty="0" smtClean="0"/>
              <a:t> </a:t>
            </a:r>
            <a:r>
              <a:rPr lang="pl-PL" dirty="0" err="1" smtClean="0"/>
              <a:t>that</a:t>
            </a:r>
            <a:r>
              <a:rPr lang="pl-PL" dirty="0" smtClean="0"/>
              <a:t> </a:t>
            </a:r>
            <a:r>
              <a:rPr lang="pl-PL" dirty="0" err="1" smtClean="0"/>
              <a:t>there</a:t>
            </a:r>
            <a:r>
              <a:rPr lang="pl-PL" dirty="0" smtClean="0"/>
              <a:t> </a:t>
            </a:r>
            <a:r>
              <a:rPr lang="pl-PL" dirty="0" err="1" smtClean="0"/>
              <a:t>should</a:t>
            </a:r>
            <a:r>
              <a:rPr lang="pl-PL" dirty="0" smtClean="0"/>
              <a:t> be a </a:t>
            </a:r>
            <a:r>
              <a:rPr lang="pl-PL" dirty="0" err="1" smtClean="0"/>
              <a:t>measure</a:t>
            </a:r>
            <a:r>
              <a:rPr lang="pl-PL" dirty="0" smtClean="0"/>
              <a:t> </a:t>
            </a:r>
            <a:r>
              <a:rPr lang="pl-PL" dirty="0" err="1" smtClean="0"/>
              <a:t>done</a:t>
            </a:r>
            <a:r>
              <a:rPr lang="pl-PL" dirty="0" smtClean="0"/>
              <a:t> by a </a:t>
            </a:r>
            <a:r>
              <a:rPr lang="pl-PL" dirty="0" err="1" smtClean="0"/>
              <a:t>Member</a:t>
            </a:r>
            <a:r>
              <a:rPr lang="pl-PL" dirty="0" smtClean="0"/>
              <a:t> </a:t>
            </a:r>
            <a:r>
              <a:rPr lang="pl-PL" dirty="0" err="1" smtClean="0"/>
              <a:t>State</a:t>
            </a:r>
            <a:r>
              <a:rPr lang="pl-PL" dirty="0" smtClean="0"/>
              <a:t> </a:t>
            </a:r>
            <a:r>
              <a:rPr lang="pl-PL" i="1" dirty="0" err="1" smtClean="0">
                <a:solidFill>
                  <a:srgbClr val="FFFF00"/>
                </a:solidFill>
              </a:rPr>
              <a:t>or</a:t>
            </a:r>
            <a:r>
              <a:rPr lang="pl-PL" i="1" dirty="0" smtClean="0"/>
              <a:t> </a:t>
            </a:r>
            <a:r>
              <a:rPr lang="pl-PL" dirty="0" err="1" smtClean="0"/>
              <a:t>state</a:t>
            </a:r>
            <a:r>
              <a:rPr lang="pl-PL" dirty="0" smtClean="0"/>
              <a:t> </a:t>
            </a:r>
            <a:r>
              <a:rPr lang="pl-PL" dirty="0" err="1" smtClean="0"/>
              <a:t>resources</a:t>
            </a:r>
            <a:endParaRPr lang="pl-PL" dirty="0"/>
          </a:p>
          <a:p>
            <a:r>
              <a:rPr lang="pl-PL" dirty="0" smtClean="0"/>
              <a:t>The Court </a:t>
            </a:r>
            <a:r>
              <a:rPr lang="pl-PL" dirty="0" err="1" smtClean="0"/>
              <a:t>treats</a:t>
            </a:r>
            <a:r>
              <a:rPr lang="pl-PL" dirty="0" smtClean="0"/>
              <a:t> the „</a:t>
            </a:r>
            <a:r>
              <a:rPr lang="pl-PL" dirty="0" err="1" smtClean="0"/>
              <a:t>or</a:t>
            </a:r>
            <a:r>
              <a:rPr lang="pl-PL" dirty="0" smtClean="0"/>
              <a:t>” as </a:t>
            </a:r>
            <a:r>
              <a:rPr lang="pl-PL" dirty="0" err="1" smtClean="0"/>
              <a:t>an</a:t>
            </a:r>
            <a:r>
              <a:rPr lang="pl-PL" dirty="0" smtClean="0"/>
              <a:t> „and”, </a:t>
            </a:r>
            <a:r>
              <a:rPr lang="pl-PL" dirty="0" err="1" smtClean="0"/>
              <a:t>meaning</a:t>
            </a:r>
            <a:r>
              <a:rPr lang="pl-PL" dirty="0" smtClean="0"/>
              <a:t> </a:t>
            </a:r>
            <a:r>
              <a:rPr lang="pl-PL" dirty="0" err="1" smtClean="0"/>
              <a:t>that</a:t>
            </a:r>
            <a:r>
              <a:rPr lang="pl-PL" dirty="0" smtClean="0"/>
              <a:t> the </a:t>
            </a:r>
            <a:r>
              <a:rPr lang="pl-PL" dirty="0" err="1" smtClean="0"/>
              <a:t>measure</a:t>
            </a:r>
            <a:r>
              <a:rPr lang="pl-PL" dirty="0" smtClean="0"/>
              <a:t> </a:t>
            </a:r>
            <a:r>
              <a:rPr lang="pl-PL" dirty="0" err="1" smtClean="0"/>
              <a:t>should</a:t>
            </a:r>
            <a:r>
              <a:rPr lang="pl-PL" dirty="0" smtClean="0"/>
              <a:t> be </a:t>
            </a:r>
            <a:r>
              <a:rPr lang="pl-PL" i="1" dirty="0" err="1" smtClean="0"/>
              <a:t>at</a:t>
            </a:r>
            <a:r>
              <a:rPr lang="pl-PL" i="1" dirty="0" smtClean="0"/>
              <a:t> the same </a:t>
            </a:r>
            <a:r>
              <a:rPr lang="pl-PL" i="1" dirty="0" err="1" smtClean="0"/>
              <a:t>time</a:t>
            </a:r>
            <a:r>
              <a:rPr lang="pl-PL" i="1" dirty="0" smtClean="0"/>
              <a:t> </a:t>
            </a:r>
            <a:r>
              <a:rPr lang="pl-PL" dirty="0" err="1" smtClean="0"/>
              <a:t>imputable</a:t>
            </a:r>
            <a:r>
              <a:rPr lang="pl-PL" dirty="0" smtClean="0"/>
              <a:t> to a </a:t>
            </a:r>
            <a:r>
              <a:rPr lang="pl-PL" dirty="0" err="1" smtClean="0"/>
              <a:t>Member</a:t>
            </a:r>
            <a:r>
              <a:rPr lang="pl-PL" dirty="0" smtClean="0"/>
              <a:t> </a:t>
            </a:r>
            <a:r>
              <a:rPr lang="pl-PL" dirty="0" err="1" smtClean="0"/>
              <a:t>State</a:t>
            </a:r>
            <a:r>
              <a:rPr lang="pl-PL" dirty="0" smtClean="0"/>
              <a:t> </a:t>
            </a:r>
            <a:r>
              <a:rPr lang="pl-PL" i="1" dirty="0" smtClean="0"/>
              <a:t>and </a:t>
            </a:r>
            <a:r>
              <a:rPr lang="pl-PL" dirty="0" err="1" smtClean="0"/>
              <a:t>involve</a:t>
            </a:r>
            <a:r>
              <a:rPr lang="pl-PL" dirty="0" smtClean="0"/>
              <a:t> </a:t>
            </a:r>
            <a:r>
              <a:rPr lang="pl-PL" dirty="0" err="1" smtClean="0"/>
              <a:t>State</a:t>
            </a:r>
            <a:r>
              <a:rPr lang="pl-PL" dirty="0" smtClean="0"/>
              <a:t> </a:t>
            </a:r>
            <a:r>
              <a:rPr lang="pl-PL" dirty="0" err="1" smtClean="0"/>
              <a:t>resources</a:t>
            </a:r>
            <a:r>
              <a:rPr lang="pl-PL" dirty="0" smtClean="0"/>
              <a:t>, </a:t>
            </a:r>
            <a:r>
              <a:rPr lang="pl-PL" dirty="0" err="1"/>
              <a:t>either</a:t>
            </a:r>
            <a:r>
              <a:rPr lang="pl-PL" dirty="0"/>
              <a:t> </a:t>
            </a:r>
            <a:r>
              <a:rPr lang="pl-PL" dirty="0" err="1"/>
              <a:t>directly</a:t>
            </a:r>
            <a:r>
              <a:rPr lang="pl-PL" dirty="0"/>
              <a:t> </a:t>
            </a:r>
            <a:r>
              <a:rPr lang="pl-PL" dirty="0" err="1"/>
              <a:t>or</a:t>
            </a:r>
            <a:r>
              <a:rPr lang="pl-PL" dirty="0"/>
              <a:t> </a:t>
            </a:r>
            <a:r>
              <a:rPr lang="pl-PL" dirty="0" err="1" smtClean="0"/>
              <a:t>indirectly</a:t>
            </a:r>
            <a:endParaRPr lang="pl-PL" dirty="0" smtClean="0"/>
          </a:p>
          <a:p>
            <a:r>
              <a:rPr lang="pl-PL" dirty="0" smtClean="0"/>
              <a:t>The </a:t>
            </a:r>
            <a:r>
              <a:rPr lang="pl-PL" dirty="0" err="1" smtClean="0"/>
              <a:t>basic</a:t>
            </a:r>
            <a:r>
              <a:rPr lang="pl-PL" dirty="0" smtClean="0"/>
              <a:t> </a:t>
            </a:r>
            <a:r>
              <a:rPr lang="pl-PL" dirty="0" err="1" smtClean="0"/>
              <a:t>relevant</a:t>
            </a:r>
            <a:r>
              <a:rPr lang="pl-PL" dirty="0" smtClean="0"/>
              <a:t> authority </a:t>
            </a:r>
            <a:r>
              <a:rPr lang="pl-PL" dirty="0" err="1" smtClean="0"/>
              <a:t>is</a:t>
            </a:r>
            <a:r>
              <a:rPr lang="pl-PL" dirty="0" smtClean="0"/>
              <a:t> j</a:t>
            </a:r>
            <a:r>
              <a:rPr lang="en-US" dirty="0" err="1" smtClean="0"/>
              <a:t>udgment</a:t>
            </a:r>
            <a:r>
              <a:rPr lang="en-US" dirty="0" smtClean="0"/>
              <a:t> </a:t>
            </a:r>
            <a:r>
              <a:rPr lang="en-US" dirty="0"/>
              <a:t>of the Court of 13 March </a:t>
            </a:r>
            <a:r>
              <a:rPr lang="en-US" dirty="0" smtClean="0"/>
              <a:t>2001</a:t>
            </a:r>
            <a:r>
              <a:rPr lang="pl-PL" dirty="0" smtClean="0"/>
              <a:t>, </a:t>
            </a:r>
            <a:r>
              <a:rPr lang="pl-PL" dirty="0" err="1" smtClean="0"/>
              <a:t>case</a:t>
            </a:r>
            <a:r>
              <a:rPr lang="pl-PL" dirty="0"/>
              <a:t> </a:t>
            </a:r>
            <a:r>
              <a:rPr lang="pl-PL" dirty="0" smtClean="0"/>
              <a:t>C-379/98 </a:t>
            </a:r>
            <a:r>
              <a:rPr lang="en-US" dirty="0" err="1" smtClean="0"/>
              <a:t>PreussenElektra</a:t>
            </a:r>
            <a:r>
              <a:rPr lang="en-US" dirty="0" smtClean="0"/>
              <a:t> </a:t>
            </a:r>
            <a:r>
              <a:rPr lang="en-US" dirty="0"/>
              <a:t>AG v </a:t>
            </a:r>
            <a:r>
              <a:rPr lang="en-US" dirty="0" err="1"/>
              <a:t>Schhleswag</a:t>
            </a:r>
            <a:r>
              <a:rPr lang="en-US" dirty="0"/>
              <a:t> AG, in the presence of </a:t>
            </a:r>
            <a:r>
              <a:rPr lang="en-US" dirty="0" err="1"/>
              <a:t>Windpark</a:t>
            </a:r>
            <a:r>
              <a:rPr lang="en-US" dirty="0"/>
              <a:t> </a:t>
            </a:r>
            <a:r>
              <a:rPr lang="en-US" dirty="0" err="1"/>
              <a:t>Reußenköge</a:t>
            </a:r>
            <a:r>
              <a:rPr lang="en-US" dirty="0"/>
              <a:t> III GmbH and Land </a:t>
            </a:r>
            <a:r>
              <a:rPr lang="en-US" dirty="0" smtClean="0"/>
              <a:t>Schleswig-Holstein</a:t>
            </a:r>
            <a:r>
              <a:rPr lang="pl-PL" dirty="0"/>
              <a:t>, </a:t>
            </a:r>
            <a:r>
              <a:rPr lang="pl-PL" dirty="0" smtClean="0"/>
              <a:t>ECLI:EU:C:2001:160, para. 61 : a </a:t>
            </a:r>
            <a:r>
              <a:rPr lang="pl-PL" dirty="0" err="1" smtClean="0"/>
              <a:t>measure</a:t>
            </a:r>
            <a:r>
              <a:rPr lang="pl-PL" dirty="0" smtClean="0"/>
              <a:t> </a:t>
            </a:r>
            <a:r>
              <a:rPr lang="pl-PL" dirty="0" err="1" smtClean="0"/>
              <a:t>that</a:t>
            </a:r>
            <a:r>
              <a:rPr lang="pl-PL" dirty="0" smtClean="0"/>
              <a:t> </a:t>
            </a:r>
            <a:r>
              <a:rPr lang="pl-PL" dirty="0" err="1" smtClean="0"/>
              <a:t>is</a:t>
            </a:r>
            <a:r>
              <a:rPr lang="pl-PL" dirty="0" smtClean="0"/>
              <a:t> </a:t>
            </a:r>
            <a:r>
              <a:rPr lang="pl-PL" dirty="0" err="1" smtClean="0"/>
              <a:t>imputable</a:t>
            </a:r>
            <a:r>
              <a:rPr lang="pl-PL" dirty="0" smtClean="0"/>
              <a:t> to a </a:t>
            </a:r>
            <a:r>
              <a:rPr lang="pl-PL" dirty="0" err="1" smtClean="0"/>
              <a:t>Member</a:t>
            </a:r>
            <a:r>
              <a:rPr lang="pl-PL" dirty="0" smtClean="0"/>
              <a:t> </a:t>
            </a:r>
            <a:r>
              <a:rPr lang="pl-PL" dirty="0" err="1" smtClean="0"/>
              <a:t>State</a:t>
            </a:r>
            <a:r>
              <a:rPr lang="pl-PL" dirty="0" smtClean="0"/>
              <a:t>, but </a:t>
            </a:r>
            <a:r>
              <a:rPr lang="pl-PL" dirty="0" err="1" smtClean="0"/>
              <a:t>does</a:t>
            </a:r>
            <a:r>
              <a:rPr lang="pl-PL" dirty="0" smtClean="0"/>
              <a:t> not </a:t>
            </a:r>
            <a:r>
              <a:rPr lang="pl-PL" dirty="0" err="1" smtClean="0"/>
              <a:t>involve</a:t>
            </a:r>
            <a:r>
              <a:rPr lang="pl-PL" dirty="0" smtClean="0"/>
              <a:t> </a:t>
            </a:r>
            <a:r>
              <a:rPr lang="pl-PL" dirty="0" err="1" smtClean="0"/>
              <a:t>State</a:t>
            </a:r>
            <a:r>
              <a:rPr lang="pl-PL" dirty="0" smtClean="0"/>
              <a:t> </a:t>
            </a:r>
            <a:r>
              <a:rPr lang="pl-PL" dirty="0" err="1" smtClean="0"/>
              <a:t>resources</a:t>
            </a:r>
            <a:r>
              <a:rPr lang="pl-PL" dirty="0" smtClean="0"/>
              <a:t>, </a:t>
            </a:r>
            <a:r>
              <a:rPr lang="pl-PL" dirty="0" err="1" smtClean="0"/>
              <a:t>deemed</a:t>
            </a:r>
            <a:r>
              <a:rPr lang="pl-PL" dirty="0" smtClean="0"/>
              <a:t> not to be </a:t>
            </a:r>
            <a:r>
              <a:rPr lang="pl-PL" dirty="0" err="1" smtClean="0"/>
              <a:t>aid</a:t>
            </a:r>
            <a:endParaRPr lang="pl-PL" dirty="0" smtClean="0"/>
          </a:p>
          <a:p>
            <a:r>
              <a:rPr lang="pl-PL" dirty="0" err="1" smtClean="0"/>
              <a:t>Therefore</a:t>
            </a:r>
            <a:r>
              <a:rPr lang="pl-PL" dirty="0" smtClean="0"/>
              <a:t>, in </a:t>
            </a:r>
            <a:r>
              <a:rPr lang="pl-PL" dirty="0" err="1" smtClean="0"/>
              <a:t>newer</a:t>
            </a:r>
            <a:r>
              <a:rPr lang="pl-PL" dirty="0" smtClean="0"/>
              <a:t> </a:t>
            </a:r>
            <a:r>
              <a:rPr lang="pl-PL" dirty="0" err="1" smtClean="0"/>
              <a:t>jurisprudence</a:t>
            </a:r>
            <a:r>
              <a:rPr lang="pl-PL" dirty="0" smtClean="0"/>
              <a:t> the </a:t>
            </a:r>
            <a:r>
              <a:rPr lang="pl-PL" dirty="0" err="1" smtClean="0"/>
              <a:t>questions</a:t>
            </a:r>
            <a:r>
              <a:rPr lang="pl-PL" dirty="0" smtClean="0"/>
              <a:t> of </a:t>
            </a:r>
            <a:r>
              <a:rPr lang="pl-PL" dirty="0" err="1" smtClean="0"/>
              <a:t>imputability</a:t>
            </a:r>
            <a:r>
              <a:rPr lang="pl-PL" dirty="0" smtClean="0"/>
              <a:t> (</a:t>
            </a:r>
            <a:r>
              <a:rPr lang="pl-PL" dirty="0" err="1" smtClean="0"/>
              <a:t>attributability</a:t>
            </a:r>
            <a:r>
              <a:rPr lang="pl-PL" dirty="0" smtClean="0"/>
              <a:t> to a </a:t>
            </a:r>
            <a:r>
              <a:rPr lang="pl-PL" dirty="0" err="1" smtClean="0"/>
              <a:t>Member</a:t>
            </a:r>
            <a:r>
              <a:rPr lang="pl-PL" dirty="0" smtClean="0"/>
              <a:t> </a:t>
            </a:r>
            <a:r>
              <a:rPr lang="pl-PL" dirty="0" err="1" smtClean="0"/>
              <a:t>State</a:t>
            </a:r>
            <a:r>
              <a:rPr lang="pl-PL" dirty="0" smtClean="0"/>
              <a:t>)  and the </a:t>
            </a:r>
            <a:r>
              <a:rPr lang="pl-PL" dirty="0" err="1" smtClean="0"/>
              <a:t>use</a:t>
            </a:r>
            <a:r>
              <a:rPr lang="pl-PL" dirty="0" smtClean="0"/>
              <a:t> of </a:t>
            </a:r>
            <a:r>
              <a:rPr lang="pl-PL" dirty="0" err="1" smtClean="0"/>
              <a:t>State</a:t>
            </a:r>
            <a:r>
              <a:rPr lang="pl-PL" dirty="0" smtClean="0"/>
              <a:t> </a:t>
            </a:r>
            <a:r>
              <a:rPr lang="pl-PL" dirty="0" err="1" smtClean="0"/>
              <a:t>resources</a:t>
            </a:r>
            <a:r>
              <a:rPr lang="pl-PL" dirty="0" smtClean="0"/>
              <a:t> </a:t>
            </a:r>
            <a:r>
              <a:rPr lang="pl-PL" dirty="0" err="1" smtClean="0"/>
              <a:t>are</a:t>
            </a:r>
            <a:r>
              <a:rPr lang="pl-PL" dirty="0" smtClean="0"/>
              <a:t> </a:t>
            </a:r>
            <a:r>
              <a:rPr lang="pl-PL" dirty="0" err="1" smtClean="0"/>
              <a:t>usually</a:t>
            </a:r>
            <a:r>
              <a:rPr lang="pl-PL" dirty="0" smtClean="0"/>
              <a:t> </a:t>
            </a:r>
            <a:r>
              <a:rPr lang="pl-PL" dirty="0" err="1" smtClean="0"/>
              <a:t>considered</a:t>
            </a:r>
            <a:r>
              <a:rPr lang="pl-PL" dirty="0" smtClean="0"/>
              <a:t> </a:t>
            </a:r>
            <a:r>
              <a:rPr lang="pl-PL" dirty="0" err="1" smtClean="0"/>
              <a:t>together</a:t>
            </a:r>
            <a:r>
              <a:rPr lang="pl-PL" dirty="0" smtClean="0"/>
              <a:t> („ f</a:t>
            </a:r>
            <a:r>
              <a:rPr lang="en-US" dirty="0" smtClean="0"/>
              <a:t>or </a:t>
            </a:r>
            <a:r>
              <a:rPr lang="en-US" dirty="0"/>
              <a:t>it to be possible to classify advantages as State aid, first, they must be granted directly or indirectly through State resources and, secondly, that grant must be attributable to the </a:t>
            </a:r>
            <a:r>
              <a:rPr lang="en-US" dirty="0" smtClean="0"/>
              <a:t>State</a:t>
            </a:r>
            <a:r>
              <a:rPr lang="pl-PL" dirty="0" smtClean="0"/>
              <a:t>”, </a:t>
            </a:r>
            <a:r>
              <a:rPr lang="pl-PL" i="1" dirty="0" smtClean="0"/>
              <a:t>ex </a:t>
            </a:r>
            <a:r>
              <a:rPr lang="fr-FR" dirty="0"/>
              <a:t>Judgment of the Court (Second Chamber) of 19 December </a:t>
            </a:r>
            <a:r>
              <a:rPr lang="fr-FR" dirty="0" smtClean="0"/>
              <a:t>2013</a:t>
            </a:r>
            <a:r>
              <a:rPr lang="pl-PL" dirty="0" smtClean="0"/>
              <a:t>, </a:t>
            </a:r>
            <a:r>
              <a:rPr lang="pl-PL" dirty="0" err="1" smtClean="0"/>
              <a:t>case</a:t>
            </a:r>
            <a:r>
              <a:rPr lang="pl-PL" dirty="0" smtClean="0"/>
              <a:t> C-262/12 </a:t>
            </a:r>
            <a:r>
              <a:rPr lang="fr-FR" i="1" dirty="0" smtClean="0"/>
              <a:t>Association </a:t>
            </a:r>
            <a:r>
              <a:rPr lang="fr-FR" i="1" dirty="0"/>
              <a:t>Vent De Colère! Fédération nationale and Others v Ministre de l’Écologie, du Développement durable, des Transports et du Logement and Ministre de l’Économie, des Finances et de </a:t>
            </a:r>
            <a:r>
              <a:rPr lang="fr-FR" i="1" dirty="0" smtClean="0"/>
              <a:t>l’Industrie</a:t>
            </a:r>
            <a:r>
              <a:rPr lang="pl-PL" i="1" dirty="0" smtClean="0"/>
              <a:t>,</a:t>
            </a:r>
            <a:r>
              <a:rPr lang="pl-PL" dirty="0"/>
              <a:t> </a:t>
            </a:r>
            <a:r>
              <a:rPr lang="pl-PL" dirty="0" smtClean="0"/>
              <a:t>EU:C:2013:851, para. 16)</a:t>
            </a:r>
            <a:endParaRPr lang="pl-PL" dirty="0"/>
          </a:p>
          <a:p>
            <a:endParaRPr lang="pl-PL" dirty="0"/>
          </a:p>
        </p:txBody>
      </p:sp>
    </p:spTree>
    <p:extLst>
      <p:ext uri="{BB962C8B-B14F-4D97-AF65-F5344CB8AC3E}">
        <p14:creationId xmlns:p14="http://schemas.microsoft.com/office/powerpoint/2010/main" val="1710511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704" y="23482"/>
            <a:ext cx="12168295" cy="885238"/>
          </a:xfrm>
        </p:spPr>
        <p:txBody>
          <a:bodyPr/>
          <a:lstStyle/>
          <a:p>
            <a:r>
              <a:rPr lang="pl-PL" dirty="0" err="1" smtClean="0"/>
              <a:t>State</a:t>
            </a:r>
            <a:r>
              <a:rPr lang="pl-PL" dirty="0" smtClean="0"/>
              <a:t> </a:t>
            </a:r>
            <a:r>
              <a:rPr lang="pl-PL" dirty="0" err="1" smtClean="0"/>
              <a:t>resources</a:t>
            </a:r>
            <a:endParaRPr lang="pl-PL" dirty="0"/>
          </a:p>
        </p:txBody>
      </p:sp>
      <p:sp>
        <p:nvSpPr>
          <p:cNvPr id="3" name="Symbol zastępczy zawartości 2"/>
          <p:cNvSpPr>
            <a:spLocks noGrp="1"/>
          </p:cNvSpPr>
          <p:nvPr>
            <p:ph idx="1"/>
          </p:nvPr>
        </p:nvSpPr>
        <p:spPr>
          <a:xfrm>
            <a:off x="23703" y="945738"/>
            <a:ext cx="12168295" cy="5867638"/>
          </a:xfrm>
        </p:spPr>
        <p:txBody>
          <a:bodyPr/>
          <a:lstStyle/>
          <a:p>
            <a:r>
              <a:rPr lang="pl-PL" dirty="0" smtClean="0"/>
              <a:t>The most </a:t>
            </a:r>
            <a:r>
              <a:rPr lang="pl-PL" dirty="0" err="1" smtClean="0"/>
              <a:t>obvious</a:t>
            </a:r>
            <a:r>
              <a:rPr lang="pl-PL" dirty="0" smtClean="0"/>
              <a:t> </a:t>
            </a:r>
            <a:r>
              <a:rPr lang="pl-PL" dirty="0" err="1" smtClean="0"/>
              <a:t>way</a:t>
            </a:r>
            <a:r>
              <a:rPr lang="pl-PL" dirty="0" smtClean="0"/>
              <a:t> of </a:t>
            </a:r>
            <a:r>
              <a:rPr lang="pl-PL" dirty="0" err="1" smtClean="0"/>
              <a:t>using</a:t>
            </a:r>
            <a:r>
              <a:rPr lang="pl-PL" dirty="0" smtClean="0"/>
              <a:t> </a:t>
            </a:r>
            <a:r>
              <a:rPr lang="pl-PL" dirty="0" err="1" smtClean="0"/>
              <a:t>State</a:t>
            </a:r>
            <a:r>
              <a:rPr lang="pl-PL" dirty="0" smtClean="0"/>
              <a:t> </a:t>
            </a:r>
            <a:r>
              <a:rPr lang="pl-PL" dirty="0" err="1" smtClean="0"/>
              <a:t>resources</a:t>
            </a:r>
            <a:r>
              <a:rPr lang="pl-PL" dirty="0" smtClean="0"/>
              <a:t> </a:t>
            </a:r>
            <a:r>
              <a:rPr lang="pl-PL" dirty="0" err="1" smtClean="0"/>
              <a:t>is</a:t>
            </a:r>
            <a:r>
              <a:rPr lang="pl-PL" dirty="0" smtClean="0"/>
              <a:t> a </a:t>
            </a:r>
            <a:r>
              <a:rPr lang="pl-PL" dirty="0" err="1" smtClean="0"/>
              <a:t>direct</a:t>
            </a:r>
            <a:r>
              <a:rPr lang="pl-PL" dirty="0" smtClean="0"/>
              <a:t> </a:t>
            </a:r>
            <a:r>
              <a:rPr lang="pl-PL" dirty="0" err="1" smtClean="0"/>
              <a:t>cash</a:t>
            </a:r>
            <a:r>
              <a:rPr lang="pl-PL" dirty="0" smtClean="0"/>
              <a:t> grant from the </a:t>
            </a:r>
            <a:r>
              <a:rPr lang="pl-PL" dirty="0" err="1" smtClean="0"/>
              <a:t>State</a:t>
            </a:r>
            <a:r>
              <a:rPr lang="pl-PL" dirty="0" smtClean="0"/>
              <a:t> </a:t>
            </a:r>
            <a:r>
              <a:rPr lang="pl-PL" dirty="0" err="1" smtClean="0"/>
              <a:t>treasury</a:t>
            </a:r>
            <a:r>
              <a:rPr lang="pl-PL" dirty="0" smtClean="0"/>
              <a:t> </a:t>
            </a:r>
            <a:r>
              <a:rPr lang="pl-PL" dirty="0" err="1" smtClean="0"/>
              <a:t>or</a:t>
            </a:r>
            <a:r>
              <a:rPr lang="pl-PL" dirty="0" smtClean="0"/>
              <a:t> </a:t>
            </a:r>
            <a:r>
              <a:rPr lang="pl-PL" dirty="0" err="1" smtClean="0"/>
              <a:t>another</a:t>
            </a:r>
            <a:r>
              <a:rPr lang="pl-PL" dirty="0" smtClean="0"/>
              <a:t> body </a:t>
            </a:r>
            <a:r>
              <a:rPr lang="pl-PL" dirty="0" err="1" smtClean="0"/>
              <a:t>that</a:t>
            </a:r>
            <a:r>
              <a:rPr lang="pl-PL" dirty="0" smtClean="0"/>
              <a:t> </a:t>
            </a:r>
            <a:r>
              <a:rPr lang="pl-PL" dirty="0" err="1" smtClean="0"/>
              <a:t>either</a:t>
            </a:r>
            <a:r>
              <a:rPr lang="pl-PL" dirty="0" smtClean="0"/>
              <a:t> </a:t>
            </a:r>
            <a:r>
              <a:rPr lang="pl-PL" dirty="0" err="1" smtClean="0"/>
              <a:t>can</a:t>
            </a:r>
            <a:r>
              <a:rPr lang="pl-PL" dirty="0" smtClean="0"/>
              <a:t> be </a:t>
            </a:r>
            <a:r>
              <a:rPr lang="pl-PL" dirty="0" err="1" smtClean="0"/>
              <a:t>classified</a:t>
            </a:r>
            <a:r>
              <a:rPr lang="pl-PL" dirty="0" smtClean="0"/>
              <a:t> as a „</a:t>
            </a:r>
            <a:r>
              <a:rPr lang="pl-PL" dirty="0" err="1" smtClean="0"/>
              <a:t>State</a:t>
            </a:r>
            <a:r>
              <a:rPr lang="pl-PL" dirty="0" smtClean="0"/>
              <a:t>” for the </a:t>
            </a:r>
            <a:r>
              <a:rPr lang="pl-PL" dirty="0" err="1" smtClean="0"/>
              <a:t>purposes</a:t>
            </a:r>
            <a:r>
              <a:rPr lang="pl-PL" dirty="0" smtClean="0"/>
              <a:t> of 107(1) TFEU, </a:t>
            </a:r>
            <a:r>
              <a:rPr lang="pl-PL" i="1" dirty="0" err="1" smtClean="0"/>
              <a:t>e.g</a:t>
            </a:r>
            <a:r>
              <a:rPr lang="pl-PL" i="1" dirty="0" smtClean="0"/>
              <a:t>. </a:t>
            </a:r>
            <a:r>
              <a:rPr lang="pl-PL" dirty="0" smtClean="0"/>
              <a:t>a unit of </a:t>
            </a:r>
            <a:r>
              <a:rPr lang="pl-PL" dirty="0" err="1" smtClean="0"/>
              <a:t>local</a:t>
            </a:r>
            <a:r>
              <a:rPr lang="pl-PL" dirty="0" smtClean="0"/>
              <a:t> </a:t>
            </a:r>
            <a:r>
              <a:rPr lang="pl-PL" dirty="0" err="1" smtClean="0"/>
              <a:t>government</a:t>
            </a:r>
            <a:r>
              <a:rPr lang="pl-PL" dirty="0" smtClean="0"/>
              <a:t> </a:t>
            </a:r>
            <a:r>
              <a:rPr lang="pl-PL" dirty="0" err="1" smtClean="0"/>
              <a:t>or</a:t>
            </a:r>
            <a:r>
              <a:rPr lang="pl-PL" dirty="0" smtClean="0"/>
              <a:t> </a:t>
            </a:r>
            <a:r>
              <a:rPr lang="pl-PL" dirty="0" err="1" smtClean="0"/>
              <a:t>an</a:t>
            </a:r>
            <a:r>
              <a:rPr lang="pl-PL" dirty="0" smtClean="0"/>
              <a:t> </a:t>
            </a:r>
            <a:r>
              <a:rPr lang="pl-PL" dirty="0" err="1" smtClean="0"/>
              <a:t>entity</a:t>
            </a:r>
            <a:r>
              <a:rPr lang="pl-PL" dirty="0" smtClean="0"/>
              <a:t> </a:t>
            </a:r>
            <a:r>
              <a:rPr lang="pl-PL" dirty="0" err="1" smtClean="0"/>
              <a:t>governed</a:t>
            </a:r>
            <a:r>
              <a:rPr lang="pl-PL" dirty="0" smtClean="0"/>
              <a:t> by public law (</a:t>
            </a:r>
            <a:r>
              <a:rPr lang="pl-PL" dirty="0" err="1" smtClean="0"/>
              <a:t>separate</a:t>
            </a:r>
            <a:r>
              <a:rPr lang="pl-PL" dirty="0" smtClean="0"/>
              <a:t> </a:t>
            </a:r>
            <a:r>
              <a:rPr lang="pl-PL" dirty="0" err="1" smtClean="0"/>
              <a:t>legal</a:t>
            </a:r>
            <a:r>
              <a:rPr lang="pl-PL" dirty="0" smtClean="0"/>
              <a:t> </a:t>
            </a:r>
            <a:r>
              <a:rPr lang="pl-PL" dirty="0" err="1" smtClean="0"/>
              <a:t>personality</a:t>
            </a:r>
            <a:r>
              <a:rPr lang="pl-PL" dirty="0" smtClean="0"/>
              <a:t> </a:t>
            </a:r>
            <a:r>
              <a:rPr lang="pl-PL" dirty="0" err="1" smtClean="0"/>
              <a:t>notwithstanding</a:t>
            </a:r>
            <a:r>
              <a:rPr lang="pl-PL" dirty="0" smtClean="0"/>
              <a:t>), with </a:t>
            </a:r>
            <a:r>
              <a:rPr lang="pl-PL" dirty="0" err="1" smtClean="0"/>
              <a:t>or</a:t>
            </a:r>
            <a:r>
              <a:rPr lang="pl-PL" dirty="0" smtClean="0"/>
              <a:t> </a:t>
            </a:r>
            <a:r>
              <a:rPr lang="pl-PL" dirty="0" err="1" smtClean="0"/>
              <a:t>without</a:t>
            </a:r>
            <a:r>
              <a:rPr lang="pl-PL" dirty="0" smtClean="0"/>
              <a:t> </a:t>
            </a:r>
            <a:r>
              <a:rPr lang="pl-PL" dirty="0" err="1" smtClean="0"/>
              <a:t>use</a:t>
            </a:r>
            <a:r>
              <a:rPr lang="pl-PL" dirty="0" smtClean="0"/>
              <a:t> of </a:t>
            </a:r>
            <a:r>
              <a:rPr lang="pl-PL" dirty="0" err="1" smtClean="0"/>
              <a:t>intermediaries</a:t>
            </a:r>
            <a:r>
              <a:rPr lang="pl-PL" dirty="0" smtClean="0"/>
              <a:t> </a:t>
            </a:r>
            <a:r>
              <a:rPr lang="pl-PL" dirty="0" err="1" smtClean="0"/>
              <a:t>where</a:t>
            </a:r>
            <a:r>
              <a:rPr lang="pl-PL" dirty="0" smtClean="0"/>
              <a:t> </a:t>
            </a:r>
            <a:r>
              <a:rPr lang="pl-PL" dirty="0" err="1" smtClean="0"/>
              <a:t>applicable</a:t>
            </a:r>
            <a:endParaRPr lang="pl-PL" dirty="0" smtClean="0"/>
          </a:p>
          <a:p>
            <a:r>
              <a:rPr lang="pl-PL" dirty="0" err="1" smtClean="0"/>
              <a:t>However</a:t>
            </a:r>
            <a:r>
              <a:rPr lang="pl-PL" dirty="0" smtClean="0"/>
              <a:t>, the influence on </a:t>
            </a:r>
            <a:r>
              <a:rPr lang="pl-PL" dirty="0" err="1" smtClean="0"/>
              <a:t>State</a:t>
            </a:r>
            <a:r>
              <a:rPr lang="pl-PL" dirty="0" smtClean="0"/>
              <a:t> </a:t>
            </a:r>
            <a:r>
              <a:rPr lang="pl-PL" dirty="0" err="1" smtClean="0"/>
              <a:t>resouces</a:t>
            </a:r>
            <a:r>
              <a:rPr lang="pl-PL" dirty="0" smtClean="0"/>
              <a:t> </a:t>
            </a:r>
            <a:r>
              <a:rPr lang="pl-PL" dirty="0" err="1" smtClean="0"/>
              <a:t>need</a:t>
            </a:r>
            <a:r>
              <a:rPr lang="pl-PL" dirty="0" smtClean="0"/>
              <a:t> not be </a:t>
            </a:r>
            <a:r>
              <a:rPr lang="pl-PL" dirty="0" err="1" smtClean="0"/>
              <a:t>direct</a:t>
            </a:r>
            <a:r>
              <a:rPr lang="pl-PL" dirty="0" smtClean="0"/>
              <a:t>, as </a:t>
            </a:r>
            <a:r>
              <a:rPr lang="pl-PL" dirty="0" err="1" smtClean="0"/>
              <a:t>indirect</a:t>
            </a:r>
            <a:r>
              <a:rPr lang="pl-PL" dirty="0" smtClean="0"/>
              <a:t> </a:t>
            </a:r>
            <a:r>
              <a:rPr lang="pl-PL" dirty="0" err="1" smtClean="0"/>
              <a:t>measures</a:t>
            </a:r>
            <a:r>
              <a:rPr lang="pl-PL" dirty="0" smtClean="0"/>
              <a:t> </a:t>
            </a:r>
            <a:r>
              <a:rPr lang="pl-PL" dirty="0" err="1" smtClean="0"/>
              <a:t>also</a:t>
            </a:r>
            <a:r>
              <a:rPr lang="pl-PL" dirty="0" smtClean="0"/>
              <a:t> </a:t>
            </a:r>
            <a:r>
              <a:rPr lang="pl-PL" dirty="0" err="1" smtClean="0"/>
              <a:t>may</a:t>
            </a:r>
            <a:r>
              <a:rPr lang="pl-PL" dirty="0" smtClean="0"/>
              <a:t> </a:t>
            </a:r>
            <a:r>
              <a:rPr lang="pl-PL" dirty="0" err="1" smtClean="0"/>
              <a:t>constitute</a:t>
            </a:r>
            <a:r>
              <a:rPr lang="pl-PL" dirty="0" smtClean="0"/>
              <a:t> </a:t>
            </a:r>
            <a:r>
              <a:rPr lang="pl-PL" dirty="0" err="1" smtClean="0"/>
              <a:t>those</a:t>
            </a:r>
            <a:r>
              <a:rPr lang="pl-PL" dirty="0" smtClean="0"/>
              <a:t> </a:t>
            </a:r>
            <a:r>
              <a:rPr lang="pl-PL" dirty="0" err="1" smtClean="0"/>
              <a:t>that</a:t>
            </a:r>
            <a:r>
              <a:rPr lang="pl-PL" dirty="0" smtClean="0"/>
              <a:t> </a:t>
            </a:r>
            <a:r>
              <a:rPr lang="pl-PL" dirty="0" err="1" smtClean="0"/>
              <a:t>fall</a:t>
            </a:r>
            <a:r>
              <a:rPr lang="pl-PL" dirty="0" smtClean="0"/>
              <a:t> </a:t>
            </a:r>
            <a:r>
              <a:rPr lang="pl-PL" dirty="0" err="1" smtClean="0"/>
              <a:t>within</a:t>
            </a:r>
            <a:r>
              <a:rPr lang="pl-PL" dirty="0" smtClean="0"/>
              <a:t> EU </a:t>
            </a:r>
            <a:r>
              <a:rPr lang="pl-PL" dirty="0" err="1" smtClean="0"/>
              <a:t>State</a:t>
            </a:r>
            <a:r>
              <a:rPr lang="pl-PL" dirty="0" smtClean="0"/>
              <a:t> </a:t>
            </a:r>
            <a:r>
              <a:rPr lang="pl-PL" dirty="0" err="1" smtClean="0"/>
              <a:t>aid</a:t>
            </a:r>
            <a:r>
              <a:rPr lang="pl-PL" dirty="0" smtClean="0"/>
              <a:t> </a:t>
            </a:r>
            <a:r>
              <a:rPr lang="pl-PL" dirty="0" err="1" smtClean="0"/>
              <a:t>rules</a:t>
            </a:r>
            <a:endParaRPr lang="pl-PL" dirty="0" smtClean="0"/>
          </a:p>
          <a:p>
            <a:pPr algn="just"/>
            <a:r>
              <a:rPr lang="pl-PL" dirty="0" smtClean="0"/>
              <a:t>To </a:t>
            </a:r>
            <a:r>
              <a:rPr lang="pl-PL" dirty="0" err="1" smtClean="0"/>
              <a:t>that</a:t>
            </a:r>
            <a:r>
              <a:rPr lang="pl-PL" dirty="0" smtClean="0"/>
              <a:t> end, </a:t>
            </a:r>
            <a:r>
              <a:rPr lang="en-US" dirty="0" smtClean="0"/>
              <a:t>measures </a:t>
            </a:r>
            <a:r>
              <a:rPr lang="en-US" dirty="0"/>
              <a:t>not involving a transfer of State resources may fall within the concept of </a:t>
            </a:r>
            <a:r>
              <a:rPr lang="en-US" dirty="0" smtClean="0"/>
              <a:t>aid</a:t>
            </a:r>
            <a:r>
              <a:rPr lang="pl-PL" dirty="0" smtClean="0"/>
              <a:t>, as </a:t>
            </a:r>
            <a:r>
              <a:rPr lang="pl-PL" dirty="0"/>
              <a:t>t</a:t>
            </a:r>
            <a:r>
              <a:rPr lang="en-US" dirty="0" smtClean="0"/>
              <a:t>he </a:t>
            </a:r>
            <a:r>
              <a:rPr lang="en-US" dirty="0"/>
              <a:t>concept of ‘intervention through State resources’ is intended to cover, in addition to advantages granted directly by the State, those granted through a public or private body appointed or established by that State to administer the </a:t>
            </a:r>
            <a:r>
              <a:rPr lang="en-US" dirty="0" smtClean="0"/>
              <a:t>aid</a:t>
            </a:r>
            <a:r>
              <a:rPr lang="pl-PL" dirty="0" smtClean="0"/>
              <a:t> (</a:t>
            </a:r>
            <a:r>
              <a:rPr lang="pl-PL" i="1" dirty="0" smtClean="0"/>
              <a:t>ex </a:t>
            </a:r>
            <a:r>
              <a:rPr lang="pl-PL" dirty="0" err="1"/>
              <a:t>case</a:t>
            </a:r>
            <a:r>
              <a:rPr lang="pl-PL" dirty="0"/>
              <a:t> C-262/12 </a:t>
            </a:r>
            <a:r>
              <a:rPr lang="fr-FR" i="1" dirty="0"/>
              <a:t>Association Vent De </a:t>
            </a:r>
            <a:r>
              <a:rPr lang="fr-FR" i="1" dirty="0" smtClean="0"/>
              <a:t>Colère</a:t>
            </a:r>
            <a:r>
              <a:rPr lang="pl-PL" i="1" dirty="0" smtClean="0"/>
              <a:t>, </a:t>
            </a:r>
            <a:r>
              <a:rPr lang="pl-PL" dirty="0" err="1" smtClean="0"/>
              <a:t>paras</a:t>
            </a:r>
            <a:r>
              <a:rPr lang="pl-PL" dirty="0" smtClean="0"/>
              <a:t> 18-19)</a:t>
            </a:r>
          </a:p>
          <a:p>
            <a:pPr algn="just"/>
            <a:r>
              <a:rPr lang="en-US" dirty="0"/>
              <a:t>Article 107(1) TFEU covers all the financial means by which the public authorities may actually support undertakings, irrespective of whether or not those means are permanent assets of the public sector. Therefore, even if the sums corresponding to the measure in question are not permanently held by the Treasury, the fact that they constantly remain under public control, and therefore available to the competent national authorities, is sufficient for them to be </a:t>
            </a:r>
            <a:r>
              <a:rPr lang="en-US" dirty="0" err="1"/>
              <a:t>categorised</a:t>
            </a:r>
            <a:r>
              <a:rPr lang="en-US" dirty="0"/>
              <a:t> as State </a:t>
            </a:r>
            <a:r>
              <a:rPr lang="en-US" dirty="0" smtClean="0"/>
              <a:t>resources</a:t>
            </a:r>
            <a:r>
              <a:rPr lang="pl-PL" dirty="0" smtClean="0"/>
              <a:t> (</a:t>
            </a:r>
            <a:r>
              <a:rPr lang="pl-PL" i="1" dirty="0" smtClean="0"/>
              <a:t>ex </a:t>
            </a:r>
            <a:r>
              <a:rPr lang="pl-PL" dirty="0" err="1" smtClean="0"/>
              <a:t>case</a:t>
            </a:r>
            <a:r>
              <a:rPr lang="pl-PL" dirty="0" smtClean="0"/>
              <a:t> C-262/12 </a:t>
            </a:r>
            <a:r>
              <a:rPr lang="fr-FR" i="1" dirty="0"/>
              <a:t>Association Vent De </a:t>
            </a:r>
            <a:r>
              <a:rPr lang="fr-FR" i="1" dirty="0" smtClean="0"/>
              <a:t>Colère</a:t>
            </a:r>
            <a:r>
              <a:rPr lang="pl-PL" i="1" dirty="0" smtClean="0"/>
              <a:t>, </a:t>
            </a:r>
            <a:r>
              <a:rPr lang="pl-PL" dirty="0" smtClean="0"/>
              <a:t>para. 20)</a:t>
            </a:r>
            <a:endParaRPr lang="en-US" dirty="0"/>
          </a:p>
          <a:p>
            <a:endParaRPr lang="pl-PL" dirty="0" smtClean="0"/>
          </a:p>
          <a:p>
            <a:endParaRPr lang="pl-PL" dirty="0"/>
          </a:p>
        </p:txBody>
      </p:sp>
    </p:spTree>
    <p:extLst>
      <p:ext uri="{BB962C8B-B14F-4D97-AF65-F5344CB8AC3E}">
        <p14:creationId xmlns:p14="http://schemas.microsoft.com/office/powerpoint/2010/main" val="4150105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620688"/>
          </a:xfrm>
        </p:spPr>
        <p:txBody>
          <a:bodyPr/>
          <a:lstStyle/>
          <a:p>
            <a:r>
              <a:rPr lang="pl-PL" dirty="0" err="1" smtClean="0"/>
              <a:t>Use</a:t>
            </a:r>
            <a:r>
              <a:rPr lang="pl-PL" dirty="0" smtClean="0"/>
              <a:t> of </a:t>
            </a:r>
            <a:r>
              <a:rPr lang="pl-PL" dirty="0" err="1" smtClean="0"/>
              <a:t>State</a:t>
            </a:r>
            <a:r>
              <a:rPr lang="pl-PL" dirty="0" smtClean="0"/>
              <a:t> </a:t>
            </a:r>
            <a:r>
              <a:rPr lang="pl-PL" dirty="0" err="1" smtClean="0"/>
              <a:t>resources</a:t>
            </a:r>
            <a:r>
              <a:rPr lang="pl-PL" dirty="0" smtClean="0"/>
              <a:t> - </a:t>
            </a:r>
            <a:r>
              <a:rPr lang="pl-PL" dirty="0" err="1" smtClean="0"/>
              <a:t>examples</a:t>
            </a:r>
            <a:endParaRPr lang="pl-PL" dirty="0"/>
          </a:p>
        </p:txBody>
      </p:sp>
      <p:sp>
        <p:nvSpPr>
          <p:cNvPr id="3" name="Symbol zastępczy zawartości 2"/>
          <p:cNvSpPr>
            <a:spLocks noGrp="1"/>
          </p:cNvSpPr>
          <p:nvPr>
            <p:ph idx="1"/>
          </p:nvPr>
        </p:nvSpPr>
        <p:spPr>
          <a:xfrm>
            <a:off x="0" y="620688"/>
            <a:ext cx="12192000" cy="6237311"/>
          </a:xfrm>
        </p:spPr>
        <p:txBody>
          <a:bodyPr>
            <a:normAutofit fontScale="47500" lnSpcReduction="20000"/>
          </a:bodyPr>
          <a:lstStyle/>
          <a:p>
            <a:r>
              <a:rPr lang="pl-PL" b="1" dirty="0" smtClean="0"/>
              <a:t>a </a:t>
            </a:r>
            <a:r>
              <a:rPr lang="pl-PL" b="1" dirty="0" err="1" smtClean="0"/>
              <a:t>direct</a:t>
            </a:r>
            <a:r>
              <a:rPr lang="pl-PL" b="1" dirty="0" smtClean="0"/>
              <a:t> grant</a:t>
            </a:r>
          </a:p>
          <a:p>
            <a:r>
              <a:rPr lang="pl-PL" b="1" dirty="0" smtClean="0"/>
              <a:t>a </a:t>
            </a:r>
            <a:r>
              <a:rPr lang="pl-PL" b="1" dirty="0" err="1" smtClean="0"/>
              <a:t>loan</a:t>
            </a:r>
            <a:endParaRPr lang="pl-PL" b="1" dirty="0"/>
          </a:p>
          <a:p>
            <a:pPr lvl="1"/>
            <a:r>
              <a:rPr lang="pl-PL" b="1" dirty="0" err="1"/>
              <a:t>s</a:t>
            </a:r>
            <a:r>
              <a:rPr lang="pl-PL" b="1" dirty="0" err="1" smtClean="0"/>
              <a:t>oft</a:t>
            </a:r>
            <a:r>
              <a:rPr lang="pl-PL" b="1" dirty="0" smtClean="0"/>
              <a:t> </a:t>
            </a:r>
            <a:r>
              <a:rPr lang="pl-PL" b="1" dirty="0" err="1" smtClean="0"/>
              <a:t>loans</a:t>
            </a:r>
            <a:endParaRPr lang="pl-PL" b="1" dirty="0" smtClean="0"/>
          </a:p>
          <a:p>
            <a:pPr lvl="1"/>
            <a:r>
              <a:rPr lang="pl-PL" b="1" dirty="0" smtClean="0"/>
              <a:t>ESPECIALLY </a:t>
            </a:r>
            <a:r>
              <a:rPr lang="pl-PL" b="1" dirty="0" err="1" smtClean="0"/>
              <a:t>subordinated</a:t>
            </a:r>
            <a:r>
              <a:rPr lang="pl-PL" b="1" dirty="0" smtClean="0"/>
              <a:t> </a:t>
            </a:r>
            <a:r>
              <a:rPr lang="pl-PL" b="1" dirty="0" err="1" smtClean="0"/>
              <a:t>loans</a:t>
            </a:r>
            <a:endParaRPr lang="pl-PL" b="1" dirty="0" smtClean="0"/>
          </a:p>
          <a:p>
            <a:r>
              <a:rPr lang="pl-PL" b="1" dirty="0"/>
              <a:t>a</a:t>
            </a:r>
            <a:r>
              <a:rPr lang="pl-PL" b="1" dirty="0" smtClean="0"/>
              <a:t> </a:t>
            </a:r>
            <a:r>
              <a:rPr lang="pl-PL" b="1" dirty="0" err="1" smtClean="0"/>
              <a:t>security</a:t>
            </a:r>
            <a:endParaRPr lang="pl-PL" b="1" dirty="0"/>
          </a:p>
          <a:p>
            <a:pPr lvl="1"/>
            <a:r>
              <a:rPr lang="pl-PL" b="1" dirty="0" smtClean="0"/>
              <a:t>a </a:t>
            </a:r>
            <a:r>
              <a:rPr lang="pl-PL" b="1" dirty="0" err="1" smtClean="0"/>
              <a:t>guarantee</a:t>
            </a:r>
            <a:r>
              <a:rPr lang="pl-PL" b="1" dirty="0" smtClean="0"/>
              <a:t> (</a:t>
            </a:r>
            <a:r>
              <a:rPr lang="pl-PL" b="1" dirty="0" err="1" smtClean="0"/>
              <a:t>even</a:t>
            </a:r>
            <a:r>
              <a:rPr lang="pl-PL" b="1" dirty="0" smtClean="0"/>
              <a:t> </a:t>
            </a:r>
            <a:r>
              <a:rPr lang="pl-PL" b="1" dirty="0" err="1" smtClean="0"/>
              <a:t>where</a:t>
            </a:r>
            <a:r>
              <a:rPr lang="pl-PL" b="1" dirty="0" smtClean="0"/>
              <a:t> not </a:t>
            </a:r>
            <a:r>
              <a:rPr lang="pl-PL" b="1" dirty="0" err="1" smtClean="0"/>
              <a:t>actually</a:t>
            </a:r>
            <a:r>
              <a:rPr lang="pl-PL" b="1" dirty="0" smtClean="0"/>
              <a:t> </a:t>
            </a:r>
            <a:r>
              <a:rPr lang="pl-PL" b="1" dirty="0" err="1" smtClean="0"/>
              <a:t>paid</a:t>
            </a:r>
            <a:r>
              <a:rPr lang="pl-PL" b="1" dirty="0" smtClean="0"/>
              <a:t>)</a:t>
            </a:r>
          </a:p>
          <a:p>
            <a:pPr lvl="1"/>
            <a:r>
              <a:rPr lang="pl-PL" b="1" dirty="0" smtClean="0"/>
              <a:t>a </a:t>
            </a:r>
            <a:r>
              <a:rPr lang="pl-PL" b="1" dirty="0" err="1" smtClean="0"/>
              <a:t>promissory</a:t>
            </a:r>
            <a:r>
              <a:rPr lang="pl-PL" b="1" dirty="0" smtClean="0"/>
              <a:t> </a:t>
            </a:r>
            <a:r>
              <a:rPr lang="pl-PL" b="1" dirty="0" err="1" smtClean="0"/>
              <a:t>note</a:t>
            </a:r>
            <a:endParaRPr lang="pl-PL" b="1" dirty="0" smtClean="0"/>
          </a:p>
          <a:p>
            <a:r>
              <a:rPr lang="pl-PL" b="1" dirty="0" err="1" smtClean="0"/>
              <a:t>forfeiting</a:t>
            </a:r>
            <a:r>
              <a:rPr lang="pl-PL" b="1" dirty="0" smtClean="0"/>
              <a:t> a </a:t>
            </a:r>
            <a:r>
              <a:rPr lang="pl-PL" b="1" dirty="0" err="1" smtClean="0"/>
              <a:t>security</a:t>
            </a:r>
            <a:endParaRPr lang="pl-PL" b="1" dirty="0" smtClean="0"/>
          </a:p>
          <a:p>
            <a:pPr lvl="1"/>
            <a:r>
              <a:rPr lang="pl-PL" b="1" dirty="0" err="1" smtClean="0"/>
              <a:t>selecting</a:t>
            </a:r>
            <a:r>
              <a:rPr lang="pl-PL" b="1" dirty="0" smtClean="0"/>
              <a:t> less </a:t>
            </a:r>
            <a:r>
              <a:rPr lang="pl-PL" b="1" dirty="0" err="1" smtClean="0"/>
              <a:t>efficient</a:t>
            </a:r>
            <a:r>
              <a:rPr lang="pl-PL" b="1" dirty="0" smtClean="0"/>
              <a:t> securities for </a:t>
            </a:r>
            <a:r>
              <a:rPr lang="pl-PL" b="1" dirty="0" err="1" smtClean="0"/>
              <a:t>enforcement</a:t>
            </a:r>
            <a:endParaRPr lang="pl-PL" b="1" dirty="0" smtClean="0"/>
          </a:p>
          <a:p>
            <a:r>
              <a:rPr lang="pl-PL" b="1" dirty="0" smtClean="0"/>
              <a:t>factoring and </a:t>
            </a:r>
            <a:r>
              <a:rPr lang="pl-PL" b="1" dirty="0" err="1" smtClean="0"/>
              <a:t>forfeiting</a:t>
            </a:r>
            <a:r>
              <a:rPr lang="pl-PL" b="1" dirty="0" smtClean="0"/>
              <a:t> </a:t>
            </a:r>
            <a:r>
              <a:rPr lang="pl-PL" b="1" dirty="0" err="1" smtClean="0"/>
              <a:t>facilities</a:t>
            </a:r>
            <a:r>
              <a:rPr lang="pl-PL" b="1" dirty="0" smtClean="0"/>
              <a:t> </a:t>
            </a:r>
          </a:p>
          <a:p>
            <a:r>
              <a:rPr lang="pl-PL" b="1" dirty="0"/>
              <a:t>a</a:t>
            </a:r>
            <a:r>
              <a:rPr lang="pl-PL" b="1" dirty="0" smtClean="0"/>
              <a:t> </a:t>
            </a:r>
            <a:r>
              <a:rPr lang="pl-PL" b="1" dirty="0" err="1" smtClean="0"/>
              <a:t>letter</a:t>
            </a:r>
            <a:r>
              <a:rPr lang="pl-PL" b="1" dirty="0" smtClean="0"/>
              <a:t> of </a:t>
            </a:r>
            <a:r>
              <a:rPr lang="pl-PL" b="1" dirty="0" err="1" smtClean="0"/>
              <a:t>credit</a:t>
            </a:r>
            <a:endParaRPr lang="pl-PL" b="1" dirty="0" smtClean="0"/>
          </a:p>
          <a:p>
            <a:r>
              <a:rPr lang="pl-PL" b="1" dirty="0" err="1" smtClean="0"/>
              <a:t>capital</a:t>
            </a:r>
            <a:r>
              <a:rPr lang="pl-PL" b="1" dirty="0" smtClean="0"/>
              <a:t> </a:t>
            </a:r>
            <a:r>
              <a:rPr lang="pl-PL" b="1" dirty="0" err="1" smtClean="0"/>
              <a:t>measures</a:t>
            </a:r>
            <a:endParaRPr lang="pl-PL" b="1" dirty="0" smtClean="0"/>
          </a:p>
          <a:p>
            <a:pPr lvl="1"/>
            <a:r>
              <a:rPr lang="pl-PL" b="1" dirty="0" err="1" smtClean="0"/>
              <a:t>capital</a:t>
            </a:r>
            <a:r>
              <a:rPr lang="pl-PL" b="1" dirty="0" smtClean="0"/>
              <a:t> </a:t>
            </a:r>
            <a:r>
              <a:rPr lang="pl-PL" b="1" dirty="0" err="1" smtClean="0"/>
              <a:t>injections</a:t>
            </a:r>
            <a:endParaRPr lang="pl-PL" b="1" dirty="0" smtClean="0"/>
          </a:p>
          <a:p>
            <a:pPr lvl="1"/>
            <a:r>
              <a:rPr lang="pl-PL" b="1" dirty="0" err="1"/>
              <a:t>c</a:t>
            </a:r>
            <a:r>
              <a:rPr lang="pl-PL" b="1" dirty="0" err="1" smtClean="0"/>
              <a:t>apital</a:t>
            </a:r>
            <a:r>
              <a:rPr lang="pl-PL" b="1" dirty="0" smtClean="0"/>
              <a:t> </a:t>
            </a:r>
            <a:r>
              <a:rPr lang="pl-PL" b="1" dirty="0" err="1" smtClean="0"/>
              <a:t>payments</a:t>
            </a:r>
            <a:r>
              <a:rPr lang="pl-PL" b="1" dirty="0" smtClean="0"/>
              <a:t> (by a </a:t>
            </a:r>
            <a:r>
              <a:rPr lang="pl-PL" b="1" dirty="0" err="1" smtClean="0"/>
              <a:t>member</a:t>
            </a:r>
            <a:r>
              <a:rPr lang="pl-PL" b="1" dirty="0" smtClean="0"/>
              <a:t> of a </a:t>
            </a:r>
            <a:r>
              <a:rPr lang="pl-PL" b="1" dirty="0" err="1" smtClean="0"/>
              <a:t>company</a:t>
            </a:r>
            <a:r>
              <a:rPr lang="pl-PL" b="1" dirty="0" smtClean="0"/>
              <a:t> </a:t>
            </a:r>
            <a:r>
              <a:rPr lang="pl-PL" b="1" dirty="0" err="1" smtClean="0"/>
              <a:t>or</a:t>
            </a:r>
            <a:r>
              <a:rPr lang="pl-PL" b="1" dirty="0" smtClean="0"/>
              <a:t> a </a:t>
            </a:r>
            <a:r>
              <a:rPr lang="pl-PL" b="1" dirty="0" err="1" smtClean="0"/>
              <a:t>partnership</a:t>
            </a:r>
            <a:r>
              <a:rPr lang="pl-PL" b="1" dirty="0" smtClean="0"/>
              <a:t>)</a:t>
            </a:r>
          </a:p>
          <a:p>
            <a:pPr lvl="1"/>
            <a:r>
              <a:rPr lang="pl-PL" b="1" dirty="0" err="1" smtClean="0"/>
              <a:t>additional</a:t>
            </a:r>
            <a:r>
              <a:rPr lang="pl-PL" b="1" dirty="0" smtClean="0"/>
              <a:t> </a:t>
            </a:r>
            <a:r>
              <a:rPr lang="pl-PL" b="1" dirty="0" err="1" smtClean="0"/>
              <a:t>capitalisation</a:t>
            </a:r>
            <a:r>
              <a:rPr lang="pl-PL" b="1" dirty="0" smtClean="0"/>
              <a:t> of a </a:t>
            </a:r>
            <a:r>
              <a:rPr lang="pl-PL" b="1" dirty="0" err="1" smtClean="0"/>
              <a:t>company</a:t>
            </a:r>
            <a:endParaRPr lang="pl-PL" b="1" dirty="0" smtClean="0"/>
          </a:p>
          <a:p>
            <a:r>
              <a:rPr lang="pl-PL" b="1" dirty="0" err="1"/>
              <a:t>t</a:t>
            </a:r>
            <a:r>
              <a:rPr lang="pl-PL" b="1" dirty="0" err="1" smtClean="0"/>
              <a:t>ax</a:t>
            </a:r>
            <a:r>
              <a:rPr lang="pl-PL" b="1" dirty="0" smtClean="0"/>
              <a:t> </a:t>
            </a:r>
            <a:r>
              <a:rPr lang="pl-PL" b="1" dirty="0" err="1" smtClean="0"/>
              <a:t>measures</a:t>
            </a:r>
            <a:r>
              <a:rPr lang="pl-PL" b="1" dirty="0" smtClean="0"/>
              <a:t> (</a:t>
            </a:r>
            <a:r>
              <a:rPr lang="pl-PL" b="1" dirty="0" err="1" smtClean="0"/>
              <a:t>usu</a:t>
            </a:r>
            <a:r>
              <a:rPr lang="pl-PL" b="1" dirty="0" smtClean="0"/>
              <a:t>. </a:t>
            </a:r>
            <a:r>
              <a:rPr lang="pl-PL" b="1" dirty="0" err="1" smtClean="0"/>
              <a:t>where</a:t>
            </a:r>
            <a:r>
              <a:rPr lang="pl-PL" b="1" dirty="0" smtClean="0"/>
              <a:t> </a:t>
            </a:r>
            <a:r>
              <a:rPr lang="pl-PL" b="1" dirty="0" err="1" smtClean="0"/>
              <a:t>tax</a:t>
            </a:r>
            <a:r>
              <a:rPr lang="pl-PL" b="1" dirty="0" smtClean="0"/>
              <a:t> </a:t>
            </a:r>
            <a:r>
              <a:rPr lang="pl-PL" b="1" dirty="0" err="1" smtClean="0"/>
              <a:t>revenue</a:t>
            </a:r>
            <a:r>
              <a:rPr lang="pl-PL" b="1" dirty="0" smtClean="0"/>
              <a:t> </a:t>
            </a:r>
            <a:r>
              <a:rPr lang="pl-PL" b="1" dirty="0" err="1" smtClean="0"/>
              <a:t>is</a:t>
            </a:r>
            <a:r>
              <a:rPr lang="pl-PL" b="1" dirty="0" smtClean="0"/>
              <a:t> </a:t>
            </a:r>
            <a:r>
              <a:rPr lang="pl-PL" b="1" dirty="0" err="1" smtClean="0"/>
              <a:t>forgone</a:t>
            </a:r>
            <a:r>
              <a:rPr lang="pl-PL" b="1" dirty="0" smtClean="0"/>
              <a:t>)</a:t>
            </a:r>
          </a:p>
          <a:p>
            <a:pPr lvl="1"/>
            <a:r>
              <a:rPr lang="pl-PL" b="1" dirty="0" err="1" smtClean="0"/>
              <a:t>full</a:t>
            </a:r>
            <a:r>
              <a:rPr lang="pl-PL" b="1" dirty="0" smtClean="0"/>
              <a:t> </a:t>
            </a:r>
            <a:r>
              <a:rPr lang="pl-PL" b="1" dirty="0" err="1" smtClean="0"/>
              <a:t>tax</a:t>
            </a:r>
            <a:r>
              <a:rPr lang="pl-PL" b="1" dirty="0" smtClean="0"/>
              <a:t> </a:t>
            </a:r>
            <a:r>
              <a:rPr lang="pl-PL" b="1" dirty="0" err="1" smtClean="0"/>
              <a:t>exemptions</a:t>
            </a:r>
            <a:endParaRPr lang="pl-PL" b="1" dirty="0" smtClean="0"/>
          </a:p>
          <a:p>
            <a:pPr lvl="1"/>
            <a:r>
              <a:rPr lang="pl-PL" b="1" dirty="0" err="1" smtClean="0"/>
              <a:t>tax</a:t>
            </a:r>
            <a:r>
              <a:rPr lang="pl-PL" b="1" dirty="0" smtClean="0"/>
              <a:t> </a:t>
            </a:r>
            <a:r>
              <a:rPr lang="pl-PL" b="1" dirty="0" err="1" smtClean="0"/>
              <a:t>deductions</a:t>
            </a:r>
            <a:endParaRPr lang="pl-PL" b="1" dirty="0" smtClean="0"/>
          </a:p>
          <a:p>
            <a:pPr lvl="1"/>
            <a:r>
              <a:rPr lang="pl-PL" b="1" dirty="0" smtClean="0"/>
              <a:t>„Special </a:t>
            </a:r>
            <a:r>
              <a:rPr lang="pl-PL" b="1" dirty="0" err="1" smtClean="0"/>
              <a:t>taxation</a:t>
            </a:r>
            <a:r>
              <a:rPr lang="pl-PL" b="1" dirty="0" smtClean="0"/>
              <a:t> </a:t>
            </a:r>
            <a:r>
              <a:rPr lang="pl-PL" b="1" dirty="0" err="1" smtClean="0"/>
              <a:t>zones</a:t>
            </a:r>
            <a:r>
              <a:rPr lang="pl-PL" b="1" dirty="0" smtClean="0"/>
              <a:t>”, </a:t>
            </a:r>
            <a:r>
              <a:rPr lang="pl-PL" b="1" dirty="0" err="1" smtClean="0"/>
              <a:t>usu</a:t>
            </a:r>
            <a:r>
              <a:rPr lang="pl-PL" b="1" dirty="0" smtClean="0"/>
              <a:t>. </a:t>
            </a:r>
            <a:r>
              <a:rPr lang="pl-PL" b="1" dirty="0" err="1" smtClean="0"/>
              <a:t>constituted</a:t>
            </a:r>
            <a:r>
              <a:rPr lang="pl-PL" b="1" dirty="0" smtClean="0"/>
              <a:t> for </a:t>
            </a:r>
            <a:r>
              <a:rPr lang="pl-PL" b="1" dirty="0" err="1" smtClean="0"/>
              <a:t>regional</a:t>
            </a:r>
            <a:r>
              <a:rPr lang="pl-PL" b="1" dirty="0" smtClean="0"/>
              <a:t> development</a:t>
            </a:r>
          </a:p>
          <a:p>
            <a:r>
              <a:rPr lang="pl-PL" b="1" dirty="0" err="1" smtClean="0"/>
              <a:t>Factual</a:t>
            </a:r>
            <a:r>
              <a:rPr lang="pl-PL" b="1" dirty="0" smtClean="0"/>
              <a:t> </a:t>
            </a:r>
            <a:r>
              <a:rPr lang="pl-PL" b="1" dirty="0" err="1" smtClean="0"/>
              <a:t>measures</a:t>
            </a:r>
            <a:r>
              <a:rPr lang="pl-PL" b="1" dirty="0" smtClean="0"/>
              <a:t> (</a:t>
            </a:r>
            <a:r>
              <a:rPr lang="pl-PL" b="1" dirty="0" err="1" smtClean="0"/>
              <a:t>where</a:t>
            </a:r>
            <a:r>
              <a:rPr lang="pl-PL" b="1" dirty="0" smtClean="0"/>
              <a:t> </a:t>
            </a:r>
            <a:r>
              <a:rPr lang="pl-PL" b="1" dirty="0" err="1" smtClean="0"/>
              <a:t>an</a:t>
            </a:r>
            <a:r>
              <a:rPr lang="pl-PL" b="1" dirty="0" smtClean="0"/>
              <a:t> </a:t>
            </a:r>
            <a:r>
              <a:rPr lang="pl-PL" b="1" dirty="0" err="1" smtClean="0"/>
              <a:t>amount</a:t>
            </a:r>
            <a:r>
              <a:rPr lang="pl-PL" b="1" dirty="0" smtClean="0"/>
              <a:t> of </a:t>
            </a:r>
            <a:r>
              <a:rPr lang="pl-PL" b="1" dirty="0" err="1" smtClean="0"/>
              <a:t>State</a:t>
            </a:r>
            <a:r>
              <a:rPr lang="pl-PL" b="1" dirty="0" smtClean="0"/>
              <a:t> </a:t>
            </a:r>
            <a:r>
              <a:rPr lang="pl-PL" b="1" dirty="0" err="1" smtClean="0"/>
              <a:t>resources</a:t>
            </a:r>
            <a:r>
              <a:rPr lang="pl-PL" b="1" dirty="0" smtClean="0"/>
              <a:t> </a:t>
            </a:r>
            <a:r>
              <a:rPr lang="pl-PL" b="1" dirty="0" err="1" smtClean="0"/>
              <a:t>is</a:t>
            </a:r>
            <a:r>
              <a:rPr lang="pl-PL" b="1" dirty="0" smtClean="0"/>
              <a:t> not </a:t>
            </a:r>
            <a:r>
              <a:rPr lang="pl-PL" b="1" dirty="0" err="1" smtClean="0"/>
              <a:t>paid</a:t>
            </a:r>
            <a:r>
              <a:rPr lang="pl-PL" b="1" dirty="0" smtClean="0"/>
              <a:t>, but </a:t>
            </a:r>
            <a:r>
              <a:rPr lang="pl-PL" b="1" dirty="0" err="1" smtClean="0"/>
              <a:t>it</a:t>
            </a:r>
            <a:r>
              <a:rPr lang="pl-PL" b="1" dirty="0" smtClean="0"/>
              <a:t> </a:t>
            </a:r>
            <a:r>
              <a:rPr lang="pl-PL" b="1" dirty="0" err="1" smtClean="0"/>
              <a:t>could</a:t>
            </a:r>
            <a:r>
              <a:rPr lang="pl-PL" b="1" dirty="0" smtClean="0"/>
              <a:t> be </a:t>
            </a:r>
            <a:r>
              <a:rPr lang="pl-PL" b="1" dirty="0" err="1" smtClean="0"/>
              <a:t>paid</a:t>
            </a:r>
            <a:r>
              <a:rPr lang="pl-PL" b="1" dirty="0" smtClean="0"/>
              <a:t> </a:t>
            </a:r>
            <a:r>
              <a:rPr lang="pl-PL" b="1" dirty="0" err="1" smtClean="0"/>
              <a:t>or</a:t>
            </a:r>
            <a:r>
              <a:rPr lang="pl-PL" b="1" dirty="0" smtClean="0"/>
              <a:t> </a:t>
            </a:r>
            <a:r>
              <a:rPr lang="pl-PL" b="1" dirty="0" err="1" smtClean="0"/>
              <a:t>could</a:t>
            </a:r>
            <a:r>
              <a:rPr lang="pl-PL" b="1" dirty="0" smtClean="0"/>
              <a:t> be </a:t>
            </a:r>
            <a:r>
              <a:rPr lang="pl-PL" b="1" dirty="0" err="1" smtClean="0"/>
              <a:t>paid</a:t>
            </a:r>
            <a:r>
              <a:rPr lang="pl-PL" b="1" dirty="0" smtClean="0"/>
              <a:t> in a </a:t>
            </a:r>
            <a:r>
              <a:rPr lang="pl-PL" b="1" dirty="0" err="1" smtClean="0"/>
              <a:t>higher</a:t>
            </a:r>
            <a:r>
              <a:rPr lang="pl-PL" b="1" dirty="0" smtClean="0"/>
              <a:t> </a:t>
            </a:r>
            <a:r>
              <a:rPr lang="pl-PL" b="1" dirty="0" err="1" smtClean="0"/>
              <a:t>amount</a:t>
            </a:r>
            <a:r>
              <a:rPr lang="pl-PL" b="1" dirty="0" smtClean="0"/>
              <a:t>)</a:t>
            </a:r>
          </a:p>
          <a:p>
            <a:pPr lvl="1"/>
            <a:r>
              <a:rPr lang="pl-PL" b="1" dirty="0" err="1" smtClean="0"/>
              <a:t>Deferred</a:t>
            </a:r>
            <a:r>
              <a:rPr lang="pl-PL" b="1" dirty="0" smtClean="0"/>
              <a:t> </a:t>
            </a:r>
            <a:r>
              <a:rPr lang="pl-PL" b="1" dirty="0" err="1" smtClean="0"/>
              <a:t>payments</a:t>
            </a:r>
            <a:endParaRPr lang="pl-PL" b="1" dirty="0" smtClean="0"/>
          </a:p>
          <a:p>
            <a:pPr lvl="1"/>
            <a:r>
              <a:rPr lang="pl-PL" b="1" dirty="0" err="1" smtClean="0"/>
              <a:t>Abstention</a:t>
            </a:r>
            <a:r>
              <a:rPr lang="pl-PL" b="1" dirty="0" smtClean="0"/>
              <a:t> from </a:t>
            </a:r>
            <a:r>
              <a:rPr lang="pl-PL" b="1" dirty="0" err="1" smtClean="0"/>
              <a:t>enforcement</a:t>
            </a:r>
            <a:endParaRPr lang="pl-PL" b="1" dirty="0" smtClean="0"/>
          </a:p>
          <a:p>
            <a:pPr lvl="1"/>
            <a:r>
              <a:rPr lang="pl-PL" b="1" dirty="0" smtClean="0"/>
              <a:t>Less </a:t>
            </a:r>
            <a:r>
              <a:rPr lang="pl-PL" b="1" dirty="0" err="1" smtClean="0"/>
              <a:t>efficient</a:t>
            </a:r>
            <a:r>
              <a:rPr lang="pl-PL" b="1" dirty="0" smtClean="0"/>
              <a:t> </a:t>
            </a:r>
            <a:r>
              <a:rPr lang="pl-PL" b="1" dirty="0" err="1" smtClean="0"/>
              <a:t>method</a:t>
            </a:r>
            <a:r>
              <a:rPr lang="pl-PL" b="1" dirty="0" smtClean="0"/>
              <a:t> of </a:t>
            </a:r>
            <a:r>
              <a:rPr lang="pl-PL" b="1" dirty="0" err="1" smtClean="0"/>
              <a:t>enforcement</a:t>
            </a:r>
            <a:r>
              <a:rPr lang="pl-PL" b="1" dirty="0" smtClean="0"/>
              <a:t> (</a:t>
            </a:r>
            <a:r>
              <a:rPr lang="pl-PL" b="1" dirty="0" err="1" smtClean="0"/>
              <a:t>usu</a:t>
            </a:r>
            <a:r>
              <a:rPr lang="pl-PL" b="1" dirty="0" smtClean="0"/>
              <a:t>. </a:t>
            </a:r>
            <a:r>
              <a:rPr lang="pl-PL" b="1" dirty="0" err="1" smtClean="0"/>
              <a:t>where</a:t>
            </a:r>
            <a:r>
              <a:rPr lang="pl-PL" b="1" dirty="0" smtClean="0"/>
              <a:t> a </a:t>
            </a:r>
            <a:r>
              <a:rPr lang="pl-PL" b="1" dirty="0" err="1" smtClean="0"/>
              <a:t>State</a:t>
            </a:r>
            <a:r>
              <a:rPr lang="pl-PL" b="1" dirty="0" smtClean="0"/>
              <a:t> </a:t>
            </a:r>
            <a:r>
              <a:rPr lang="pl-PL" b="1" dirty="0" err="1" smtClean="0"/>
              <a:t>forgoes</a:t>
            </a:r>
            <a:r>
              <a:rPr lang="pl-PL" b="1" dirty="0" smtClean="0"/>
              <a:t> to </a:t>
            </a:r>
            <a:r>
              <a:rPr lang="pl-PL" b="1" dirty="0" err="1" smtClean="0"/>
              <a:t>institute</a:t>
            </a:r>
            <a:r>
              <a:rPr lang="pl-PL" b="1" dirty="0" smtClean="0"/>
              <a:t> </a:t>
            </a:r>
            <a:r>
              <a:rPr lang="pl-PL" b="1" dirty="0" err="1" smtClean="0"/>
              <a:t>compulsory</a:t>
            </a:r>
            <a:r>
              <a:rPr lang="pl-PL" b="1" dirty="0" smtClean="0"/>
              <a:t> </a:t>
            </a:r>
            <a:r>
              <a:rPr lang="pl-PL" b="1" dirty="0" err="1" smtClean="0"/>
              <a:t>liquidation</a:t>
            </a:r>
            <a:r>
              <a:rPr lang="pl-PL" b="1" dirty="0" smtClean="0"/>
              <a:t> </a:t>
            </a:r>
            <a:r>
              <a:rPr lang="pl-PL" b="1" dirty="0" err="1" smtClean="0"/>
              <a:t>proceedings</a:t>
            </a:r>
            <a:r>
              <a:rPr lang="pl-PL" b="1" dirty="0" smtClean="0"/>
              <a:t>)</a:t>
            </a:r>
          </a:p>
          <a:p>
            <a:endParaRPr lang="pl-PL" b="1" dirty="0"/>
          </a:p>
        </p:txBody>
      </p:sp>
    </p:spTree>
    <p:extLst>
      <p:ext uri="{BB962C8B-B14F-4D97-AF65-F5344CB8AC3E}">
        <p14:creationId xmlns:p14="http://schemas.microsoft.com/office/powerpoint/2010/main" val="2597532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2000" cy="764704"/>
          </a:xfrm>
        </p:spPr>
        <p:txBody>
          <a:bodyPr/>
          <a:lstStyle/>
          <a:p>
            <a:r>
              <a:rPr lang="pl-PL" dirty="0" err="1" smtClean="0"/>
              <a:t>Possible</a:t>
            </a:r>
            <a:r>
              <a:rPr lang="pl-PL" dirty="0" smtClean="0"/>
              <a:t> </a:t>
            </a:r>
            <a:r>
              <a:rPr lang="pl-PL" dirty="0" err="1" smtClean="0"/>
              <a:t>burden</a:t>
            </a:r>
            <a:r>
              <a:rPr lang="pl-PL" dirty="0" smtClean="0"/>
              <a:t> on </a:t>
            </a:r>
            <a:r>
              <a:rPr lang="pl-PL" dirty="0" err="1" smtClean="0"/>
              <a:t>State</a:t>
            </a:r>
            <a:r>
              <a:rPr lang="pl-PL" dirty="0" smtClean="0"/>
              <a:t> </a:t>
            </a:r>
            <a:r>
              <a:rPr lang="pl-PL" dirty="0" err="1" smtClean="0"/>
              <a:t>resources</a:t>
            </a:r>
            <a:endParaRPr lang="pl-PL" dirty="0"/>
          </a:p>
        </p:txBody>
      </p:sp>
      <p:sp>
        <p:nvSpPr>
          <p:cNvPr id="3" name="Symbol zastępczy zawartości 2"/>
          <p:cNvSpPr>
            <a:spLocks noGrp="1"/>
          </p:cNvSpPr>
          <p:nvPr>
            <p:ph idx="1"/>
          </p:nvPr>
        </p:nvSpPr>
        <p:spPr>
          <a:xfrm>
            <a:off x="3484" y="781626"/>
            <a:ext cx="12188516" cy="6076374"/>
          </a:xfrm>
        </p:spPr>
        <p:txBody>
          <a:bodyPr>
            <a:normAutofit fontScale="92500" lnSpcReduction="20000"/>
          </a:bodyPr>
          <a:lstStyle/>
          <a:p>
            <a:r>
              <a:rPr lang="pl-PL" dirty="0" err="1" smtClean="0"/>
              <a:t>Measures</a:t>
            </a:r>
            <a:r>
              <a:rPr lang="pl-PL" dirty="0" smtClean="0"/>
              <a:t> </a:t>
            </a:r>
            <a:r>
              <a:rPr lang="pl-PL" dirty="0" err="1" smtClean="0"/>
              <a:t>that</a:t>
            </a:r>
            <a:r>
              <a:rPr lang="pl-PL" dirty="0" smtClean="0"/>
              <a:t> </a:t>
            </a:r>
            <a:r>
              <a:rPr lang="pl-PL" dirty="0" err="1" smtClean="0"/>
              <a:t>are</a:t>
            </a:r>
            <a:r>
              <a:rPr lang="pl-PL" dirty="0" smtClean="0"/>
              <a:t> </a:t>
            </a:r>
            <a:r>
              <a:rPr lang="pl-PL" i="1" dirty="0" err="1" smtClean="0"/>
              <a:t>potentially</a:t>
            </a:r>
            <a:r>
              <a:rPr lang="pl-PL" i="1" dirty="0" smtClean="0"/>
              <a:t> </a:t>
            </a:r>
            <a:r>
              <a:rPr lang="pl-PL" dirty="0" err="1" smtClean="0"/>
              <a:t>able</a:t>
            </a:r>
            <a:r>
              <a:rPr lang="pl-PL" dirty="0" smtClean="0"/>
              <a:t> to </a:t>
            </a:r>
            <a:r>
              <a:rPr lang="pl-PL" dirty="0" err="1" smtClean="0"/>
              <a:t>constitute</a:t>
            </a:r>
            <a:r>
              <a:rPr lang="pl-PL" dirty="0" smtClean="0"/>
              <a:t> a </a:t>
            </a:r>
            <a:r>
              <a:rPr lang="pl-PL" dirty="0" err="1" smtClean="0"/>
              <a:t>direct</a:t>
            </a:r>
            <a:r>
              <a:rPr lang="pl-PL" dirty="0" smtClean="0"/>
              <a:t> </a:t>
            </a:r>
            <a:r>
              <a:rPr lang="pl-PL" dirty="0" err="1" smtClean="0"/>
              <a:t>or</a:t>
            </a:r>
            <a:r>
              <a:rPr lang="pl-PL" dirty="0" smtClean="0"/>
              <a:t> </a:t>
            </a:r>
            <a:r>
              <a:rPr lang="pl-PL" dirty="0" err="1" smtClean="0"/>
              <a:t>indirect</a:t>
            </a:r>
            <a:r>
              <a:rPr lang="pl-PL" dirty="0" smtClean="0"/>
              <a:t> </a:t>
            </a:r>
            <a:r>
              <a:rPr lang="pl-PL" dirty="0" err="1" smtClean="0"/>
              <a:t>use</a:t>
            </a:r>
            <a:r>
              <a:rPr lang="pl-PL" dirty="0" smtClean="0"/>
              <a:t> of </a:t>
            </a:r>
            <a:r>
              <a:rPr lang="pl-PL" dirty="0" err="1" smtClean="0"/>
              <a:t>State</a:t>
            </a:r>
            <a:r>
              <a:rPr lang="pl-PL" dirty="0" smtClean="0"/>
              <a:t> </a:t>
            </a:r>
            <a:r>
              <a:rPr lang="pl-PL" dirty="0" err="1" smtClean="0"/>
              <a:t>resources</a:t>
            </a:r>
            <a:r>
              <a:rPr lang="pl-PL" dirty="0" smtClean="0"/>
              <a:t> </a:t>
            </a:r>
            <a:r>
              <a:rPr lang="pl-PL" i="1" dirty="0" err="1" smtClean="0"/>
              <a:t>are</a:t>
            </a:r>
            <a:r>
              <a:rPr lang="pl-PL" i="1" dirty="0" smtClean="0"/>
              <a:t> </a:t>
            </a:r>
            <a:r>
              <a:rPr lang="pl-PL" dirty="0" err="1" smtClean="0"/>
              <a:t>caught</a:t>
            </a:r>
            <a:r>
              <a:rPr lang="pl-PL" dirty="0" smtClean="0"/>
              <a:t> by </a:t>
            </a:r>
            <a:r>
              <a:rPr lang="pl-PL" dirty="0" err="1" smtClean="0"/>
              <a:t>Article</a:t>
            </a:r>
            <a:r>
              <a:rPr lang="pl-PL" dirty="0" smtClean="0"/>
              <a:t> 107(1) TFEU</a:t>
            </a:r>
          </a:p>
          <a:p>
            <a:r>
              <a:rPr lang="pl-PL" dirty="0" err="1" smtClean="0"/>
              <a:t>There</a:t>
            </a:r>
            <a:r>
              <a:rPr lang="pl-PL" dirty="0" smtClean="0"/>
              <a:t> </a:t>
            </a:r>
            <a:r>
              <a:rPr lang="pl-PL" dirty="0" err="1" smtClean="0"/>
              <a:t>is</a:t>
            </a:r>
            <a:r>
              <a:rPr lang="pl-PL" dirty="0" smtClean="0"/>
              <a:t> no </a:t>
            </a:r>
            <a:r>
              <a:rPr lang="pl-PL" dirty="0" err="1" smtClean="0"/>
              <a:t>requirement</a:t>
            </a:r>
            <a:r>
              <a:rPr lang="pl-PL" dirty="0" smtClean="0"/>
              <a:t> of a </a:t>
            </a:r>
            <a:r>
              <a:rPr lang="pl-PL" dirty="0" err="1" smtClean="0"/>
              <a:t>demonstration</a:t>
            </a:r>
            <a:r>
              <a:rPr lang="pl-PL" dirty="0" smtClean="0"/>
              <a:t> </a:t>
            </a:r>
            <a:r>
              <a:rPr lang="pl-PL" dirty="0" err="1" smtClean="0"/>
              <a:t>that</a:t>
            </a:r>
            <a:r>
              <a:rPr lang="pl-PL" dirty="0" smtClean="0"/>
              <a:t> </a:t>
            </a:r>
            <a:r>
              <a:rPr lang="pl-PL" dirty="0" err="1" smtClean="0"/>
              <a:t>State</a:t>
            </a:r>
            <a:r>
              <a:rPr lang="pl-PL" dirty="0" smtClean="0"/>
              <a:t> </a:t>
            </a:r>
            <a:r>
              <a:rPr lang="pl-PL" dirty="0" err="1" smtClean="0"/>
              <a:t>resources</a:t>
            </a:r>
            <a:r>
              <a:rPr lang="pl-PL" dirty="0" smtClean="0"/>
              <a:t> </a:t>
            </a:r>
            <a:r>
              <a:rPr lang="pl-PL" dirty="0" err="1" smtClean="0"/>
              <a:t>have</a:t>
            </a:r>
            <a:r>
              <a:rPr lang="pl-PL" dirty="0" smtClean="0"/>
              <a:t> </a:t>
            </a:r>
            <a:r>
              <a:rPr lang="pl-PL" dirty="0" err="1" smtClean="0"/>
              <a:t>been</a:t>
            </a:r>
            <a:r>
              <a:rPr lang="pl-PL" dirty="0" smtClean="0"/>
              <a:t> </a:t>
            </a:r>
            <a:r>
              <a:rPr lang="pl-PL" dirty="0" err="1" smtClean="0"/>
              <a:t>transferred</a:t>
            </a:r>
            <a:r>
              <a:rPr lang="pl-PL" dirty="0" smtClean="0"/>
              <a:t> (</a:t>
            </a:r>
            <a:r>
              <a:rPr lang="en-GB" dirty="0"/>
              <a:t>Case C-387/92 </a:t>
            </a:r>
            <a:r>
              <a:rPr lang="en-GB" i="1" dirty="0"/>
              <a:t>Banco de </a:t>
            </a:r>
            <a:r>
              <a:rPr lang="en-GB" i="1" dirty="0" err="1"/>
              <a:t>Crédito</a:t>
            </a:r>
            <a:r>
              <a:rPr lang="en-GB" i="1" dirty="0"/>
              <a:t> Industrial SA, now Banco Exterior de </a:t>
            </a:r>
            <a:r>
              <a:rPr lang="en-GB" i="1" dirty="0" err="1"/>
              <a:t>España</a:t>
            </a:r>
            <a:r>
              <a:rPr lang="en-GB" i="1" dirty="0"/>
              <a:t> SA v </a:t>
            </a:r>
            <a:r>
              <a:rPr lang="en-GB" i="1" dirty="0" err="1"/>
              <a:t>Ayuntamiento</a:t>
            </a:r>
            <a:r>
              <a:rPr lang="en-GB" i="1" dirty="0"/>
              <a:t> de </a:t>
            </a:r>
            <a:r>
              <a:rPr lang="en-GB" i="1" dirty="0" smtClean="0"/>
              <a:t>Valencia</a:t>
            </a:r>
            <a:r>
              <a:rPr lang="en-GB" dirty="0" smtClean="0"/>
              <a:t>, </a:t>
            </a:r>
            <a:r>
              <a:rPr lang="en-GB" dirty="0"/>
              <a:t>para. </a:t>
            </a:r>
            <a:r>
              <a:rPr lang="en-GB" dirty="0" smtClean="0"/>
              <a:t>14</a:t>
            </a:r>
            <a:r>
              <a:rPr lang="pl-PL" dirty="0"/>
              <a:t> </a:t>
            </a:r>
            <a:r>
              <a:rPr lang="pl-PL" dirty="0" smtClean="0"/>
              <a:t>-</a:t>
            </a:r>
            <a:r>
              <a:rPr lang="en-GB" dirty="0" smtClean="0"/>
              <a:t> </a:t>
            </a:r>
            <a:r>
              <a:rPr lang="pl-PL" dirty="0" smtClean="0"/>
              <a:t>no </a:t>
            </a:r>
            <a:r>
              <a:rPr lang="pl-PL" i="1" dirty="0" smtClean="0"/>
              <a:t>„smoking </a:t>
            </a:r>
            <a:r>
              <a:rPr lang="pl-PL" i="1" dirty="0" err="1" smtClean="0"/>
              <a:t>gun</a:t>
            </a:r>
            <a:r>
              <a:rPr lang="pl-PL" dirty="0" smtClean="0"/>
              <a:t>” </a:t>
            </a:r>
            <a:r>
              <a:rPr lang="pl-PL" dirty="0" err="1" smtClean="0"/>
              <a:t>requirement</a:t>
            </a:r>
            <a:r>
              <a:rPr lang="pl-PL" dirty="0" smtClean="0"/>
              <a:t>)</a:t>
            </a:r>
          </a:p>
          <a:p>
            <a:r>
              <a:rPr lang="pl-PL" dirty="0" smtClean="0"/>
              <a:t>The </a:t>
            </a:r>
            <a:r>
              <a:rPr lang="pl-PL" dirty="0" err="1" smtClean="0"/>
              <a:t>need</a:t>
            </a:r>
            <a:r>
              <a:rPr lang="pl-PL" dirty="0" smtClean="0"/>
              <a:t> to </a:t>
            </a:r>
            <a:r>
              <a:rPr lang="pl-PL" dirty="0" err="1" smtClean="0"/>
              <a:t>prove</a:t>
            </a:r>
            <a:r>
              <a:rPr lang="pl-PL" dirty="0" smtClean="0"/>
              <a:t> a </a:t>
            </a:r>
            <a:r>
              <a:rPr lang="pl-PL" dirty="0" err="1" smtClean="0"/>
              <a:t>sufficiently</a:t>
            </a:r>
            <a:r>
              <a:rPr lang="pl-PL" dirty="0" smtClean="0"/>
              <a:t> </a:t>
            </a:r>
            <a:r>
              <a:rPr lang="pl-PL" dirty="0" err="1" smtClean="0"/>
              <a:t>concrete</a:t>
            </a:r>
            <a:r>
              <a:rPr lang="pl-PL" dirty="0" smtClean="0"/>
              <a:t> </a:t>
            </a:r>
            <a:r>
              <a:rPr lang="pl-PL" dirty="0" err="1" smtClean="0"/>
              <a:t>economic</a:t>
            </a:r>
            <a:r>
              <a:rPr lang="pl-PL" dirty="0" smtClean="0"/>
              <a:t> </a:t>
            </a:r>
            <a:r>
              <a:rPr lang="pl-PL" dirty="0" err="1" smtClean="0"/>
              <a:t>risk</a:t>
            </a:r>
            <a:r>
              <a:rPr lang="pl-PL" dirty="0" smtClean="0"/>
              <a:t> (</a:t>
            </a:r>
            <a:r>
              <a:rPr lang="pl-PL" dirty="0" err="1" smtClean="0"/>
              <a:t>even</a:t>
            </a:r>
            <a:r>
              <a:rPr lang="pl-PL" dirty="0" smtClean="0"/>
              <a:t> </a:t>
            </a:r>
            <a:r>
              <a:rPr lang="pl-PL" dirty="0" err="1" smtClean="0"/>
              <a:t>if</a:t>
            </a:r>
            <a:r>
              <a:rPr lang="pl-PL" dirty="0" smtClean="0"/>
              <a:t> </a:t>
            </a:r>
            <a:r>
              <a:rPr lang="pl-PL" dirty="0" err="1" smtClean="0"/>
              <a:t>it</a:t>
            </a:r>
            <a:r>
              <a:rPr lang="pl-PL" dirty="0" smtClean="0"/>
              <a:t> </a:t>
            </a:r>
            <a:r>
              <a:rPr lang="pl-PL" dirty="0" err="1" smtClean="0"/>
              <a:t>is</a:t>
            </a:r>
            <a:r>
              <a:rPr lang="pl-PL" dirty="0" smtClean="0"/>
              <a:t> </a:t>
            </a:r>
            <a:r>
              <a:rPr lang="pl-PL" dirty="0" err="1" smtClean="0"/>
              <a:t>only</a:t>
            </a:r>
            <a:r>
              <a:rPr lang="pl-PL" dirty="0" smtClean="0"/>
              <a:t> a </a:t>
            </a:r>
            <a:r>
              <a:rPr lang="pl-PL" dirty="0" err="1" smtClean="0"/>
              <a:t>possible</a:t>
            </a:r>
            <a:r>
              <a:rPr lang="pl-PL" dirty="0" smtClean="0"/>
              <a:t> </a:t>
            </a:r>
            <a:r>
              <a:rPr lang="pl-PL" dirty="0" err="1" smtClean="0"/>
              <a:t>burden</a:t>
            </a:r>
            <a:r>
              <a:rPr lang="pl-PL" dirty="0" smtClean="0"/>
              <a:t>)</a:t>
            </a:r>
          </a:p>
          <a:p>
            <a:pPr algn="just"/>
            <a:r>
              <a:rPr lang="pl-PL" dirty="0" err="1" smtClean="0"/>
              <a:t>Some</a:t>
            </a:r>
            <a:r>
              <a:rPr lang="pl-PL" dirty="0" smtClean="0"/>
              <a:t> </a:t>
            </a:r>
            <a:r>
              <a:rPr lang="pl-PL" dirty="0" err="1" smtClean="0"/>
              <a:t>jurisprudence</a:t>
            </a:r>
            <a:r>
              <a:rPr lang="pl-PL" dirty="0" smtClean="0"/>
              <a:t>:</a:t>
            </a:r>
          </a:p>
          <a:p>
            <a:pPr algn="just"/>
            <a:r>
              <a:rPr lang="en-GB" dirty="0" smtClean="0"/>
              <a:t>Judgment </a:t>
            </a:r>
            <a:r>
              <a:rPr lang="en-GB" dirty="0"/>
              <a:t>of the Court of First Instance of 13 June 2000, joined cases T-204/97 and T-270/97 </a:t>
            </a:r>
            <a:r>
              <a:rPr lang="en-GB" i="1" dirty="0"/>
              <a:t>EPAC - </a:t>
            </a:r>
            <a:r>
              <a:rPr lang="en-GB" i="1" dirty="0" err="1"/>
              <a:t>Empresa</a:t>
            </a:r>
            <a:r>
              <a:rPr lang="en-GB" i="1" dirty="0"/>
              <a:t> para a </a:t>
            </a:r>
            <a:r>
              <a:rPr lang="en-GB" i="1" dirty="0" err="1"/>
              <a:t>Agroalimentação</a:t>
            </a:r>
            <a:r>
              <a:rPr lang="en-GB" i="1" dirty="0"/>
              <a:t> e </a:t>
            </a:r>
            <a:r>
              <a:rPr lang="en-GB" i="1" dirty="0" err="1"/>
              <a:t>Cereais</a:t>
            </a:r>
            <a:r>
              <a:rPr lang="en-GB" i="1" dirty="0"/>
              <a:t>, SA v Commission of the European Communities</a:t>
            </a:r>
            <a:r>
              <a:rPr lang="en-GB" dirty="0"/>
              <a:t>, ECLI:EU:T:2000:148, para. 80 (</a:t>
            </a:r>
            <a:r>
              <a:rPr lang="en-GB" dirty="0" smtClean="0"/>
              <a:t>guarantee)</a:t>
            </a:r>
            <a:r>
              <a:rPr lang="pl-PL" dirty="0" smtClean="0"/>
              <a:t>, </a:t>
            </a:r>
          </a:p>
          <a:p>
            <a:pPr algn="just"/>
            <a:r>
              <a:rPr lang="en-GB" dirty="0" smtClean="0"/>
              <a:t>C-200/97 </a:t>
            </a:r>
            <a:r>
              <a:rPr lang="en-GB" i="1" dirty="0" err="1" smtClean="0"/>
              <a:t>Ecotrade</a:t>
            </a:r>
            <a:r>
              <a:rPr lang="pl-PL" i="1" dirty="0" smtClean="0"/>
              <a:t>, </a:t>
            </a:r>
            <a:r>
              <a:rPr lang="en-GB" dirty="0" smtClean="0"/>
              <a:t>para</a:t>
            </a:r>
            <a:r>
              <a:rPr lang="en-GB" dirty="0"/>
              <a:t>. 43 (guarantee, waiver in practice of public debts, exemption from the obligation to pay fines or other pecuniary penalties, or a reduced rate of tax), </a:t>
            </a:r>
            <a:endParaRPr lang="pl-PL" dirty="0" smtClean="0"/>
          </a:p>
          <a:p>
            <a:pPr algn="just"/>
            <a:r>
              <a:rPr lang="en-GB" dirty="0" smtClean="0"/>
              <a:t>judgment </a:t>
            </a:r>
            <a:r>
              <a:rPr lang="en-GB" dirty="0"/>
              <a:t>of the Court of 29 November 2012, C-262/11 </a:t>
            </a:r>
            <a:r>
              <a:rPr lang="en-GB" i="1" dirty="0" err="1"/>
              <a:t>Kremikovtzi</a:t>
            </a:r>
            <a:r>
              <a:rPr lang="en-GB" i="1" dirty="0"/>
              <a:t> AD v </a:t>
            </a:r>
            <a:r>
              <a:rPr lang="en-GB" i="1" dirty="0" err="1"/>
              <a:t>Ministar</a:t>
            </a:r>
            <a:r>
              <a:rPr lang="en-GB" i="1" dirty="0"/>
              <a:t> </a:t>
            </a:r>
            <a:r>
              <a:rPr lang="en-GB" i="1" dirty="0" err="1"/>
              <a:t>na</a:t>
            </a:r>
            <a:r>
              <a:rPr lang="en-GB" i="1" dirty="0"/>
              <a:t> </a:t>
            </a:r>
            <a:r>
              <a:rPr lang="en-GB" i="1" dirty="0" err="1"/>
              <a:t>ikonomikata</a:t>
            </a:r>
            <a:r>
              <a:rPr lang="en-GB" i="1" dirty="0"/>
              <a:t>, </a:t>
            </a:r>
            <a:r>
              <a:rPr lang="en-GB" i="1" dirty="0" err="1"/>
              <a:t>energetikata</a:t>
            </a:r>
            <a:r>
              <a:rPr lang="en-GB" i="1" dirty="0"/>
              <a:t> i </a:t>
            </a:r>
            <a:r>
              <a:rPr lang="en-GB" i="1" dirty="0" err="1"/>
              <a:t>turizma</a:t>
            </a:r>
            <a:r>
              <a:rPr lang="en-GB" i="1" dirty="0"/>
              <a:t> i </a:t>
            </a:r>
            <a:r>
              <a:rPr lang="en-GB" i="1" dirty="0" err="1"/>
              <a:t>zamestnik-ministar</a:t>
            </a:r>
            <a:r>
              <a:rPr lang="en-GB" i="1" dirty="0"/>
              <a:t> </a:t>
            </a:r>
            <a:r>
              <a:rPr lang="en-GB" i="1" dirty="0" err="1"/>
              <a:t>na</a:t>
            </a:r>
            <a:r>
              <a:rPr lang="en-GB" i="1" dirty="0"/>
              <a:t> </a:t>
            </a:r>
            <a:r>
              <a:rPr lang="en-GB" i="1" dirty="0" err="1"/>
              <a:t>ikonomikata</a:t>
            </a:r>
            <a:r>
              <a:rPr lang="en-GB" i="1" dirty="0"/>
              <a:t>, </a:t>
            </a:r>
            <a:r>
              <a:rPr lang="en-GB" i="1" dirty="0" err="1"/>
              <a:t>energetikata</a:t>
            </a:r>
            <a:r>
              <a:rPr lang="en-GB" i="1" dirty="0"/>
              <a:t> i </a:t>
            </a:r>
            <a:r>
              <a:rPr lang="en-GB" i="1" dirty="0" err="1"/>
              <a:t>turizma</a:t>
            </a:r>
            <a:r>
              <a:rPr lang="en-GB" dirty="0"/>
              <a:t>, ECLI:EU:C:2012:760, para. 24</a:t>
            </a:r>
            <a:r>
              <a:rPr lang="en-GB" i="1" dirty="0"/>
              <a:t> </a:t>
            </a:r>
            <a:r>
              <a:rPr lang="en-GB" dirty="0"/>
              <a:t>(cancellation of debts owed to the State, the use of State resources to pay other debts, and favourable credit terms), </a:t>
            </a:r>
            <a:endParaRPr lang="pl-PL" dirty="0" smtClean="0"/>
          </a:p>
          <a:p>
            <a:pPr algn="just"/>
            <a:r>
              <a:rPr lang="pl-PL" dirty="0" smtClean="0"/>
              <a:t>j</a:t>
            </a:r>
            <a:r>
              <a:rPr lang="en-GB" dirty="0" err="1" smtClean="0"/>
              <a:t>udgment</a:t>
            </a:r>
            <a:r>
              <a:rPr lang="en-GB" dirty="0" smtClean="0"/>
              <a:t> </a:t>
            </a:r>
            <a:r>
              <a:rPr lang="en-GB" dirty="0"/>
              <a:t>of the Court of 19 March 2013, joined cases C-399/10 P and C-401/10 P </a:t>
            </a:r>
            <a:r>
              <a:rPr lang="en-GB" i="1" dirty="0"/>
              <a:t>Bouygues SA and Bouygues </a:t>
            </a:r>
            <a:r>
              <a:rPr lang="en-GB" i="1" dirty="0" err="1"/>
              <a:t>Télécom</a:t>
            </a:r>
            <a:r>
              <a:rPr lang="en-GB" i="1" dirty="0"/>
              <a:t> SA v European Commission and Others</a:t>
            </a:r>
            <a:r>
              <a:rPr lang="en-GB" dirty="0"/>
              <a:t>, ECLI:EU:C:2013:175, para. 106, case C-275/10 </a:t>
            </a:r>
            <a:r>
              <a:rPr lang="en-GB" i="1" dirty="0" err="1"/>
              <a:t>Residex</a:t>
            </a:r>
            <a:r>
              <a:rPr lang="en-GB" i="1" dirty="0"/>
              <a:t> Capital </a:t>
            </a:r>
            <a:r>
              <a:rPr lang="en-GB" i="1" dirty="0" smtClean="0"/>
              <a:t>IV</a:t>
            </a:r>
            <a:r>
              <a:rPr lang="en-GB" dirty="0" smtClean="0"/>
              <a:t>, </a:t>
            </a:r>
            <a:r>
              <a:rPr lang="en-GB" dirty="0"/>
              <a:t>para. 42.</a:t>
            </a:r>
            <a:endParaRPr lang="pl-PL" dirty="0"/>
          </a:p>
        </p:txBody>
      </p:sp>
    </p:spTree>
    <p:extLst>
      <p:ext uri="{BB962C8B-B14F-4D97-AF65-F5344CB8AC3E}">
        <p14:creationId xmlns:p14="http://schemas.microsoft.com/office/powerpoint/2010/main" val="211250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0" y="-29085"/>
            <a:ext cx="12193400" cy="865797"/>
          </a:xfrm>
        </p:spPr>
        <p:txBody>
          <a:bodyPr/>
          <a:lstStyle/>
          <a:p>
            <a:r>
              <a:rPr lang="pl-PL" dirty="0" err="1" smtClean="0"/>
              <a:t>Possible</a:t>
            </a:r>
            <a:r>
              <a:rPr lang="pl-PL" dirty="0" smtClean="0"/>
              <a:t> </a:t>
            </a:r>
            <a:r>
              <a:rPr lang="pl-PL" dirty="0" err="1" smtClean="0"/>
              <a:t>burdens</a:t>
            </a:r>
            <a:r>
              <a:rPr lang="pl-PL" dirty="0" smtClean="0"/>
              <a:t> on </a:t>
            </a:r>
            <a:r>
              <a:rPr lang="pl-PL" dirty="0" err="1" smtClean="0"/>
              <a:t>State</a:t>
            </a:r>
            <a:r>
              <a:rPr lang="pl-PL" dirty="0" smtClean="0"/>
              <a:t> </a:t>
            </a:r>
            <a:r>
              <a:rPr lang="pl-PL" dirty="0" err="1" smtClean="0"/>
              <a:t>resources</a:t>
            </a:r>
            <a:r>
              <a:rPr lang="pl-PL" dirty="0" smtClean="0"/>
              <a:t> - </a:t>
            </a:r>
            <a:r>
              <a:rPr lang="pl-PL" dirty="0" err="1" smtClean="0"/>
              <a:t>continued</a:t>
            </a:r>
            <a:endParaRPr lang="pl-PL" dirty="0"/>
          </a:p>
        </p:txBody>
      </p:sp>
      <p:sp>
        <p:nvSpPr>
          <p:cNvPr id="3" name="Symbol zastępczy zawartości 2"/>
          <p:cNvSpPr>
            <a:spLocks noGrp="1"/>
          </p:cNvSpPr>
          <p:nvPr>
            <p:ph idx="1"/>
          </p:nvPr>
        </p:nvSpPr>
        <p:spPr>
          <a:xfrm>
            <a:off x="0" y="853634"/>
            <a:ext cx="12192000" cy="6004366"/>
          </a:xfrm>
        </p:spPr>
        <p:txBody>
          <a:bodyPr/>
          <a:lstStyle/>
          <a:p>
            <a:r>
              <a:rPr lang="en-GB" dirty="0"/>
              <a:t>if there is an intermediary involved for the purposes of allocating advantages, an additional charge for that body due to grant of an advantage satisfies the criterion of State </a:t>
            </a:r>
            <a:r>
              <a:rPr lang="en-GB" dirty="0" smtClean="0"/>
              <a:t>resources</a:t>
            </a:r>
            <a:endParaRPr lang="pl-PL" dirty="0" smtClean="0"/>
          </a:p>
          <a:p>
            <a:r>
              <a:rPr lang="en-GB" dirty="0" smtClean="0"/>
              <a:t>State </a:t>
            </a:r>
            <a:r>
              <a:rPr lang="en-GB" dirty="0"/>
              <a:t>resources also become involved if a beneficiary is put by a measure in a more financially advantageous position, with the State forgoing additional revenue</a:t>
            </a:r>
            <a:r>
              <a:rPr lang="pl-PL" dirty="0"/>
              <a:t> </a:t>
            </a:r>
          </a:p>
          <a:p>
            <a:pPr marL="0" indent="0">
              <a:buNone/>
            </a:pPr>
            <a:r>
              <a:rPr lang="pl-PL" dirty="0" smtClean="0"/>
              <a:t>(</a:t>
            </a:r>
            <a:r>
              <a:rPr lang="pl-PL" i="1" dirty="0" smtClean="0"/>
              <a:t>ex</a:t>
            </a:r>
            <a:r>
              <a:rPr lang="pl-PL" dirty="0" smtClean="0"/>
              <a:t> </a:t>
            </a:r>
            <a:r>
              <a:rPr lang="pl-PL" dirty="0"/>
              <a:t>j</a:t>
            </a:r>
            <a:r>
              <a:rPr lang="en-GB" dirty="0" err="1" smtClean="0"/>
              <a:t>udgment</a:t>
            </a:r>
            <a:r>
              <a:rPr lang="en-GB" dirty="0" smtClean="0"/>
              <a:t> </a:t>
            </a:r>
            <a:r>
              <a:rPr lang="en-GB" dirty="0"/>
              <a:t>of the Court of 17 June 1999, case C-295/97 </a:t>
            </a:r>
            <a:r>
              <a:rPr lang="en-GB" i="1" dirty="0" err="1"/>
              <a:t>Industrie</a:t>
            </a:r>
            <a:r>
              <a:rPr lang="en-GB" i="1" dirty="0"/>
              <a:t> </a:t>
            </a:r>
            <a:r>
              <a:rPr lang="en-GB" i="1" dirty="0" err="1"/>
              <a:t>Aeronautiche</a:t>
            </a:r>
            <a:r>
              <a:rPr lang="en-GB" i="1" dirty="0"/>
              <a:t> e </a:t>
            </a:r>
            <a:r>
              <a:rPr lang="en-GB" i="1" dirty="0" err="1"/>
              <a:t>Meccaniche</a:t>
            </a:r>
            <a:r>
              <a:rPr lang="en-GB" i="1" dirty="0"/>
              <a:t> </a:t>
            </a:r>
            <a:r>
              <a:rPr lang="en-GB" i="1" dirty="0" err="1"/>
              <a:t>Rinaldo</a:t>
            </a:r>
            <a:r>
              <a:rPr lang="en-GB" i="1" dirty="0"/>
              <a:t> </a:t>
            </a:r>
            <a:r>
              <a:rPr lang="en-GB" i="1" dirty="0" err="1"/>
              <a:t>Piaggio</a:t>
            </a:r>
            <a:r>
              <a:rPr lang="en-GB" i="1" dirty="0"/>
              <a:t> </a:t>
            </a:r>
            <a:r>
              <a:rPr lang="en-GB" i="1" dirty="0" err="1"/>
              <a:t>SpA</a:t>
            </a:r>
            <a:r>
              <a:rPr lang="en-GB" i="1" dirty="0"/>
              <a:t> v International Factors Italia </a:t>
            </a:r>
            <a:r>
              <a:rPr lang="en-GB" i="1" dirty="0" err="1"/>
              <a:t>SpA</a:t>
            </a:r>
            <a:r>
              <a:rPr lang="en-GB" i="1" dirty="0"/>
              <a:t> (</a:t>
            </a:r>
            <a:r>
              <a:rPr lang="en-GB" i="1" dirty="0" err="1"/>
              <a:t>Ifitalia</a:t>
            </a:r>
            <a:r>
              <a:rPr lang="en-GB" i="1" dirty="0"/>
              <a:t>), Dornier </a:t>
            </a:r>
            <a:r>
              <a:rPr lang="en-GB" i="1" dirty="0" err="1"/>
              <a:t>Luftfahrt</a:t>
            </a:r>
            <a:r>
              <a:rPr lang="en-GB" i="1" dirty="0"/>
              <a:t> GmbH and </a:t>
            </a:r>
            <a:r>
              <a:rPr lang="en-GB" i="1" dirty="0" err="1"/>
              <a:t>Ministero</a:t>
            </a:r>
            <a:r>
              <a:rPr lang="en-GB" i="1" dirty="0"/>
              <a:t> </a:t>
            </a:r>
            <a:r>
              <a:rPr lang="en-GB" i="1" dirty="0" err="1"/>
              <a:t>della</a:t>
            </a:r>
            <a:r>
              <a:rPr lang="en-GB" i="1" dirty="0"/>
              <a:t> </a:t>
            </a:r>
            <a:r>
              <a:rPr lang="en-GB" i="1" dirty="0" err="1"/>
              <a:t>Difesa</a:t>
            </a:r>
            <a:r>
              <a:rPr lang="en-GB" dirty="0"/>
              <a:t>, ECLI:EU:C:1999:313, para. 35, judgment of the Court of 29 June 1999, case C-256/97 </a:t>
            </a:r>
            <a:r>
              <a:rPr lang="en-GB" i="1" dirty="0" err="1"/>
              <a:t>Déménagements-Manutention</a:t>
            </a:r>
            <a:r>
              <a:rPr lang="en-GB" i="1" dirty="0"/>
              <a:t> Transport SA (DMT)</a:t>
            </a:r>
            <a:r>
              <a:rPr lang="en-GB" dirty="0"/>
              <a:t>, ECLI:EU:C:1999:332, para. </a:t>
            </a:r>
            <a:r>
              <a:rPr lang="en-GB" dirty="0" smtClean="0"/>
              <a:t>18</a:t>
            </a:r>
            <a:r>
              <a:rPr lang="pl-PL" dirty="0" smtClean="0"/>
              <a:t>)</a:t>
            </a:r>
          </a:p>
          <a:p>
            <a:r>
              <a:rPr lang="pl-PL" dirty="0" smtClean="0"/>
              <a:t>In sum :</a:t>
            </a:r>
            <a:endParaRPr lang="pl-PL" dirty="0"/>
          </a:p>
          <a:p>
            <a:pPr marL="0" indent="0">
              <a:buNone/>
            </a:pPr>
            <a:r>
              <a:rPr lang="pl-PL" dirty="0" smtClean="0"/>
              <a:t>M</a:t>
            </a:r>
            <a:r>
              <a:rPr lang="en-GB" dirty="0" err="1" smtClean="0"/>
              <a:t>easures</a:t>
            </a:r>
            <a:r>
              <a:rPr lang="en-GB" dirty="0" smtClean="0"/>
              <a:t> </a:t>
            </a:r>
            <a:r>
              <a:rPr lang="en-GB" dirty="0"/>
              <a:t>which, in various forms, mitigate the burdens normally included in the budget of an undertaking, and which therefore, without being subsidies in the strict meaning of the word, are similar in character and have the same effect, are considered to be aid</a:t>
            </a:r>
            <a:endParaRPr lang="pl-PL" dirty="0"/>
          </a:p>
        </p:txBody>
      </p:sp>
    </p:spTree>
    <p:extLst>
      <p:ext uri="{BB962C8B-B14F-4D97-AF65-F5344CB8AC3E}">
        <p14:creationId xmlns:p14="http://schemas.microsoft.com/office/powerpoint/2010/main" val="3336452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6" y="0"/>
            <a:ext cx="12191793" cy="692696"/>
          </a:xfrm>
        </p:spPr>
        <p:txBody>
          <a:bodyPr>
            <a:normAutofit fontScale="90000"/>
          </a:bodyPr>
          <a:lstStyle/>
          <a:p>
            <a:r>
              <a:rPr lang="pl-PL" dirty="0" smtClean="0"/>
              <a:t>The </a:t>
            </a:r>
            <a:r>
              <a:rPr lang="pl-PL" dirty="0" err="1" smtClean="0"/>
              <a:t>burden</a:t>
            </a:r>
            <a:r>
              <a:rPr lang="pl-PL" dirty="0" smtClean="0"/>
              <a:t> of proof in </a:t>
            </a:r>
            <a:r>
              <a:rPr lang="pl-PL" dirty="0" err="1" smtClean="0"/>
              <a:t>regard</a:t>
            </a:r>
            <a:r>
              <a:rPr lang="pl-PL" dirty="0" smtClean="0"/>
              <a:t> to </a:t>
            </a:r>
            <a:r>
              <a:rPr lang="pl-PL" dirty="0" err="1" smtClean="0"/>
              <a:t>potential</a:t>
            </a:r>
            <a:r>
              <a:rPr lang="pl-PL" dirty="0" smtClean="0"/>
              <a:t> </a:t>
            </a:r>
            <a:r>
              <a:rPr lang="pl-PL" dirty="0" err="1" smtClean="0"/>
              <a:t>uses</a:t>
            </a:r>
            <a:r>
              <a:rPr lang="pl-PL" dirty="0" smtClean="0"/>
              <a:t> of </a:t>
            </a:r>
            <a:r>
              <a:rPr lang="pl-PL" dirty="0" err="1" smtClean="0"/>
              <a:t>State</a:t>
            </a:r>
            <a:r>
              <a:rPr lang="pl-PL" dirty="0" smtClean="0"/>
              <a:t> </a:t>
            </a:r>
            <a:r>
              <a:rPr lang="pl-PL" dirty="0" err="1" smtClean="0"/>
              <a:t>resources</a:t>
            </a:r>
            <a:endParaRPr lang="pl-PL" dirty="0"/>
          </a:p>
        </p:txBody>
      </p:sp>
      <p:sp>
        <p:nvSpPr>
          <p:cNvPr id="3" name="Symbol zastępczy zawartości 2"/>
          <p:cNvSpPr>
            <a:spLocks noGrp="1"/>
          </p:cNvSpPr>
          <p:nvPr>
            <p:ph idx="1"/>
          </p:nvPr>
        </p:nvSpPr>
        <p:spPr>
          <a:xfrm>
            <a:off x="25425" y="729714"/>
            <a:ext cx="12166574" cy="6128286"/>
          </a:xfrm>
        </p:spPr>
        <p:txBody>
          <a:bodyPr/>
          <a:lstStyle/>
          <a:p>
            <a:r>
              <a:rPr lang="en-GB" dirty="0"/>
              <a:t>there must be a sufficiently direct link between the advantage granted and the burden at least risked by the State or an intermediary due to the aid measure, which the Commission must </a:t>
            </a:r>
            <a:r>
              <a:rPr lang="en-GB" dirty="0" smtClean="0"/>
              <a:t>establish</a:t>
            </a:r>
            <a:endParaRPr lang="pl-PL" dirty="0" smtClean="0"/>
          </a:p>
          <a:p>
            <a:r>
              <a:rPr lang="en-GB" dirty="0"/>
              <a:t>C-279/08 P </a:t>
            </a:r>
            <a:r>
              <a:rPr lang="en-GB" i="1" dirty="0"/>
              <a:t>European Commission v Kingdom of the Netherlands</a:t>
            </a:r>
            <a:r>
              <a:rPr lang="en-GB" dirty="0"/>
              <a:t>, para. 111 (“a sufficiently direct connection between the measure in question and the loss of revenue”) and C-399/10 P and C-401/10 P </a:t>
            </a:r>
            <a:r>
              <a:rPr lang="en-GB" i="1" dirty="0"/>
              <a:t>Bouygues SA and Bouygues </a:t>
            </a:r>
            <a:r>
              <a:rPr lang="en-GB" i="1" dirty="0" err="1"/>
              <a:t>Télécom</a:t>
            </a:r>
            <a:r>
              <a:rPr lang="en-GB" i="1" dirty="0"/>
              <a:t> </a:t>
            </a:r>
            <a:r>
              <a:rPr lang="en-GB" dirty="0"/>
              <a:t>SA, para. 109 (“sufficiently direct link between, on the one hand, the advantage given to the beneficiary and, on the other, a reduction of the State budget or a sufficiently concrete economic risk of burdens on that budget</a:t>
            </a:r>
            <a:r>
              <a:rPr lang="en-GB" dirty="0" smtClean="0"/>
              <a:t>”).</a:t>
            </a:r>
            <a:endParaRPr lang="pl-PL" dirty="0" smtClean="0"/>
          </a:p>
          <a:p>
            <a:r>
              <a:rPr lang="pl-PL" dirty="0" smtClean="0"/>
              <a:t>In hard </a:t>
            </a:r>
            <a:r>
              <a:rPr lang="pl-PL" dirty="0" err="1" smtClean="0"/>
              <a:t>cases</a:t>
            </a:r>
            <a:r>
              <a:rPr lang="pl-PL" dirty="0" smtClean="0"/>
              <a:t>, </a:t>
            </a:r>
            <a:r>
              <a:rPr lang="pl-PL" dirty="0" err="1" smtClean="0"/>
              <a:t>it</a:t>
            </a:r>
            <a:r>
              <a:rPr lang="pl-PL" dirty="0"/>
              <a:t> </a:t>
            </a:r>
            <a:r>
              <a:rPr lang="pl-PL" dirty="0" err="1" smtClean="0"/>
              <a:t>is</a:t>
            </a:r>
            <a:r>
              <a:rPr lang="pl-PL" dirty="0" smtClean="0"/>
              <a:t> </a:t>
            </a:r>
            <a:r>
              <a:rPr lang="pl-PL" dirty="0" err="1" smtClean="0"/>
              <a:t>difficult</a:t>
            </a:r>
            <a:r>
              <a:rPr lang="pl-PL" dirty="0" smtClean="0"/>
              <a:t> to </a:t>
            </a:r>
            <a:r>
              <a:rPr lang="pl-PL" dirty="0" err="1" smtClean="0"/>
              <a:t>prove</a:t>
            </a:r>
            <a:r>
              <a:rPr lang="pl-PL" dirty="0" smtClean="0"/>
              <a:t> </a:t>
            </a:r>
            <a:r>
              <a:rPr lang="pl-PL" dirty="0" err="1" smtClean="0"/>
              <a:t>that</a:t>
            </a:r>
            <a:r>
              <a:rPr lang="pl-PL" dirty="0" smtClean="0"/>
              <a:t> a </a:t>
            </a:r>
            <a:r>
              <a:rPr lang="pl-PL" dirty="0" err="1" smtClean="0"/>
              <a:t>potential</a:t>
            </a:r>
            <a:r>
              <a:rPr lang="pl-PL" dirty="0" smtClean="0"/>
              <a:t> transfer of </a:t>
            </a:r>
            <a:r>
              <a:rPr lang="pl-PL" dirty="0" err="1" smtClean="0"/>
              <a:t>State</a:t>
            </a:r>
            <a:r>
              <a:rPr lang="pl-PL" dirty="0" smtClean="0"/>
              <a:t> </a:t>
            </a:r>
            <a:r>
              <a:rPr lang="pl-PL" dirty="0" err="1" smtClean="0"/>
              <a:t>resources</a:t>
            </a:r>
            <a:r>
              <a:rPr lang="pl-PL" dirty="0" smtClean="0"/>
              <a:t> and the </a:t>
            </a:r>
            <a:r>
              <a:rPr lang="pl-PL" dirty="0" err="1" smtClean="0"/>
              <a:t>Commission</a:t>
            </a:r>
            <a:r>
              <a:rPr lang="pl-PL" dirty="0" smtClean="0"/>
              <a:t> </a:t>
            </a:r>
            <a:r>
              <a:rPr lang="pl-PL" dirty="0" err="1" smtClean="0"/>
              <a:t>has</a:t>
            </a:r>
            <a:r>
              <a:rPr lang="pl-PL" dirty="0" smtClean="0"/>
              <a:t> to </a:t>
            </a:r>
            <a:r>
              <a:rPr lang="pl-PL" dirty="0" err="1" smtClean="0"/>
              <a:t>either</a:t>
            </a:r>
            <a:r>
              <a:rPr lang="pl-PL" dirty="0" smtClean="0"/>
              <a:t> </a:t>
            </a:r>
            <a:r>
              <a:rPr lang="pl-PL" dirty="0" err="1" smtClean="0"/>
              <a:t>find</a:t>
            </a:r>
            <a:r>
              <a:rPr lang="pl-PL" dirty="0" smtClean="0"/>
              <a:t> a „smoking </a:t>
            </a:r>
            <a:r>
              <a:rPr lang="pl-PL" dirty="0" err="1" smtClean="0"/>
              <a:t>gun</a:t>
            </a:r>
            <a:r>
              <a:rPr lang="pl-PL" dirty="0" smtClean="0"/>
              <a:t>” </a:t>
            </a:r>
            <a:r>
              <a:rPr lang="pl-PL" dirty="0" err="1" smtClean="0"/>
              <a:t>or</a:t>
            </a:r>
            <a:r>
              <a:rPr lang="pl-PL" dirty="0" smtClean="0"/>
              <a:t> to be </a:t>
            </a:r>
            <a:r>
              <a:rPr lang="pl-PL" dirty="0" err="1" smtClean="0"/>
              <a:t>procedurally</a:t>
            </a:r>
            <a:r>
              <a:rPr lang="pl-PL" dirty="0" smtClean="0"/>
              <a:t> </a:t>
            </a:r>
            <a:r>
              <a:rPr lang="pl-PL" dirty="0" err="1" smtClean="0"/>
              <a:t>creative</a:t>
            </a:r>
            <a:r>
              <a:rPr lang="pl-PL" dirty="0" smtClean="0"/>
              <a:t> with </a:t>
            </a:r>
            <a:r>
              <a:rPr lang="pl-PL" dirty="0" err="1" smtClean="0"/>
              <a:t>its</a:t>
            </a:r>
            <a:r>
              <a:rPr lang="pl-PL" dirty="0" smtClean="0"/>
              <a:t> </a:t>
            </a:r>
            <a:r>
              <a:rPr lang="pl-PL" dirty="0" err="1" smtClean="0"/>
              <a:t>information</a:t>
            </a:r>
            <a:r>
              <a:rPr lang="pl-PL" dirty="0" smtClean="0"/>
              <a:t> </a:t>
            </a:r>
            <a:r>
              <a:rPr lang="pl-PL" dirty="0" err="1" smtClean="0"/>
              <a:t>injuctions</a:t>
            </a:r>
            <a:r>
              <a:rPr lang="pl-PL" dirty="0" smtClean="0"/>
              <a:t> </a:t>
            </a:r>
            <a:r>
              <a:rPr lang="pl-PL" dirty="0" err="1" smtClean="0"/>
              <a:t>under</a:t>
            </a:r>
            <a:r>
              <a:rPr lang="pl-PL" dirty="0" smtClean="0"/>
              <a:t> </a:t>
            </a:r>
            <a:r>
              <a:rPr lang="pl-PL" dirty="0" err="1" smtClean="0"/>
              <a:t>State</a:t>
            </a:r>
            <a:r>
              <a:rPr lang="pl-PL" dirty="0" smtClean="0"/>
              <a:t> </a:t>
            </a:r>
            <a:r>
              <a:rPr lang="pl-PL" dirty="0" err="1" smtClean="0"/>
              <a:t>aid</a:t>
            </a:r>
            <a:r>
              <a:rPr lang="pl-PL" dirty="0" smtClean="0"/>
              <a:t> </a:t>
            </a:r>
            <a:r>
              <a:rPr lang="pl-PL" dirty="0" err="1" smtClean="0"/>
              <a:t>procedures</a:t>
            </a:r>
            <a:endParaRPr lang="pl-PL" dirty="0"/>
          </a:p>
        </p:txBody>
      </p:sp>
    </p:spTree>
    <p:extLst>
      <p:ext uri="{BB962C8B-B14F-4D97-AF65-F5344CB8AC3E}">
        <p14:creationId xmlns:p14="http://schemas.microsoft.com/office/powerpoint/2010/main" val="676504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86" y="0"/>
            <a:ext cx="12176314" cy="764704"/>
          </a:xfrm>
        </p:spPr>
        <p:txBody>
          <a:bodyPr/>
          <a:lstStyle/>
          <a:p>
            <a:r>
              <a:rPr lang="pl-PL" dirty="0" err="1" smtClean="0"/>
              <a:t>State</a:t>
            </a:r>
            <a:r>
              <a:rPr lang="pl-PL" dirty="0" smtClean="0"/>
              <a:t> </a:t>
            </a:r>
            <a:r>
              <a:rPr lang="pl-PL" dirty="0" err="1" smtClean="0"/>
              <a:t>resources</a:t>
            </a:r>
            <a:r>
              <a:rPr lang="pl-PL" dirty="0" smtClean="0"/>
              <a:t> and </a:t>
            </a:r>
            <a:r>
              <a:rPr lang="pl-PL" dirty="0" err="1" smtClean="0"/>
              <a:t>an</a:t>
            </a:r>
            <a:r>
              <a:rPr lang="pl-PL" dirty="0" smtClean="0"/>
              <a:t> </a:t>
            </a:r>
            <a:r>
              <a:rPr lang="pl-PL" dirty="0" err="1" smtClean="0"/>
              <a:t>advantage</a:t>
            </a:r>
            <a:endParaRPr lang="pl-PL" dirty="0"/>
          </a:p>
        </p:txBody>
      </p:sp>
      <p:sp>
        <p:nvSpPr>
          <p:cNvPr id="3" name="Symbol zastępczy zawartości 2"/>
          <p:cNvSpPr>
            <a:spLocks noGrp="1"/>
          </p:cNvSpPr>
          <p:nvPr>
            <p:ph idx="1"/>
          </p:nvPr>
        </p:nvSpPr>
        <p:spPr>
          <a:xfrm>
            <a:off x="23992" y="791674"/>
            <a:ext cx="12168008" cy="6066326"/>
          </a:xfrm>
        </p:spPr>
        <p:txBody>
          <a:bodyPr/>
          <a:lstStyle/>
          <a:p>
            <a:r>
              <a:rPr lang="en-GB" dirty="0"/>
              <a:t>it is not necessary that such a reduction, or even such a risk, should correspond or be equivalent to that advantage, or that the advantage has as its counterpoint such a reduction or such a risk, or that it is of the same nature as the commitment of State resources from which it </a:t>
            </a:r>
            <a:r>
              <a:rPr lang="en-GB" dirty="0" smtClean="0"/>
              <a:t>derives</a:t>
            </a:r>
            <a:endParaRPr lang="pl-PL" dirty="0" smtClean="0"/>
          </a:p>
          <a:p>
            <a:r>
              <a:rPr lang="en-GB" dirty="0"/>
              <a:t>C-399/10 P and C-401/10 P </a:t>
            </a:r>
            <a:r>
              <a:rPr lang="en-GB" i="1" dirty="0"/>
              <a:t>Bouygues SA and Bouygues </a:t>
            </a:r>
            <a:r>
              <a:rPr lang="en-GB" i="1" dirty="0" err="1"/>
              <a:t>Télécom</a:t>
            </a:r>
            <a:r>
              <a:rPr lang="en-GB" i="1" dirty="0"/>
              <a:t> </a:t>
            </a:r>
            <a:r>
              <a:rPr lang="en-GB" dirty="0"/>
              <a:t>SA, para. 110. </a:t>
            </a:r>
            <a:endParaRPr lang="pl-PL" dirty="0" smtClean="0"/>
          </a:p>
          <a:p>
            <a:r>
              <a:rPr lang="en-GB" dirty="0" smtClean="0"/>
              <a:t>Compare </a:t>
            </a:r>
            <a:r>
              <a:rPr lang="en-GB" dirty="0"/>
              <a:t>judgment of the Court of 14 January 2015, case C-518/13 </a:t>
            </a:r>
            <a:r>
              <a:rPr lang="en-GB" i="1" dirty="0"/>
              <a:t>The Queen, on the application of </a:t>
            </a:r>
            <a:r>
              <a:rPr lang="en-GB" i="1" dirty="0" err="1"/>
              <a:t>Eventech</a:t>
            </a:r>
            <a:r>
              <a:rPr lang="en-GB" i="1" dirty="0"/>
              <a:t> Ltd v Parking Adjudicator</a:t>
            </a:r>
            <a:r>
              <a:rPr lang="en-GB" dirty="0"/>
              <a:t>, ECLI:EU:C:2015:9, para. 40, wherein an undertaking was explicitly permitted for a measure, rather than was forgone as to possible fines</a:t>
            </a:r>
            <a:endParaRPr lang="pl-PL" dirty="0"/>
          </a:p>
        </p:txBody>
      </p:sp>
    </p:spTree>
    <p:extLst>
      <p:ext uri="{BB962C8B-B14F-4D97-AF65-F5344CB8AC3E}">
        <p14:creationId xmlns:p14="http://schemas.microsoft.com/office/powerpoint/2010/main" val="591163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ze szkicem miasta (panoramiczna)</Template>
  <TotalTime>0</TotalTime>
  <Words>2617</Words>
  <Application>Microsoft Office PowerPoint</Application>
  <PresentationFormat>Panoramiczny</PresentationFormat>
  <Paragraphs>83</Paragraphs>
  <Slides>13</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13</vt:i4>
      </vt:variant>
    </vt:vector>
  </HeadingPairs>
  <TitlesOfParts>
    <vt:vector size="16" baseType="lpstr">
      <vt:lpstr>Arial</vt:lpstr>
      <vt:lpstr>Century Schoolbook</vt:lpstr>
      <vt:lpstr>CITY SKETCH 16X9</vt:lpstr>
      <vt:lpstr>Introduction to EU State aid law:  State resources</vt:lpstr>
      <vt:lpstr> Prerequisites for State aid : 107(1) TFEU &amp; case law</vt:lpstr>
      <vt:lpstr>The „Or” Is Actually An „And”</vt:lpstr>
      <vt:lpstr>State resources</vt:lpstr>
      <vt:lpstr>Use of State resources - examples</vt:lpstr>
      <vt:lpstr>Possible burden on State resources</vt:lpstr>
      <vt:lpstr>Possible burdens on State resources - continued</vt:lpstr>
      <vt:lpstr>The burden of proof in regard to potential uses of State resources</vt:lpstr>
      <vt:lpstr>State resources and an advantage</vt:lpstr>
      <vt:lpstr>Exemptions to the uses of State resources</vt:lpstr>
      <vt:lpstr>Private resources as State resouces</vt:lpstr>
      <vt:lpstr>Voluntary use of resources</vt:lpstr>
      <vt:lpstr>fin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2015-10-16T13:13:49Z</dcterms:created>
  <dcterms:modified xsi:type="dcterms:W3CDTF">2015-10-16T14:50:11Z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