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9456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581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256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24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15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29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48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04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449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081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178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678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211F0-5426-4E55-86AD-6492FD985F82}" type="datetimeFigureOut">
              <a:rPr lang="pl-PL" smtClean="0"/>
              <a:t>2014-12-19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3C925-D74C-416F-8A4C-AC4AF16C32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676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r>
              <a:rPr lang="pl-PL" b="1" dirty="0" smtClean="0"/>
              <a:t>Kara pozbawienia wolności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8172400" cy="5256584"/>
          </a:xfrm>
        </p:spPr>
        <p:txBody>
          <a:bodyPr>
            <a:noAutofit/>
          </a:bodyPr>
          <a:lstStyle/>
          <a:p>
            <a:pPr algn="just"/>
            <a:r>
              <a:rPr lang="pl-PL" sz="2000" dirty="0" smtClean="0">
                <a:solidFill>
                  <a:schemeClr val="tx1"/>
                </a:solidFill>
              </a:rPr>
              <a:t>Kodeks karny w rozdziale VI części ogólnej określił zasady i dyrektywy wymiaru kary.</a:t>
            </a:r>
          </a:p>
          <a:p>
            <a:pPr algn="just"/>
            <a:r>
              <a:rPr lang="pl-PL" sz="2000" dirty="0" smtClean="0">
                <a:solidFill>
                  <a:schemeClr val="tx1"/>
                </a:solidFill>
              </a:rPr>
              <a:t>Cel wykonywania kary pozbawienia wolności został wskazany w art. 67 k.k.w.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Art. 67. </a:t>
            </a:r>
            <a:r>
              <a:rPr lang="pl-PL" sz="2000" dirty="0">
                <a:solidFill>
                  <a:schemeClr val="tx1"/>
                </a:solidFill>
              </a:rPr>
              <a:t>§ 1. </a:t>
            </a:r>
            <a:r>
              <a:rPr lang="pl-PL" sz="2000" b="1" dirty="0">
                <a:solidFill>
                  <a:schemeClr val="tx1"/>
                </a:solidFill>
              </a:rPr>
              <a:t>Wykonywanie kary pozbawienia wolności ma na celu wzbudzanie w skazanym woli współdziałania w kształtowaniu jego społecznie pożądanych postaw</a:t>
            </a:r>
            <a:r>
              <a:rPr lang="pl-PL" sz="2000" dirty="0">
                <a:solidFill>
                  <a:schemeClr val="tx1"/>
                </a:solidFill>
              </a:rPr>
              <a:t>, w szczególności poczucia odpowiedzialności oraz potrzeby przestrzegania porządku prawnego i tym samym powstrzymania się od powrotu do przestępstwa. </a:t>
            </a:r>
          </a:p>
          <a:p>
            <a:pPr algn="just"/>
            <a:r>
              <a:rPr lang="pl-PL" sz="2000" dirty="0">
                <a:solidFill>
                  <a:schemeClr val="tx1"/>
                </a:solidFill>
              </a:rPr>
              <a:t>§ 2. Dla osiągnięcia celu określonego w § 1 prowadzi się zindywidualizowane oddziaływanie na skazanych w ramach określonych w ustawie systemów wykonywania kary, w różnych rodzajach i typach zakładów karnych. </a:t>
            </a:r>
          </a:p>
          <a:p>
            <a:pPr algn="just"/>
            <a:r>
              <a:rPr lang="pl-PL" sz="2000" dirty="0">
                <a:solidFill>
                  <a:schemeClr val="tx1"/>
                </a:solidFill>
              </a:rPr>
              <a:t>§ 3. W oddziaływaniu na skazanych, przy poszanowaniu ich praw i wymaganiu wypełniania przez nich obowiązków, uwzględnia się przede wszystkim pracę, zwłaszcza sprzyjającą zdobywaniu odpowiednich kwalifikacji zawodowych, nauczanie, zajęcia kulturalno-oświatowe i sportowe, podtrzymywanie kontaktów z rodziną i światem zewnętrznym oraz środki terapeutyczne. </a:t>
            </a:r>
            <a:r>
              <a:rPr lang="pl-PL" sz="2000" dirty="0" smtClean="0">
                <a:solidFill>
                  <a:schemeClr val="tx1"/>
                </a:solidFill>
              </a:rPr>
              <a:t> </a:t>
            </a:r>
          </a:p>
          <a:p>
            <a:endParaRPr lang="pl-PL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28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Rodzaje zakładów karnych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Dla młodocianych,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Dla odbywających karę pozbawienia wolności po raz pierwszy,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Dla recydywistów penitencjarnych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Dla odbywających karę aresztu wojskowego.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35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Typy zakładów karnych: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Typu zamkniętego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Typu półotwartego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Typu otwartego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Różnice między typami zakładów: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Stopień izolacji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Zabezpieczenie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Zakres praw i obowiązków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Poruszanie się po zakładzie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9110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Systemy wykonywania kary pozbawienia wolności (art.81)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Programowego oddziaływania,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Terapeutyczny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Zwykły</a:t>
            </a:r>
          </a:p>
          <a:p>
            <a:pPr marL="0" indent="0">
              <a:buNone/>
            </a:pPr>
            <a:r>
              <a:rPr lang="pl-PL" dirty="0"/>
              <a:t>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O tym, w którym systemie odbywają kary decydują: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Sąd orzekający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Sąd penitencjarny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Komisja penitencjarna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3300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System programowego oddziaływania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Podstawowy sposób wykonywania kary, który ma najpełniej służyć resocjalizacji</a:t>
            </a:r>
          </a:p>
          <a:p>
            <a:r>
              <a:rPr lang="pl-PL" dirty="0" smtClean="0"/>
              <a:t>Obligatoryjnie kieruje się młodocianych oraz tych skazanych, którzy tego potrzebują oraz wyrażają zgodę na współdziałanie w opracowaniu programu resocjalizacji i uczestnictwo w jego wykonywaniu.</a:t>
            </a:r>
          </a:p>
          <a:p>
            <a:r>
              <a:rPr lang="pl-PL" dirty="0" smtClean="0"/>
              <a:t>Stwarza szansę dla osób pragnących zmienić swój styl życia (umożliwienie nauki, </a:t>
            </a:r>
            <a:r>
              <a:rPr lang="pl-PL" dirty="0" err="1" smtClean="0"/>
              <a:t>psychokorekcja</a:t>
            </a:r>
            <a:r>
              <a:rPr lang="pl-PL" dirty="0"/>
              <a:t> </a:t>
            </a:r>
            <a:r>
              <a:rPr lang="pl-PL" dirty="0" smtClean="0"/>
              <a:t>itp.)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8967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Środki uważane za szczególnie ważne </a:t>
            </a:r>
            <a:r>
              <a:rPr lang="pl-PL" u="sng" dirty="0" smtClean="0"/>
              <a:t>w oddziaływaniu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zatrudnienie skazanych</a:t>
            </a:r>
          </a:p>
          <a:p>
            <a:r>
              <a:rPr lang="pl-PL" dirty="0" smtClean="0"/>
              <a:t>nauczanie skazanych</a:t>
            </a:r>
          </a:p>
          <a:p>
            <a:r>
              <a:rPr lang="pl-PL" dirty="0" smtClean="0"/>
              <a:t>wykorzystywanie kontaktów z rodziną i osobami bliskimi</a:t>
            </a:r>
          </a:p>
          <a:p>
            <a:r>
              <a:rPr lang="pl-PL" dirty="0" smtClean="0"/>
              <a:t>wykorzystywanie czasu wolnego skazanych</a:t>
            </a:r>
          </a:p>
          <a:p>
            <a:r>
              <a:rPr lang="pl-PL" dirty="0" smtClean="0"/>
              <a:t>wykonywanie ciążących na nich obowiązków</a:t>
            </a:r>
          </a:p>
          <a:p>
            <a:r>
              <a:rPr lang="pl-PL" dirty="0" smtClean="0"/>
              <a:t>inne przedsięwzięcia mające służyć ich społecznej readaptacji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6681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System terapeutyczny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Skazani wymagający stosowania rozmaitych metod:</a:t>
            </a:r>
          </a:p>
          <a:p>
            <a:r>
              <a:rPr lang="pl-PL" dirty="0" smtClean="0"/>
              <a:t>medycznych</a:t>
            </a:r>
          </a:p>
          <a:p>
            <a:r>
              <a:rPr lang="pl-PL" dirty="0" err="1" smtClean="0"/>
              <a:t>psychokorekcyjnych</a:t>
            </a:r>
            <a:endParaRPr lang="pl-PL" dirty="0" smtClean="0"/>
          </a:p>
          <a:p>
            <a:r>
              <a:rPr lang="pl-PL" dirty="0" smtClean="0"/>
              <a:t>oddziaływań odwykowych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3907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Skazani: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 zaburzeniami psychicznymi (nie chorzy psychicznie), w tym skazani za przestępstwa przeciwko wolności seksualnej;</a:t>
            </a:r>
          </a:p>
          <a:p>
            <a:r>
              <a:rPr lang="pl-PL" dirty="0" smtClean="0"/>
              <a:t>upośledzeni umysłowo;</a:t>
            </a:r>
          </a:p>
          <a:p>
            <a:r>
              <a:rPr lang="pl-PL" dirty="0" smtClean="0"/>
              <a:t>uzależnieni od alkoholu, innych środków odurzających lub psychotropowych;</a:t>
            </a:r>
          </a:p>
          <a:p>
            <a:r>
              <a:rPr lang="pl-PL" dirty="0" smtClean="0"/>
              <a:t>niepełnosprawnych fizycznie.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8050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Zadanie środków oddziaływania terapeutycznego: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Zapobieganie pogłębianiu się nieprawidłowych cech osobowości,</a:t>
            </a:r>
          </a:p>
          <a:p>
            <a:r>
              <a:rPr lang="pl-PL" dirty="0" smtClean="0"/>
              <a:t>Przywracanie równowagi psychicznej,</a:t>
            </a:r>
          </a:p>
          <a:p>
            <a:r>
              <a:rPr lang="pl-PL" dirty="0" smtClean="0"/>
              <a:t>Kształtowanie umiejętności współżycia społecznego</a:t>
            </a:r>
          </a:p>
          <a:p>
            <a:r>
              <a:rPr lang="pl-PL" dirty="0" smtClean="0"/>
              <a:t>Przygotowanie do samodzielnego życia.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5693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Zwykły system wykonywania kary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Kierowani są wszyscy Ci skazani, którzy nie odbywają kary pozbawienia wolności w systemie programowego oddziaływania bądź terapeutycznym.</a:t>
            </a:r>
          </a:p>
          <a:p>
            <a:r>
              <a:rPr lang="pl-PL" dirty="0" smtClean="0"/>
              <a:t>Są to skazani, którzy:</a:t>
            </a:r>
          </a:p>
          <a:p>
            <a:r>
              <a:rPr lang="pl-PL" dirty="0" smtClean="0"/>
              <a:t>Nie wyrażają zgody na odbywanie kary w systemie program. Oddziaływania.</a:t>
            </a:r>
          </a:p>
          <a:p>
            <a:r>
              <a:rPr lang="pl-PL" dirty="0" smtClean="0"/>
              <a:t>Nie wymagają oddziaływania specjalistycznego(terapeutycznego)</a:t>
            </a:r>
          </a:p>
          <a:p>
            <a:r>
              <a:rPr lang="pl-PL" dirty="0" smtClean="0"/>
              <a:t>Nie powinni odbywać kary w systemach innych niż zwykły, z racji krótkiego okresu pozostałego do odbycia kary, bądź odnośnie osób dla których nie ma uzasadnienia stosowania innych systemów wykonywania kary.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495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Wykonywanie kary pozbawienia wolności ma na celu: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wzbudzanie w skazanym woli współdziałania w kształtowaniu jego społecznie pożądanych postaw, a szczególnie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poczucia odpowiedzialności oraz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akceptacji konieczności przestrzegania porządku prawnego.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2815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Środki oddziaływania na skazanych: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Wykonywanie pracy, zwłaszcza jeśli to sprzyja zdobywaniu odpowiednich kwalifikacji zawodowych,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Nauczanie,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Zajęcia kulturalno-oświatowe i sportowe (których zdaniem jest pożyteczne wypełnienie czasu wolnego skazanych),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Podtrzymywanie kontaktów z rodziną i światem zewnętrznym,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Środki terapeutyczne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94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Społeczna readaptacja skazanych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Powrót skazanego do społeczeństwa, który charakteryzuje się zarówno powstrzymywaniem się od popełniania przestępstw oraz właściwym funkcjonowaniem skazanego w społeczeństwie.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781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Elementy funkcjonowania skazanego w społeczeństwie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Rodzina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Praca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Sąsiedztwo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Znajomi – rówieśnicy</a:t>
            </a:r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Readaptacja skazanych nie tylko poprzez przestrzeganie norm prawnych, ale również norm społecznych czy etycznych. </a:t>
            </a:r>
          </a:p>
        </p:txBody>
      </p:sp>
    </p:spTree>
    <p:extLst>
      <p:ext uri="{BB962C8B-B14F-4D97-AF65-F5344CB8AC3E}">
        <p14:creationId xmlns:p14="http://schemas.microsoft.com/office/powerpoint/2010/main" val="319549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Zasady dotyczące wykonywania kary: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Ochrona społeczeństwa oraz bezpieczeństwa skazanych,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Udział społeczeństwa w wykonywaniu orzeczeń,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Indywidualizacja wykonania kary,</a:t>
            </a:r>
          </a:p>
          <a:p>
            <a:pPr marL="514350" indent="-514350">
              <a:buFont typeface="+mj-lt"/>
              <a:buAutoNum type="arabicPeriod"/>
            </a:pPr>
            <a:r>
              <a:rPr lang="pl-PL" u="sng" dirty="0" smtClean="0"/>
              <a:t>Wolna progresja – podział kary na fazy – co raz mniej obowiązujące.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3901512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Funkcje kary pozbawienia wolności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Gwarancyjna – wspólna dla wszelkich kar i środków karnych – wykonywanie nie może przekraczać warunków określonych prawem.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Readaptacyjna – przygotowanie skazanych do życia w społeczeństwie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Izolacyjno-zabezpieczająca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455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Klasyfikacja skazanych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Cele:</a:t>
            </a:r>
          </a:p>
          <a:p>
            <a:r>
              <a:rPr lang="pl-PL" dirty="0" smtClean="0"/>
              <a:t>Stworzenie warunków do indywidualnego oddziaływania na skazanych,</a:t>
            </a:r>
          </a:p>
          <a:p>
            <a:r>
              <a:rPr lang="pl-PL" dirty="0" smtClean="0"/>
              <a:t>Zapobieganie szkodliwym wpływom skazanych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5582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Kryteria klasyfikacji: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Płeć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Wiek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Uprzednie odbywanie kary pozbawienia wolności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Umyślność lub nieumyślność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Czas pozostałej do odbycia kary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Zdrowie fizyczne oraz psychiczne (uzależnienia)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Stopień demoralizacji oraz zagrożenia społecznego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Rodzaj popełnionego przestępstwa</a:t>
            </a:r>
          </a:p>
        </p:txBody>
      </p:sp>
    </p:spTree>
    <p:extLst>
      <p:ext uri="{BB962C8B-B14F-4D97-AF65-F5344CB8AC3E}">
        <p14:creationId xmlns:p14="http://schemas.microsoft.com/office/powerpoint/2010/main" val="42947455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718</Words>
  <Application>Microsoft Office PowerPoint</Application>
  <PresentationFormat>Pokaz na ekranie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Kara pozbawienia wolności</vt:lpstr>
      <vt:lpstr>Wykonywanie kary pozbawienia wolności ma na celu:</vt:lpstr>
      <vt:lpstr>Środki oddziaływania na skazanych:</vt:lpstr>
      <vt:lpstr>Społeczna readaptacja skazanych</vt:lpstr>
      <vt:lpstr>Elementy funkcjonowania skazanego w społeczeństwie</vt:lpstr>
      <vt:lpstr>Zasady dotyczące wykonywania kary:</vt:lpstr>
      <vt:lpstr>Funkcje kary pozbawienia wolności</vt:lpstr>
      <vt:lpstr>Klasyfikacja skazanych</vt:lpstr>
      <vt:lpstr>Kryteria klasyfikacji:</vt:lpstr>
      <vt:lpstr>Rodzaje zakładów karnych</vt:lpstr>
      <vt:lpstr>Prezentacja programu PowerPoint</vt:lpstr>
      <vt:lpstr>Systemy wykonywania kary pozbawienia wolności (art.81)</vt:lpstr>
      <vt:lpstr>System programowego oddziaływania</vt:lpstr>
      <vt:lpstr>Środki uważane za szczególnie ważne w oddziaływaniu:</vt:lpstr>
      <vt:lpstr>System terapeutyczny</vt:lpstr>
      <vt:lpstr>Skazani:</vt:lpstr>
      <vt:lpstr>Zadanie środków oddziaływania terapeutycznego:</vt:lpstr>
      <vt:lpstr>Zwykły system wykonywania kary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 pozbawienia wolności</dc:title>
  <dc:creator>Katarzyna Gumółka</dc:creator>
  <cp:lastModifiedBy>Katarzyna Gumółka</cp:lastModifiedBy>
  <cp:revision>10</cp:revision>
  <cp:lastPrinted>2014-12-19T21:57:04Z</cp:lastPrinted>
  <dcterms:created xsi:type="dcterms:W3CDTF">2014-12-19T20:11:05Z</dcterms:created>
  <dcterms:modified xsi:type="dcterms:W3CDTF">2014-12-19T22:38:31Z</dcterms:modified>
</cp:coreProperties>
</file>