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6" r:id="rId8"/>
    <p:sldId id="262" r:id="rId9"/>
    <p:sldId id="263" r:id="rId10"/>
    <p:sldId id="264" r:id="rId11"/>
    <p:sldId id="265" r:id="rId12"/>
    <p:sldId id="267" r:id="rId1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2">
        <a:schemeClr val="bg2"/>
      </p:bgRef>
    </p:bg>
    <p:spTree>
      <p:nvGrpSpPr>
        <p:cNvPr id="1" name=""/>
        <p:cNvGrpSpPr/>
        <p:nvPr/>
      </p:nvGrpSpPr>
      <p:grpSpPr>
        <a:xfrm>
          <a:off x="0" y="0"/>
          <a:ext cx="0" cy="0"/>
          <a:chOff x="0" y="0"/>
          <a:chExt cx="0" cy="0"/>
        </a:xfrm>
      </p:grpSpPr>
      <p:sp>
        <p:nvSpPr>
          <p:cNvPr id="7" name="Dowolny kształt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Dowolny kształt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ytuł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8452D2B4-0532-4426-81A9-1D4612A90C38}" type="datetimeFigureOut">
              <a:rPr lang="pl-PL" smtClean="0"/>
              <a:t>2014-12-20</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02C8F02D-CBAB-4CDC-89B4-4AC38608E5FB}"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452D2B4-0532-4426-81A9-1D4612A90C38}" type="datetimeFigureOut">
              <a:rPr lang="pl-PL" smtClean="0"/>
              <a:t>2014-12-20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452D2B4-0532-4426-81A9-1D4612A90C38}" type="datetimeFigureOut">
              <a:rPr lang="pl-PL" smtClean="0"/>
              <a:t>2014-12-20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lgn="l">
              <a:defRPr/>
            </a:lvl1p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452D2B4-0532-4426-81A9-1D4612A90C38}" type="datetimeFigureOut">
              <a:rPr lang="pl-PL" smtClean="0"/>
              <a:t>2014-12-20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2"/>
      </p:bgRef>
    </p:bg>
    <p:spTree>
      <p:nvGrpSpPr>
        <p:cNvPr id="1" name=""/>
        <p:cNvGrpSpPr/>
        <p:nvPr/>
      </p:nvGrpSpPr>
      <p:grpSpPr>
        <a:xfrm>
          <a:off x="0" y="0"/>
          <a:ext cx="0" cy="0"/>
          <a:chOff x="0" y="0"/>
          <a:chExt cx="0" cy="0"/>
        </a:xfrm>
      </p:grpSpPr>
      <p:sp>
        <p:nvSpPr>
          <p:cNvPr id="7" name="Dowolny kształt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Dowolny kształt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ytuł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8452D2B4-0532-4426-81A9-1D4612A90C38}" type="datetimeFigureOut">
              <a:rPr lang="pl-PL" smtClean="0"/>
              <a:t>2014-12-20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2C8F02D-CBAB-4CDC-89B4-4AC38608E5FB}"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7467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8452D2B4-0532-4426-81A9-1D4612A90C38}" type="datetimeFigureOut">
              <a:rPr lang="pl-PL" smtClean="0"/>
              <a:t>2014-12-20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8452D2B4-0532-4426-81A9-1D4612A90C38}" type="datetimeFigureOut">
              <a:rPr lang="pl-PL" smtClean="0"/>
              <a:t>2014-12-20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320"/>
            <a:ext cx="7470648" cy="1143000"/>
          </a:xfrm>
        </p:spPr>
        <p:txBody>
          <a:bodyPr anchor="ctr"/>
          <a:lstStyle>
            <a:lvl1pPr algn="l">
              <a:defRPr sz="4600"/>
            </a:lvl1pPr>
          </a:lstStyle>
          <a:p>
            <a:r>
              <a:rPr kumimoji="0" lang="pl-PL" smtClean="0"/>
              <a:t>Kliknij, aby edytować styl</a:t>
            </a:r>
            <a:endParaRPr kumimoji="0" lang="en-US"/>
          </a:p>
        </p:txBody>
      </p:sp>
      <p:sp>
        <p:nvSpPr>
          <p:cNvPr id="7" name="Symbol zastępczy daty 6"/>
          <p:cNvSpPr>
            <a:spLocks noGrp="1"/>
          </p:cNvSpPr>
          <p:nvPr>
            <p:ph type="dt" sz="half" idx="10"/>
          </p:nvPr>
        </p:nvSpPr>
        <p:spPr/>
        <p:txBody>
          <a:bodyPr/>
          <a:lstStyle/>
          <a:p>
            <a:fld id="{8452D2B4-0532-4426-81A9-1D4612A90C38}" type="datetimeFigureOut">
              <a:rPr lang="pl-PL" smtClean="0"/>
              <a:t>2014-12-20</a:t>
            </a:fld>
            <a:endParaRPr lang="pl-PL"/>
          </a:p>
        </p:txBody>
      </p:sp>
      <p:sp>
        <p:nvSpPr>
          <p:cNvPr id="8" name="Symbol zastępczy numeru slajdu 7"/>
          <p:cNvSpPr>
            <a:spLocks noGrp="1"/>
          </p:cNvSpPr>
          <p:nvPr>
            <p:ph type="sldNum" sz="quarter" idx="11"/>
          </p:nvPr>
        </p:nvSpPr>
        <p:spPr/>
        <p:txBody>
          <a:bodyPr/>
          <a:lstStyle/>
          <a:p>
            <a:fld id="{02C8F02D-CBAB-4CDC-89B4-4AC38608E5FB}" type="slidenum">
              <a:rPr lang="pl-PL" smtClean="0"/>
              <a:t>‹#›</a:t>
            </a:fld>
            <a:endParaRPr lang="pl-PL"/>
          </a:p>
        </p:txBody>
      </p:sp>
      <p:sp>
        <p:nvSpPr>
          <p:cNvPr id="9" name="Symbol zastępczy stopki 8"/>
          <p:cNvSpPr>
            <a:spLocks noGrp="1"/>
          </p:cNvSpPr>
          <p:nvPr>
            <p:ph type="ftr" sz="quarter" idx="12"/>
          </p:nvPr>
        </p:nvSpPr>
        <p:spPr/>
        <p:txBody>
          <a:bodyPr/>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8452D2B4-0532-4426-81A9-1D4612A90C38}" type="datetimeFigureOut">
              <a:rPr lang="pl-PL" smtClean="0"/>
              <a:t>2014-12-20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8452D2B4-0532-4426-81A9-1D4612A90C38}" type="datetimeFigureOut">
              <a:rPr lang="pl-PL" smtClean="0"/>
              <a:t>2014-12-20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156448" y="6422064"/>
            <a:ext cx="762000" cy="365125"/>
          </a:xfrm>
        </p:spPr>
        <p:txBody>
          <a:bodyPr/>
          <a:lstStyle/>
          <a:p>
            <a:fld id="{02C8F02D-CBAB-4CDC-89B4-4AC38608E5FB}"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457200" y="6422064"/>
            <a:ext cx="2133600" cy="365125"/>
          </a:xfrm>
        </p:spPr>
        <p:txBody>
          <a:bodyPr/>
          <a:lstStyle/>
          <a:p>
            <a:fld id="{8452D2B4-0532-4426-81A9-1D4612A90C38}" type="datetimeFigureOut">
              <a:rPr lang="pl-PL" smtClean="0"/>
              <a:t>2014-12-20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2C8F02D-CBAB-4CDC-89B4-4AC38608E5FB}"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Dowolny kształt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Dowolny kształt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Symbol zastępczy tytuł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452D2B4-0532-4426-81A9-1D4612A90C38}" type="datetimeFigureOut">
              <a:rPr lang="pl-PL" smtClean="0"/>
              <a:t>2014-12-20</a:t>
            </a:fld>
            <a:endParaRPr lang="pl-PL"/>
          </a:p>
        </p:txBody>
      </p:sp>
      <p:sp>
        <p:nvSpPr>
          <p:cNvPr id="22" name="Symbol zastępczy stopki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pl-PL"/>
          </a:p>
        </p:txBody>
      </p:sp>
      <p:sp>
        <p:nvSpPr>
          <p:cNvPr id="18" name="Symbol zastępczy numeru slajd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2C8F02D-CBAB-4CDC-89B4-4AC38608E5FB}"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Wykład 6</a:t>
            </a:r>
            <a:endParaRPr lang="pl-PL" dirty="0"/>
          </a:p>
        </p:txBody>
      </p:sp>
      <p:sp>
        <p:nvSpPr>
          <p:cNvPr id="3" name="Podtytuł 2"/>
          <p:cNvSpPr>
            <a:spLocks noGrp="1"/>
          </p:cNvSpPr>
          <p:nvPr>
            <p:ph type="subTitle" idx="1"/>
          </p:nvPr>
        </p:nvSpPr>
        <p:spPr/>
        <p:txBody>
          <a:bodyPr/>
          <a:lstStyle/>
          <a:p>
            <a:r>
              <a:rPr lang="pl-PL" dirty="0" smtClean="0"/>
              <a:t>Wnioskowania prawnicze</a:t>
            </a:r>
          </a:p>
          <a:p>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Wnioskowania prawnicze – przykłady zadań</a:t>
            </a:r>
            <a:endParaRPr lang="pl-PL" dirty="0"/>
          </a:p>
        </p:txBody>
      </p:sp>
      <p:sp>
        <p:nvSpPr>
          <p:cNvPr id="3" name="Symbol zastępczy zawartości 2"/>
          <p:cNvSpPr>
            <a:spLocks noGrp="1"/>
          </p:cNvSpPr>
          <p:nvPr>
            <p:ph idx="1"/>
          </p:nvPr>
        </p:nvSpPr>
        <p:spPr/>
        <p:txBody>
          <a:bodyPr>
            <a:normAutofit fontScale="92500" lnSpcReduction="10000"/>
          </a:bodyPr>
          <a:lstStyle/>
          <a:p>
            <a:pPr lvl="0" algn="just">
              <a:buNone/>
            </a:pPr>
            <a:r>
              <a:rPr lang="pl-PL" dirty="0" smtClean="0"/>
              <a:t>    Orzekając </a:t>
            </a:r>
            <a:r>
              <a:rPr lang="pl-PL" dirty="0" smtClean="0"/>
              <a:t>w sprawie rozwodowej sąd, mając na uwadze szkodliwy wpływ Jana Kowalskiego na dzieci, zakazał mu utrzymywania z nimi jakiegokolwiek kontaktu</a:t>
            </a:r>
            <a:r>
              <a:rPr lang="pl-PL" dirty="0" smtClean="0"/>
              <a:t>. </a:t>
            </a:r>
            <a:r>
              <a:rPr lang="pl-PL" dirty="0" smtClean="0"/>
              <a:t>Po kilku tygodniach Zofia Kowalska wniosła skargę na Jana Kowalskiego, który raz w tygodniu wysyłał do dzieci list. Czy skarga Zofii Kowalskiej jest zasadna? Do jakiego wnioskowania prawniczego należy się tu odwołać? Uzasadnij odpowiedź.</a:t>
            </a:r>
          </a:p>
          <a:p>
            <a:pPr>
              <a:buNone/>
            </a:pPr>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Wnioskowania prawnicze – przykłady zadań</a:t>
            </a:r>
            <a:endParaRPr lang="pl-PL" dirty="0"/>
          </a:p>
        </p:txBody>
      </p:sp>
      <p:sp>
        <p:nvSpPr>
          <p:cNvPr id="3" name="Symbol zastępczy zawartości 2"/>
          <p:cNvSpPr>
            <a:spLocks noGrp="1"/>
          </p:cNvSpPr>
          <p:nvPr>
            <p:ph idx="1"/>
          </p:nvPr>
        </p:nvSpPr>
        <p:spPr/>
        <p:txBody>
          <a:bodyPr>
            <a:normAutofit fontScale="92500" lnSpcReduction="20000"/>
          </a:bodyPr>
          <a:lstStyle/>
          <a:p>
            <a:pPr algn="just">
              <a:buNone/>
            </a:pPr>
            <a:r>
              <a:rPr lang="pl-PL" dirty="0" smtClean="0"/>
              <a:t>   Stosując trzy różne wnioskowania prawnicze wyprowadź po trzy normy z następujących norm:</a:t>
            </a:r>
          </a:p>
          <a:p>
            <a:pPr algn="just">
              <a:buFontTx/>
              <a:buChar char="-"/>
            </a:pPr>
            <a:r>
              <a:rPr lang="pl-PL" i="1" dirty="0" smtClean="0"/>
              <a:t>Kierowcy nie wolno rozmawiać przez telefon podczas prowadzenia pojazdu</a:t>
            </a:r>
          </a:p>
          <a:p>
            <a:pPr algn="just">
              <a:buFontTx/>
              <a:buChar char="-"/>
            </a:pPr>
            <a:r>
              <a:rPr lang="pl-PL" i="1" dirty="0" smtClean="0"/>
              <a:t>Obwiniony może odmówić składania wyjaśnień przed komisją dyscyplinarną</a:t>
            </a:r>
          </a:p>
          <a:p>
            <a:pPr algn="just">
              <a:buFontTx/>
              <a:buChar char="-"/>
            </a:pPr>
            <a:r>
              <a:rPr lang="pl-PL" i="1" dirty="0" smtClean="0"/>
              <a:t>Rektor ma prawo zawiesić w prawach studenta osobę, która uporczywie nie stawia się na wezwanie rzecznika dyscyplinarnego</a:t>
            </a:r>
            <a:endParaRPr lang="pl-PL"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Wnioskowania prawnicze – przykłady zadań</a:t>
            </a:r>
            <a:endParaRPr lang="pl-PL" dirty="0"/>
          </a:p>
        </p:txBody>
      </p:sp>
      <p:sp>
        <p:nvSpPr>
          <p:cNvPr id="3" name="Symbol zastępczy zawartości 2"/>
          <p:cNvSpPr>
            <a:spLocks noGrp="1"/>
          </p:cNvSpPr>
          <p:nvPr>
            <p:ph idx="1"/>
          </p:nvPr>
        </p:nvSpPr>
        <p:spPr/>
        <p:txBody>
          <a:bodyPr/>
          <a:lstStyle/>
          <a:p>
            <a:pPr>
              <a:buNone/>
            </a:pPr>
            <a:r>
              <a:rPr lang="pl-PL" dirty="0" smtClean="0"/>
              <a:t>   Stosując </a:t>
            </a:r>
            <a:r>
              <a:rPr lang="pl-PL" dirty="0" smtClean="0"/>
              <a:t>trzy różne </a:t>
            </a:r>
            <a:r>
              <a:rPr lang="pl-PL" dirty="0" smtClean="0"/>
              <a:t>wnioskowania prawnicze </a:t>
            </a:r>
            <a:r>
              <a:rPr lang="pl-PL" dirty="0" smtClean="0"/>
              <a:t>wyprowadź po trzy normy z następujących norm</a:t>
            </a:r>
            <a:r>
              <a:rPr lang="pl-PL" dirty="0" smtClean="0"/>
              <a:t>:</a:t>
            </a:r>
          </a:p>
          <a:p>
            <a:pPr>
              <a:buFontTx/>
              <a:buChar char="-"/>
            </a:pPr>
            <a:r>
              <a:rPr lang="pl-PL" i="1" dirty="0" smtClean="0"/>
              <a:t>Student może zadawać pytania podczas wykładu</a:t>
            </a:r>
          </a:p>
          <a:p>
            <a:pPr>
              <a:buFontTx/>
              <a:buChar char="-"/>
            </a:pPr>
            <a:r>
              <a:rPr lang="pl-PL" i="1" dirty="0" smtClean="0"/>
              <a:t>Student może mieć trzy nieobecności </a:t>
            </a:r>
            <a:r>
              <a:rPr lang="pl-PL" i="1" smtClean="0"/>
              <a:t>na ćwiczeniach</a:t>
            </a:r>
            <a:endParaRPr lang="pl-PL"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Wiadomości wprowadzające</a:t>
            </a:r>
            <a:br>
              <a:rPr lang="pl-PL" dirty="0" smtClean="0"/>
            </a:br>
            <a:endParaRPr lang="pl-PL" dirty="0"/>
          </a:p>
        </p:txBody>
      </p:sp>
      <p:sp>
        <p:nvSpPr>
          <p:cNvPr id="3" name="Symbol zastępczy zawartości 2"/>
          <p:cNvSpPr>
            <a:spLocks noGrp="1"/>
          </p:cNvSpPr>
          <p:nvPr>
            <p:ph idx="1"/>
          </p:nvPr>
        </p:nvSpPr>
        <p:spPr/>
        <p:txBody>
          <a:bodyPr/>
          <a:lstStyle/>
          <a:p>
            <a:pPr>
              <a:buNone/>
            </a:pPr>
            <a:r>
              <a:rPr lang="pl-PL" dirty="0" smtClean="0"/>
              <a:t>  1) Współczesne spory o prawo:  </a:t>
            </a:r>
          </a:p>
          <a:p>
            <a:pPr>
              <a:buNone/>
            </a:pPr>
            <a:r>
              <a:rPr lang="pl-PL" dirty="0" smtClean="0"/>
              <a:t> </a:t>
            </a:r>
            <a:r>
              <a:rPr lang="pl-PL" dirty="0" smtClean="0"/>
              <a:t>   a) pasywizm/aktywizm</a:t>
            </a:r>
          </a:p>
          <a:p>
            <a:pPr>
              <a:buNone/>
            </a:pPr>
            <a:r>
              <a:rPr lang="pl-PL" dirty="0" smtClean="0"/>
              <a:t>    b) formalizm/</a:t>
            </a:r>
            <a:r>
              <a:rPr lang="pl-PL" dirty="0" err="1" smtClean="0"/>
              <a:t>antyformalizm</a:t>
            </a:r>
            <a:endParaRPr lang="pl-PL" dirty="0" smtClean="0"/>
          </a:p>
          <a:p>
            <a:pPr>
              <a:buNone/>
            </a:pPr>
            <a:r>
              <a:rPr lang="pl-PL" dirty="0" smtClean="0"/>
              <a:t>    c) naturalizm/antynaturalizm</a:t>
            </a:r>
          </a:p>
          <a:p>
            <a:pPr>
              <a:buNone/>
            </a:pPr>
            <a:r>
              <a:rPr lang="pl-PL" dirty="0" smtClean="0"/>
              <a:t>   2) Ideologia stosowania prawa</a:t>
            </a:r>
          </a:p>
          <a:p>
            <a:pPr>
              <a:buNone/>
            </a:pPr>
            <a:r>
              <a:rPr lang="pl-PL" dirty="0" smtClean="0"/>
              <a:t> </a:t>
            </a:r>
            <a:r>
              <a:rPr lang="pl-PL" dirty="0" smtClean="0"/>
              <a:t>   a) statyczna</a:t>
            </a:r>
          </a:p>
          <a:p>
            <a:pPr>
              <a:buNone/>
            </a:pPr>
            <a:r>
              <a:rPr lang="pl-PL" dirty="0" smtClean="0"/>
              <a:t> </a:t>
            </a:r>
            <a:r>
              <a:rPr lang="pl-PL" dirty="0" smtClean="0"/>
              <a:t>   b) dynamiczna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Reguły egzegezy tekstów prawnych</a:t>
            </a:r>
            <a:endParaRPr lang="pl-PL" dirty="0"/>
          </a:p>
        </p:txBody>
      </p:sp>
      <p:sp>
        <p:nvSpPr>
          <p:cNvPr id="3" name="Symbol zastępczy zawartości 2"/>
          <p:cNvSpPr>
            <a:spLocks noGrp="1"/>
          </p:cNvSpPr>
          <p:nvPr>
            <p:ph idx="1"/>
          </p:nvPr>
        </p:nvSpPr>
        <p:spPr/>
        <p:txBody>
          <a:bodyPr/>
          <a:lstStyle/>
          <a:p>
            <a:r>
              <a:rPr lang="pl-PL" dirty="0"/>
              <a:t>i</a:t>
            </a:r>
            <a:r>
              <a:rPr lang="pl-PL" dirty="0" smtClean="0"/>
              <a:t>nterpretacyjne</a:t>
            </a:r>
          </a:p>
          <a:p>
            <a:r>
              <a:rPr lang="pl-PL" u="sng" dirty="0"/>
              <a:t>i</a:t>
            </a:r>
            <a:r>
              <a:rPr lang="pl-PL" u="sng" dirty="0" smtClean="0"/>
              <a:t>nferencyjne</a:t>
            </a:r>
          </a:p>
          <a:p>
            <a:r>
              <a:rPr lang="pl-PL" dirty="0" smtClean="0"/>
              <a:t>kolizyjne</a:t>
            </a:r>
          </a:p>
          <a:p>
            <a:r>
              <a:rPr lang="pl-PL" dirty="0"/>
              <a:t>t</a:t>
            </a:r>
            <a:r>
              <a:rPr lang="pl-PL" dirty="0" smtClean="0"/>
              <a:t>oposy prawnicze</a:t>
            </a:r>
            <a:endParaRPr lang="pl-P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Rodzaje wnioskowań prawniczych</a:t>
            </a:r>
            <a:endParaRPr lang="pl-PL" dirty="0"/>
          </a:p>
        </p:txBody>
      </p:sp>
      <p:sp>
        <p:nvSpPr>
          <p:cNvPr id="3" name="Symbol zastępczy zawartości 2"/>
          <p:cNvSpPr>
            <a:spLocks noGrp="1"/>
          </p:cNvSpPr>
          <p:nvPr>
            <p:ph idx="1"/>
          </p:nvPr>
        </p:nvSpPr>
        <p:spPr/>
        <p:txBody>
          <a:bodyPr/>
          <a:lstStyle/>
          <a:p>
            <a:r>
              <a:rPr lang="pl-PL" dirty="0" smtClean="0"/>
              <a:t>wynikanie logiczne</a:t>
            </a:r>
          </a:p>
          <a:p>
            <a:r>
              <a:rPr lang="pl-PL" dirty="0" smtClean="0"/>
              <a:t>wynikanie instrumentalne</a:t>
            </a:r>
          </a:p>
          <a:p>
            <a:r>
              <a:rPr lang="pl-PL" dirty="0" smtClean="0"/>
              <a:t>wynikanie aksjologiczne</a:t>
            </a:r>
          </a:p>
          <a:p>
            <a:pPr>
              <a:buNone/>
            </a:pPr>
            <a:endParaRPr lang="pl-P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Wynikanie logiczne </a:t>
            </a:r>
            <a:endParaRPr lang="pl-PL" dirty="0"/>
          </a:p>
        </p:txBody>
      </p:sp>
      <p:sp>
        <p:nvSpPr>
          <p:cNvPr id="3" name="Symbol zastępczy zawartości 2"/>
          <p:cNvSpPr>
            <a:spLocks noGrp="1"/>
          </p:cNvSpPr>
          <p:nvPr>
            <p:ph idx="1"/>
          </p:nvPr>
        </p:nvSpPr>
        <p:spPr/>
        <p:txBody>
          <a:bodyPr/>
          <a:lstStyle/>
          <a:p>
            <a:pPr algn="just"/>
            <a:r>
              <a:rPr lang="pl-PL" dirty="0" smtClean="0"/>
              <a:t>o</a:t>
            </a:r>
            <a:r>
              <a:rPr lang="pl-PL" dirty="0" smtClean="0"/>
              <a:t>dwoływanie się do semantyki (do zakresów nazw)</a:t>
            </a:r>
          </a:p>
          <a:p>
            <a:r>
              <a:rPr lang="pl-PL" dirty="0" smtClean="0"/>
              <a:t> uszczegółowianie prawa na potrzeby konkretnego stanu faktycznego</a:t>
            </a:r>
          </a:p>
          <a:p>
            <a:pPr>
              <a:buNone/>
            </a:pPr>
            <a:endParaRPr lang="pl-P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Wynikanie instrumentalne</a:t>
            </a:r>
            <a:endParaRPr lang="pl-PL" dirty="0"/>
          </a:p>
        </p:txBody>
      </p:sp>
      <p:sp>
        <p:nvSpPr>
          <p:cNvPr id="3" name="Symbol zastępczy zawartości 2"/>
          <p:cNvSpPr>
            <a:spLocks noGrp="1"/>
          </p:cNvSpPr>
          <p:nvPr>
            <p:ph idx="1"/>
          </p:nvPr>
        </p:nvSpPr>
        <p:spPr/>
        <p:txBody>
          <a:bodyPr/>
          <a:lstStyle/>
          <a:p>
            <a:r>
              <a:rPr lang="pl-PL" dirty="0" smtClean="0"/>
              <a:t>o</a:t>
            </a:r>
            <a:r>
              <a:rPr lang="pl-PL" dirty="0" smtClean="0"/>
              <a:t>dwoływanie się do związków przyczynowo-skutkowych </a:t>
            </a:r>
          </a:p>
          <a:p>
            <a:r>
              <a:rPr lang="pl-PL" dirty="0" smtClean="0"/>
              <a:t>r</a:t>
            </a:r>
            <a:r>
              <a:rPr lang="pl-PL" dirty="0" smtClean="0"/>
              <a:t>eguła instrumentalnego nakazu</a:t>
            </a:r>
          </a:p>
          <a:p>
            <a:r>
              <a:rPr lang="pl-PL" dirty="0" smtClean="0"/>
              <a:t>r</a:t>
            </a:r>
            <a:r>
              <a:rPr lang="pl-PL" dirty="0" smtClean="0"/>
              <a:t>eguła instrumentalnego zakazu</a:t>
            </a:r>
          </a:p>
          <a:p>
            <a:pPr>
              <a:buNone/>
            </a:pPr>
            <a:r>
              <a:rPr lang="pl-PL" dirty="0" smtClean="0"/>
              <a:t> </a:t>
            </a:r>
            <a:r>
              <a:rPr lang="pl-PL" dirty="0" smtClean="0"/>
              <a:t>  </a:t>
            </a:r>
          </a:p>
          <a:p>
            <a:endParaRPr lang="pl-P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 Wynikanie aksjologiczne</a:t>
            </a:r>
            <a:endParaRPr lang="pl-PL" dirty="0"/>
          </a:p>
        </p:txBody>
      </p:sp>
      <p:sp>
        <p:nvSpPr>
          <p:cNvPr id="3" name="Symbol zastępczy zawartości 2"/>
          <p:cNvSpPr>
            <a:spLocks noGrp="1"/>
          </p:cNvSpPr>
          <p:nvPr>
            <p:ph idx="1"/>
          </p:nvPr>
        </p:nvSpPr>
        <p:spPr/>
        <p:txBody>
          <a:bodyPr/>
          <a:lstStyle/>
          <a:p>
            <a:r>
              <a:rPr lang="pl-PL" dirty="0" smtClean="0"/>
              <a:t>o</a:t>
            </a:r>
            <a:r>
              <a:rPr lang="pl-PL" dirty="0" smtClean="0"/>
              <a:t>dwoływanie się do założenia o spójności aksjologicznej prawodawcy</a:t>
            </a:r>
          </a:p>
          <a:p>
            <a:r>
              <a:rPr lang="pl-PL" dirty="0" smtClean="0"/>
              <a:t>analogia (</a:t>
            </a:r>
            <a:r>
              <a:rPr lang="pl-PL" i="1" dirty="0" err="1" smtClean="0"/>
              <a:t>legis</a:t>
            </a:r>
            <a:r>
              <a:rPr lang="pl-PL" i="1" dirty="0" smtClean="0"/>
              <a:t>/</a:t>
            </a:r>
            <a:r>
              <a:rPr lang="pl-PL" i="1" dirty="0" err="1" smtClean="0"/>
              <a:t>iuris</a:t>
            </a:r>
            <a:r>
              <a:rPr lang="pl-PL" dirty="0" smtClean="0"/>
              <a:t>)</a:t>
            </a:r>
          </a:p>
          <a:p>
            <a:r>
              <a:rPr lang="pl-PL" i="1" dirty="0" smtClean="0"/>
              <a:t>a</a:t>
            </a:r>
            <a:r>
              <a:rPr lang="pl-PL" i="1" dirty="0" smtClean="0"/>
              <a:t> </a:t>
            </a:r>
            <a:r>
              <a:rPr lang="pl-PL" i="1" dirty="0" err="1" smtClean="0"/>
              <a:t>fortiori</a:t>
            </a:r>
            <a:r>
              <a:rPr lang="pl-PL" i="1" dirty="0" smtClean="0"/>
              <a:t> </a:t>
            </a:r>
            <a:r>
              <a:rPr lang="pl-PL" dirty="0" smtClean="0"/>
              <a:t>(z większego na mniejsze, z mniejszego na większe)</a:t>
            </a:r>
          </a:p>
          <a:p>
            <a:r>
              <a:rPr lang="pl-PL" i="1" dirty="0" smtClean="0"/>
              <a:t>a </a:t>
            </a:r>
            <a:r>
              <a:rPr lang="pl-PL" i="1" dirty="0" err="1" smtClean="0"/>
              <a:t>contrario</a:t>
            </a:r>
            <a:endParaRPr lang="pl-PL" i="1" dirty="0" smtClean="0"/>
          </a:p>
          <a:p>
            <a:pPr>
              <a:buNone/>
            </a:pPr>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Wnioskowania prawnicze – przykłady zadań</a:t>
            </a:r>
            <a:endParaRPr lang="pl-PL" dirty="0"/>
          </a:p>
        </p:txBody>
      </p:sp>
      <p:sp>
        <p:nvSpPr>
          <p:cNvPr id="3" name="Symbol zastępczy zawartości 2"/>
          <p:cNvSpPr>
            <a:spLocks noGrp="1"/>
          </p:cNvSpPr>
          <p:nvPr>
            <p:ph idx="1"/>
          </p:nvPr>
        </p:nvSpPr>
        <p:spPr/>
        <p:txBody>
          <a:bodyPr>
            <a:normAutofit fontScale="70000" lnSpcReduction="20000"/>
          </a:bodyPr>
          <a:lstStyle/>
          <a:p>
            <a:pPr lvl="0" algn="just">
              <a:buNone/>
            </a:pPr>
            <a:r>
              <a:rPr lang="pl-PL" dirty="0" smtClean="0"/>
              <a:t>     Wedle </a:t>
            </a:r>
            <a:r>
              <a:rPr lang="pl-PL" dirty="0" smtClean="0"/>
              <a:t>art. 509 § 1 KC:</a:t>
            </a:r>
            <a:r>
              <a:rPr lang="pl-PL" i="1" dirty="0" smtClean="0"/>
              <a:t> „Wierzyciel może bez zgody </a:t>
            </a:r>
            <a:r>
              <a:rPr lang="pl-PL" i="1" dirty="0" smtClean="0"/>
              <a:t>dłużnika przenieść </a:t>
            </a:r>
            <a:r>
              <a:rPr lang="pl-PL" i="1" dirty="0" smtClean="0"/>
              <a:t>wierzytelność na osobę trzecią (przelew), chyba, że sprzeciwiałoby się to ustawie, zastrzeżeniu umownemu albo właściwości zobowiązania.” </a:t>
            </a:r>
            <a:r>
              <a:rPr lang="pl-PL" dirty="0" smtClean="0"/>
              <a:t>Sąd Najwyższy stwierdził, że</a:t>
            </a:r>
            <a:r>
              <a:rPr lang="pl-PL" i="1" dirty="0" smtClean="0"/>
              <a:t> </a:t>
            </a:r>
            <a:r>
              <a:rPr lang="pl-PL" dirty="0" smtClean="0"/>
              <a:t>skoro na podstawie art. 509 KC strony mogą wyłączyć możliwość przelewu wierzytelności na osobę trzecią, to uprawnione są również do ograniczenia przelewu bądź uzależnienia jego skuteczności od spełnienia określonych warunków. Uzasadnił to w następujących słowach: </a:t>
            </a:r>
            <a:r>
              <a:rPr lang="pl-PL" i="1" dirty="0" smtClean="0"/>
              <a:t>„Według art. 509 § 1 KC uprawnienie wierzyciela do przeniesienia wierzytelności na osobę trzecią może być w umowie stron wyłączone. Skoro strony na podstawie umowy mogą wyłączyć możliwość przelewu, to na zasadzie </a:t>
            </a:r>
            <a:r>
              <a:rPr lang="pl-PL" b="1" dirty="0" smtClean="0"/>
              <a:t>[…?...]</a:t>
            </a:r>
            <a:r>
              <a:rPr lang="pl-PL" b="1" i="1" dirty="0" smtClean="0"/>
              <a:t> </a:t>
            </a:r>
            <a:r>
              <a:rPr lang="pl-PL" i="1" dirty="0" smtClean="0"/>
              <a:t>uprawnione są również do ograniczenia przelewu bądź uzależnienia jego skuteczności od spełnienia określonych warunków”.</a:t>
            </a:r>
            <a:r>
              <a:rPr lang="pl-PL" dirty="0" smtClean="0"/>
              <a:t> </a:t>
            </a:r>
            <a:r>
              <a:rPr lang="pl-PL" dirty="0" smtClean="0"/>
              <a:t>O jakie wnioskowanie prawnicze tu chodzi?</a:t>
            </a:r>
            <a:endParaRPr lang="pl-PL" dirty="0" smtClean="0"/>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Wnioskowanie prawnicze – przykłady zadań</a:t>
            </a:r>
            <a:endParaRPr lang="pl-PL" dirty="0"/>
          </a:p>
        </p:txBody>
      </p:sp>
      <p:sp>
        <p:nvSpPr>
          <p:cNvPr id="3" name="Symbol zastępczy zawartości 2"/>
          <p:cNvSpPr>
            <a:spLocks noGrp="1"/>
          </p:cNvSpPr>
          <p:nvPr>
            <p:ph idx="1"/>
          </p:nvPr>
        </p:nvSpPr>
        <p:spPr/>
        <p:txBody>
          <a:bodyPr>
            <a:normAutofit fontScale="85000" lnSpcReduction="10000"/>
          </a:bodyPr>
          <a:lstStyle/>
          <a:p>
            <a:pPr lvl="0" algn="just">
              <a:buNone/>
            </a:pPr>
            <a:r>
              <a:rPr lang="pl-PL" dirty="0" smtClean="0"/>
              <a:t>    Orzekając </a:t>
            </a:r>
            <a:r>
              <a:rPr lang="pl-PL" dirty="0" smtClean="0"/>
              <a:t>w sprawie rozwodowej sąd zezwolił Janowi Kowalskiemu na widywanie się z powierzonymi matce – Joannie Kowalskiej – dziećmi. Sąd uznał bowiem, że kontakt z naturalnym rodzicem jest korzystny dla rozwoju dzieci. Po jakimś czasie Joanna Kowalska wniosła skargę przeciwko Janowi Kowalskiemu, zarzucając mu, że utrzymuje on z dziećmi korespondencję listowną. Czy Jan Kowalski ma do tego prawo w świetle przedstawionego wyżej wyroku sądu? Uzasadnij odpowiedź.    </a:t>
            </a:r>
          </a:p>
          <a:p>
            <a:pPr algn="just"/>
            <a:endParaRPr lang="pl-P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zny">
  <a:themeElements>
    <a:clrScheme name="Techniczny">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zny">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zny">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101</TotalTime>
  <Words>501</Words>
  <Application>Microsoft Office PowerPoint</Application>
  <PresentationFormat>Pokaz na ekranie (4:3)</PresentationFormat>
  <Paragraphs>47</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Techniczny</vt:lpstr>
      <vt:lpstr>Wykład 6</vt:lpstr>
      <vt:lpstr>Wiadomości wprowadzające </vt:lpstr>
      <vt:lpstr>Reguły egzegezy tekstów prawnych</vt:lpstr>
      <vt:lpstr>Rodzaje wnioskowań prawniczych</vt:lpstr>
      <vt:lpstr>Wynikanie logiczne </vt:lpstr>
      <vt:lpstr>Wynikanie instrumentalne</vt:lpstr>
      <vt:lpstr> Wynikanie aksjologiczne</vt:lpstr>
      <vt:lpstr>Wnioskowania prawnicze – przykłady zadań</vt:lpstr>
      <vt:lpstr>Wnioskowanie prawnicze – przykłady zadań</vt:lpstr>
      <vt:lpstr>Wnioskowania prawnicze – przykłady zadań</vt:lpstr>
      <vt:lpstr>Wnioskowania prawnicze – przykłady zadań</vt:lpstr>
      <vt:lpstr>Wnioskowania prawnicze – przykłady zadań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Wykład 6</dc:title>
  <dc:creator>asus1</dc:creator>
  <cp:lastModifiedBy>asus1</cp:lastModifiedBy>
  <cp:revision>11</cp:revision>
  <dcterms:created xsi:type="dcterms:W3CDTF">2014-12-20T14:19:35Z</dcterms:created>
  <dcterms:modified xsi:type="dcterms:W3CDTF">2014-12-20T16:01:05Z</dcterms:modified>
</cp:coreProperties>
</file>