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5" r:id="rId5"/>
    <p:sldId id="266" r:id="rId6"/>
    <p:sldId id="267" r:id="rId7"/>
    <p:sldId id="259" r:id="rId8"/>
    <p:sldId id="260" r:id="rId9"/>
    <p:sldId id="268" r:id="rId10"/>
    <p:sldId id="269" r:id="rId11"/>
    <p:sldId id="270" r:id="rId12"/>
    <p:sldId id="271" r:id="rId13"/>
    <p:sldId id="272" r:id="rId14"/>
    <p:sldId id="261" r:id="rId15"/>
    <p:sldId id="264" r:id="rId16"/>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446"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AD96352D-79EC-48DD-8BC5-DC61F4BD5760}" type="datetimeFigureOut">
              <a:rPr lang="pl-PL" smtClean="0"/>
              <a:t>13.04.2023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2013B88-4C5A-48CB-9F7D-3542A7FAFEB3}" type="slidenum">
              <a:rPr lang="pl-PL" smtClean="0"/>
              <a:t>‹#›</a:t>
            </a:fld>
            <a:endParaRPr lang="pl-PL"/>
          </a:p>
        </p:txBody>
      </p:sp>
    </p:spTree>
    <p:extLst>
      <p:ext uri="{BB962C8B-B14F-4D97-AF65-F5344CB8AC3E}">
        <p14:creationId xmlns:p14="http://schemas.microsoft.com/office/powerpoint/2010/main" val="3543995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AD96352D-79EC-48DD-8BC5-DC61F4BD5760}" type="datetimeFigureOut">
              <a:rPr lang="pl-PL" smtClean="0"/>
              <a:t>13.04.2023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2013B88-4C5A-48CB-9F7D-3542A7FAFEB3}" type="slidenum">
              <a:rPr lang="pl-PL" smtClean="0"/>
              <a:t>‹#›</a:t>
            </a:fld>
            <a:endParaRPr lang="pl-PL"/>
          </a:p>
        </p:txBody>
      </p:sp>
    </p:spTree>
    <p:extLst>
      <p:ext uri="{BB962C8B-B14F-4D97-AF65-F5344CB8AC3E}">
        <p14:creationId xmlns:p14="http://schemas.microsoft.com/office/powerpoint/2010/main" val="948313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AD96352D-79EC-48DD-8BC5-DC61F4BD5760}" type="datetimeFigureOut">
              <a:rPr lang="pl-PL" smtClean="0"/>
              <a:t>13.04.2023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2013B88-4C5A-48CB-9F7D-3542A7FAFEB3}" type="slidenum">
              <a:rPr lang="pl-PL" smtClean="0"/>
              <a:t>‹#›</a:t>
            </a:fld>
            <a:endParaRPr lang="pl-PL"/>
          </a:p>
        </p:txBody>
      </p:sp>
    </p:spTree>
    <p:extLst>
      <p:ext uri="{BB962C8B-B14F-4D97-AF65-F5344CB8AC3E}">
        <p14:creationId xmlns:p14="http://schemas.microsoft.com/office/powerpoint/2010/main" val="2530392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AD96352D-79EC-48DD-8BC5-DC61F4BD5760}" type="datetimeFigureOut">
              <a:rPr lang="pl-PL" smtClean="0"/>
              <a:t>13.04.2023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2013B88-4C5A-48CB-9F7D-3542A7FAFEB3}" type="slidenum">
              <a:rPr lang="pl-PL" smtClean="0"/>
              <a:t>‹#›</a:t>
            </a:fld>
            <a:endParaRPr lang="pl-PL"/>
          </a:p>
        </p:txBody>
      </p:sp>
    </p:spTree>
    <p:extLst>
      <p:ext uri="{BB962C8B-B14F-4D97-AF65-F5344CB8AC3E}">
        <p14:creationId xmlns:p14="http://schemas.microsoft.com/office/powerpoint/2010/main" val="1773473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AD96352D-79EC-48DD-8BC5-DC61F4BD5760}" type="datetimeFigureOut">
              <a:rPr lang="pl-PL" smtClean="0"/>
              <a:t>13.04.2023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2013B88-4C5A-48CB-9F7D-3542A7FAFEB3}" type="slidenum">
              <a:rPr lang="pl-PL" smtClean="0"/>
              <a:t>‹#›</a:t>
            </a:fld>
            <a:endParaRPr lang="pl-PL"/>
          </a:p>
        </p:txBody>
      </p:sp>
    </p:spTree>
    <p:extLst>
      <p:ext uri="{BB962C8B-B14F-4D97-AF65-F5344CB8AC3E}">
        <p14:creationId xmlns:p14="http://schemas.microsoft.com/office/powerpoint/2010/main" val="4099088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AD96352D-79EC-48DD-8BC5-DC61F4BD5760}" type="datetimeFigureOut">
              <a:rPr lang="pl-PL" smtClean="0"/>
              <a:t>13.04.2023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2013B88-4C5A-48CB-9F7D-3542A7FAFEB3}" type="slidenum">
              <a:rPr lang="pl-PL" smtClean="0"/>
              <a:t>‹#›</a:t>
            </a:fld>
            <a:endParaRPr lang="pl-PL"/>
          </a:p>
        </p:txBody>
      </p:sp>
    </p:spTree>
    <p:extLst>
      <p:ext uri="{BB962C8B-B14F-4D97-AF65-F5344CB8AC3E}">
        <p14:creationId xmlns:p14="http://schemas.microsoft.com/office/powerpoint/2010/main" val="3487957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AD96352D-79EC-48DD-8BC5-DC61F4BD5760}" type="datetimeFigureOut">
              <a:rPr lang="pl-PL" smtClean="0"/>
              <a:t>13.04.2023</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92013B88-4C5A-48CB-9F7D-3542A7FAFEB3}" type="slidenum">
              <a:rPr lang="pl-PL" smtClean="0"/>
              <a:t>‹#›</a:t>
            </a:fld>
            <a:endParaRPr lang="pl-PL"/>
          </a:p>
        </p:txBody>
      </p:sp>
    </p:spTree>
    <p:extLst>
      <p:ext uri="{BB962C8B-B14F-4D97-AF65-F5344CB8AC3E}">
        <p14:creationId xmlns:p14="http://schemas.microsoft.com/office/powerpoint/2010/main" val="1936621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AD96352D-79EC-48DD-8BC5-DC61F4BD5760}" type="datetimeFigureOut">
              <a:rPr lang="pl-PL" smtClean="0"/>
              <a:t>13.04.2023</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92013B88-4C5A-48CB-9F7D-3542A7FAFEB3}" type="slidenum">
              <a:rPr lang="pl-PL" smtClean="0"/>
              <a:t>‹#›</a:t>
            </a:fld>
            <a:endParaRPr lang="pl-PL"/>
          </a:p>
        </p:txBody>
      </p:sp>
    </p:spTree>
    <p:extLst>
      <p:ext uri="{BB962C8B-B14F-4D97-AF65-F5344CB8AC3E}">
        <p14:creationId xmlns:p14="http://schemas.microsoft.com/office/powerpoint/2010/main" val="2953498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AD96352D-79EC-48DD-8BC5-DC61F4BD5760}" type="datetimeFigureOut">
              <a:rPr lang="pl-PL" smtClean="0"/>
              <a:t>13.04.2023</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92013B88-4C5A-48CB-9F7D-3542A7FAFEB3}" type="slidenum">
              <a:rPr lang="pl-PL" smtClean="0"/>
              <a:t>‹#›</a:t>
            </a:fld>
            <a:endParaRPr lang="pl-PL"/>
          </a:p>
        </p:txBody>
      </p:sp>
    </p:spTree>
    <p:extLst>
      <p:ext uri="{BB962C8B-B14F-4D97-AF65-F5344CB8AC3E}">
        <p14:creationId xmlns:p14="http://schemas.microsoft.com/office/powerpoint/2010/main" val="70730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AD96352D-79EC-48DD-8BC5-DC61F4BD5760}" type="datetimeFigureOut">
              <a:rPr lang="pl-PL" smtClean="0"/>
              <a:t>13.04.2023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2013B88-4C5A-48CB-9F7D-3542A7FAFEB3}" type="slidenum">
              <a:rPr lang="pl-PL" smtClean="0"/>
              <a:t>‹#›</a:t>
            </a:fld>
            <a:endParaRPr lang="pl-PL"/>
          </a:p>
        </p:txBody>
      </p:sp>
    </p:spTree>
    <p:extLst>
      <p:ext uri="{BB962C8B-B14F-4D97-AF65-F5344CB8AC3E}">
        <p14:creationId xmlns:p14="http://schemas.microsoft.com/office/powerpoint/2010/main" val="918116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AD96352D-79EC-48DD-8BC5-DC61F4BD5760}" type="datetimeFigureOut">
              <a:rPr lang="pl-PL" smtClean="0"/>
              <a:t>13.04.2023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2013B88-4C5A-48CB-9F7D-3542A7FAFEB3}" type="slidenum">
              <a:rPr lang="pl-PL" smtClean="0"/>
              <a:t>‹#›</a:t>
            </a:fld>
            <a:endParaRPr lang="pl-PL"/>
          </a:p>
        </p:txBody>
      </p:sp>
    </p:spTree>
    <p:extLst>
      <p:ext uri="{BB962C8B-B14F-4D97-AF65-F5344CB8AC3E}">
        <p14:creationId xmlns:p14="http://schemas.microsoft.com/office/powerpoint/2010/main" val="1054277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96352D-79EC-48DD-8BC5-DC61F4BD5760}" type="datetimeFigureOut">
              <a:rPr lang="pl-PL" smtClean="0"/>
              <a:t>13.04.2023</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013B88-4C5A-48CB-9F7D-3542A7FAFEB3}" type="slidenum">
              <a:rPr lang="pl-PL" smtClean="0"/>
              <a:t>‹#›</a:t>
            </a:fld>
            <a:endParaRPr lang="pl-PL"/>
          </a:p>
        </p:txBody>
      </p:sp>
    </p:spTree>
    <p:extLst>
      <p:ext uri="{BB962C8B-B14F-4D97-AF65-F5344CB8AC3E}">
        <p14:creationId xmlns:p14="http://schemas.microsoft.com/office/powerpoint/2010/main" val="975962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pl.wikipedia.org/wiki/Prawo_autorski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smtClean="0"/>
              <a:t>Licencje Creative </a:t>
            </a:r>
            <a:r>
              <a:rPr lang="pl-PL" dirty="0" err="1" smtClean="0"/>
              <a:t>Commons</a:t>
            </a:r>
            <a:endParaRPr lang="pl-PL" dirty="0"/>
          </a:p>
        </p:txBody>
      </p:sp>
      <p:sp>
        <p:nvSpPr>
          <p:cNvPr id="3" name="Podtytuł 2"/>
          <p:cNvSpPr>
            <a:spLocks noGrp="1"/>
          </p:cNvSpPr>
          <p:nvPr>
            <p:ph type="subTitle" idx="1"/>
          </p:nvPr>
        </p:nvSpPr>
        <p:spPr/>
        <p:txBody>
          <a:bodyPr/>
          <a:lstStyle/>
          <a:p>
            <a:endParaRPr lang="pl-PL"/>
          </a:p>
        </p:txBody>
      </p:sp>
    </p:spTree>
    <p:extLst>
      <p:ext uri="{BB962C8B-B14F-4D97-AF65-F5344CB8AC3E}">
        <p14:creationId xmlns:p14="http://schemas.microsoft.com/office/powerpoint/2010/main" val="940654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51520" y="0"/>
            <a:ext cx="8291264" cy="6009531"/>
          </a:xfrm>
        </p:spPr>
        <p:txBody>
          <a:bodyPr>
            <a:noAutofit/>
          </a:bodyPr>
          <a:lstStyle/>
          <a:p>
            <a:endParaRPr lang="pl-PL" sz="2300" dirty="0" smtClean="0"/>
          </a:p>
          <a:p>
            <a:endParaRPr lang="pl-PL" sz="2300" dirty="0" smtClean="0"/>
          </a:p>
          <a:p>
            <a:endParaRPr lang="pl-PL" sz="2300" dirty="0"/>
          </a:p>
          <a:p>
            <a:r>
              <a:rPr lang="en-US" sz="2300" dirty="0" smtClean="0"/>
              <a:t>3</a:t>
            </a:r>
            <a:r>
              <a:rPr lang="en-US" sz="2300" dirty="0"/>
              <a:t>. Attribution Non-commercial (BY-NC) </a:t>
            </a:r>
            <a:r>
              <a:rPr lang="en-US" sz="2300" dirty="0" err="1"/>
              <a:t>Licence</a:t>
            </a:r>
            <a:r>
              <a:rPr lang="en-US" sz="2300" dirty="0"/>
              <a:t>. Others may modify </a:t>
            </a:r>
            <a:r>
              <a:rPr lang="en-US" sz="2300" dirty="0" smtClean="0"/>
              <a:t>the</a:t>
            </a:r>
            <a:r>
              <a:rPr lang="pl-PL" sz="2300" dirty="0" smtClean="0"/>
              <a:t> </a:t>
            </a:r>
            <a:r>
              <a:rPr lang="en-US" sz="2300" dirty="0" smtClean="0"/>
              <a:t>work </a:t>
            </a:r>
            <a:r>
              <a:rPr lang="en-US" sz="2300" dirty="0"/>
              <a:t>but must acknowledge the original author when disseminating the </a:t>
            </a:r>
            <a:r>
              <a:rPr lang="en-US" sz="2300" dirty="0" smtClean="0"/>
              <a:t>work</a:t>
            </a:r>
            <a:r>
              <a:rPr lang="pl-PL" sz="2300" dirty="0" smtClean="0"/>
              <a:t> </a:t>
            </a:r>
            <a:r>
              <a:rPr lang="en-US" sz="2300" dirty="0" smtClean="0"/>
              <a:t>and </a:t>
            </a:r>
            <a:r>
              <a:rPr lang="en-US" sz="2300" dirty="0"/>
              <a:t>the derivative work may be used only for non-commercial purposes</a:t>
            </a:r>
            <a:r>
              <a:rPr lang="en-US" sz="2300" dirty="0" smtClean="0"/>
              <a:t>.</a:t>
            </a:r>
            <a:endParaRPr lang="pl-PL" sz="2300" dirty="0" smtClean="0"/>
          </a:p>
          <a:p>
            <a:endParaRPr lang="pl-PL" sz="2300" dirty="0" smtClean="0"/>
          </a:p>
          <a:p>
            <a:endParaRPr lang="pl-PL" sz="2300" dirty="0"/>
          </a:p>
          <a:p>
            <a:endParaRPr lang="pl-PL" sz="2300" dirty="0" smtClean="0"/>
          </a:p>
          <a:p>
            <a:r>
              <a:rPr lang="pl-PL" sz="2300" dirty="0" smtClean="0"/>
              <a:t>4. </a:t>
            </a:r>
            <a:r>
              <a:rPr lang="en-US" sz="2300" dirty="0" smtClean="0"/>
              <a:t>Attribution </a:t>
            </a:r>
            <a:r>
              <a:rPr lang="en-US" sz="2300" dirty="0"/>
              <a:t>Non-commercial Share Alike (CC BY-NC-SA) </a:t>
            </a:r>
            <a:r>
              <a:rPr lang="en-US" sz="2300" dirty="0" err="1"/>
              <a:t>Licence</a:t>
            </a:r>
            <a:r>
              <a:rPr lang="en-US" sz="2300" dirty="0"/>
              <a:t>. </a:t>
            </a:r>
            <a:r>
              <a:rPr lang="en-US" sz="2300" dirty="0" smtClean="0"/>
              <a:t>Others</a:t>
            </a:r>
            <a:r>
              <a:rPr lang="pl-PL" sz="2300" dirty="0" smtClean="0"/>
              <a:t> </a:t>
            </a:r>
            <a:r>
              <a:rPr lang="en-US" sz="2300" dirty="0" smtClean="0"/>
              <a:t>may </a:t>
            </a:r>
            <a:r>
              <a:rPr lang="en-US" sz="2300" dirty="0"/>
              <a:t>modify the work but must acknowledge the original author when </a:t>
            </a:r>
            <a:r>
              <a:rPr lang="en-US" sz="2300" dirty="0" smtClean="0"/>
              <a:t>disseminating </a:t>
            </a:r>
            <a:r>
              <a:rPr lang="en-US" sz="2300" dirty="0"/>
              <a:t>the work and must distribute the derivative work under the </a:t>
            </a:r>
            <a:r>
              <a:rPr lang="en-US" sz="2300" dirty="0" err="1"/>
              <a:t>sameCreative</a:t>
            </a:r>
            <a:r>
              <a:rPr lang="en-US" sz="2300" dirty="0"/>
              <a:t> Commons </a:t>
            </a:r>
            <a:r>
              <a:rPr lang="en-US" sz="2300" dirty="0" err="1"/>
              <a:t>licence</a:t>
            </a:r>
            <a:r>
              <a:rPr lang="en-US" sz="2300" dirty="0"/>
              <a:t> as the original work</a:t>
            </a:r>
            <a:r>
              <a:rPr lang="en-US" sz="2300" dirty="0" smtClean="0"/>
              <a:t>.</a:t>
            </a:r>
            <a:r>
              <a:rPr lang="pl-PL" sz="2300" dirty="0" smtClean="0"/>
              <a:t> </a:t>
            </a:r>
            <a:r>
              <a:rPr lang="en-US" sz="2300" dirty="0" smtClean="0"/>
              <a:t>The </a:t>
            </a:r>
            <a:r>
              <a:rPr lang="en-US" sz="2300" dirty="0"/>
              <a:t>derivative work may </a:t>
            </a:r>
            <a:r>
              <a:rPr lang="en-US" sz="2300" dirty="0" err="1"/>
              <a:t>beused</a:t>
            </a:r>
            <a:r>
              <a:rPr lang="en-US" sz="2300" dirty="0"/>
              <a:t> only for non-commercial purposes</a:t>
            </a:r>
            <a:r>
              <a:rPr lang="en-US" sz="2300" dirty="0" smtClean="0"/>
              <a:t>.</a:t>
            </a:r>
            <a:endParaRPr lang="pl-PL" sz="2300" dirty="0" smtClean="0"/>
          </a:p>
        </p:txBody>
      </p:sp>
      <p:pic>
        <p:nvPicPr>
          <p:cNvPr id="4" name="Obraz 3"/>
          <p:cNvPicPr>
            <a:picLocks noChangeAspect="1"/>
          </p:cNvPicPr>
          <p:nvPr/>
        </p:nvPicPr>
        <p:blipFill>
          <a:blip r:embed="rId2"/>
          <a:stretch>
            <a:fillRect/>
          </a:stretch>
        </p:blipFill>
        <p:spPr>
          <a:xfrm>
            <a:off x="82619" y="116632"/>
            <a:ext cx="2890445" cy="1008112"/>
          </a:xfrm>
          <a:prstGeom prst="rect">
            <a:avLst/>
          </a:prstGeom>
        </p:spPr>
      </p:pic>
      <p:pic>
        <p:nvPicPr>
          <p:cNvPr id="5" name="Obraz 4"/>
          <p:cNvPicPr>
            <a:picLocks noChangeAspect="1"/>
          </p:cNvPicPr>
          <p:nvPr/>
        </p:nvPicPr>
        <p:blipFill>
          <a:blip r:embed="rId3"/>
          <a:stretch>
            <a:fillRect/>
          </a:stretch>
        </p:blipFill>
        <p:spPr>
          <a:xfrm>
            <a:off x="246106" y="3004765"/>
            <a:ext cx="2563473" cy="903185"/>
          </a:xfrm>
          <a:prstGeom prst="rect">
            <a:avLst/>
          </a:prstGeom>
        </p:spPr>
      </p:pic>
    </p:spTree>
    <p:extLst>
      <p:ext uri="{BB962C8B-B14F-4D97-AF65-F5344CB8AC3E}">
        <p14:creationId xmlns:p14="http://schemas.microsoft.com/office/powerpoint/2010/main" val="2630738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251520" y="3140968"/>
            <a:ext cx="2274005" cy="890093"/>
          </a:xfrm>
          <a:prstGeom prst="rect">
            <a:avLst/>
          </a:prstGeom>
        </p:spPr>
      </p:pic>
      <p:pic>
        <p:nvPicPr>
          <p:cNvPr id="5" name="Obraz 4"/>
          <p:cNvPicPr>
            <a:picLocks noChangeAspect="1"/>
          </p:cNvPicPr>
          <p:nvPr/>
        </p:nvPicPr>
        <p:blipFill>
          <a:blip r:embed="rId3"/>
          <a:stretch>
            <a:fillRect/>
          </a:stretch>
        </p:blipFill>
        <p:spPr>
          <a:xfrm>
            <a:off x="0" y="524944"/>
            <a:ext cx="2530059" cy="883997"/>
          </a:xfrm>
          <a:prstGeom prst="rect">
            <a:avLst/>
          </a:prstGeom>
        </p:spPr>
      </p:pic>
      <p:sp>
        <p:nvSpPr>
          <p:cNvPr id="2" name="Tytuł 1"/>
          <p:cNvSpPr>
            <a:spLocks noGrp="1"/>
          </p:cNvSpPr>
          <p:nvPr>
            <p:ph type="title"/>
          </p:nvPr>
        </p:nvSpPr>
        <p:spPr/>
        <p:txBody>
          <a:bodyPr/>
          <a:lstStyle/>
          <a:p>
            <a:endParaRPr lang="pl-PL" dirty="0"/>
          </a:p>
        </p:txBody>
      </p:sp>
      <p:sp>
        <p:nvSpPr>
          <p:cNvPr id="3" name="Symbol zastępczy zawartości 2"/>
          <p:cNvSpPr>
            <a:spLocks noGrp="1"/>
          </p:cNvSpPr>
          <p:nvPr>
            <p:ph idx="1"/>
          </p:nvPr>
        </p:nvSpPr>
        <p:spPr/>
        <p:txBody>
          <a:bodyPr>
            <a:normAutofit lnSpcReduction="10000"/>
          </a:bodyPr>
          <a:lstStyle/>
          <a:p>
            <a:pPr lvl="0"/>
            <a:r>
              <a:rPr lang="en-US" sz="2300" dirty="0">
                <a:solidFill>
                  <a:prstClr val="black"/>
                </a:solidFill>
              </a:rPr>
              <a:t>5. Attribution No Derivative Works (CC BY-ND) </a:t>
            </a:r>
            <a:r>
              <a:rPr lang="en-US" sz="2300" dirty="0" err="1">
                <a:solidFill>
                  <a:prstClr val="black"/>
                </a:solidFill>
              </a:rPr>
              <a:t>Licence</a:t>
            </a:r>
            <a:r>
              <a:rPr lang="en-US" sz="2300" dirty="0">
                <a:solidFill>
                  <a:prstClr val="black"/>
                </a:solidFill>
              </a:rPr>
              <a:t>. Other users </a:t>
            </a:r>
            <a:r>
              <a:rPr lang="en-US" sz="2300" dirty="0" smtClean="0">
                <a:solidFill>
                  <a:prstClr val="black"/>
                </a:solidFill>
              </a:rPr>
              <a:t>must</a:t>
            </a:r>
            <a:r>
              <a:rPr lang="pl-PL" sz="2300" dirty="0" smtClean="0">
                <a:solidFill>
                  <a:prstClr val="black"/>
                </a:solidFill>
              </a:rPr>
              <a:t> </a:t>
            </a:r>
            <a:r>
              <a:rPr lang="en-US" sz="2300" dirty="0" smtClean="0">
                <a:solidFill>
                  <a:prstClr val="black"/>
                </a:solidFill>
              </a:rPr>
              <a:t>acknowledge </a:t>
            </a:r>
            <a:r>
              <a:rPr lang="en-US" sz="2300" dirty="0">
                <a:solidFill>
                  <a:prstClr val="black"/>
                </a:solidFill>
              </a:rPr>
              <a:t>the original author and may not make derivative works. </a:t>
            </a:r>
            <a:r>
              <a:rPr lang="en-US" sz="2300" dirty="0" smtClean="0">
                <a:solidFill>
                  <a:prstClr val="black"/>
                </a:solidFill>
              </a:rPr>
              <a:t>They</a:t>
            </a:r>
            <a:r>
              <a:rPr lang="pl-PL" sz="2300" dirty="0" smtClean="0">
                <a:solidFill>
                  <a:prstClr val="black"/>
                </a:solidFill>
              </a:rPr>
              <a:t> </a:t>
            </a:r>
            <a:r>
              <a:rPr lang="en-US" sz="2300" dirty="0" smtClean="0">
                <a:solidFill>
                  <a:prstClr val="black"/>
                </a:solidFill>
              </a:rPr>
              <a:t>may </a:t>
            </a:r>
            <a:r>
              <a:rPr lang="en-US" sz="2300" dirty="0">
                <a:solidFill>
                  <a:prstClr val="black"/>
                </a:solidFill>
              </a:rPr>
              <a:t>copy and distribute the work for commercial and </a:t>
            </a:r>
            <a:r>
              <a:rPr lang="en-US" sz="2300" dirty="0" smtClean="0">
                <a:solidFill>
                  <a:prstClr val="black"/>
                </a:solidFill>
              </a:rPr>
              <a:t>non-commercial</a:t>
            </a:r>
            <a:r>
              <a:rPr lang="pl-PL" sz="2300" dirty="0" smtClean="0">
                <a:solidFill>
                  <a:prstClr val="black"/>
                </a:solidFill>
              </a:rPr>
              <a:t> </a:t>
            </a:r>
            <a:r>
              <a:rPr lang="en-US" sz="2300" dirty="0" smtClean="0">
                <a:solidFill>
                  <a:prstClr val="black"/>
                </a:solidFill>
              </a:rPr>
              <a:t>purposes.</a:t>
            </a:r>
            <a:endParaRPr lang="pl-PL" sz="2300" dirty="0" smtClean="0">
              <a:solidFill>
                <a:prstClr val="black"/>
              </a:solidFill>
            </a:endParaRPr>
          </a:p>
          <a:p>
            <a:pPr lvl="0"/>
            <a:endParaRPr lang="pl-PL" sz="2300" dirty="0">
              <a:solidFill>
                <a:prstClr val="black"/>
              </a:solidFill>
            </a:endParaRPr>
          </a:p>
          <a:p>
            <a:pPr lvl="0"/>
            <a:endParaRPr lang="pl-PL" sz="2300" dirty="0">
              <a:solidFill>
                <a:prstClr val="black"/>
              </a:solidFill>
            </a:endParaRPr>
          </a:p>
          <a:p>
            <a:pPr lvl="0"/>
            <a:endParaRPr lang="pl-PL" sz="2300" dirty="0" smtClean="0">
              <a:solidFill>
                <a:prstClr val="black"/>
              </a:solidFill>
            </a:endParaRPr>
          </a:p>
          <a:p>
            <a:pPr lvl="0"/>
            <a:r>
              <a:rPr lang="en-US" sz="2300" dirty="0" smtClean="0">
                <a:solidFill>
                  <a:prstClr val="black"/>
                </a:solidFill>
              </a:rPr>
              <a:t>6</a:t>
            </a:r>
            <a:r>
              <a:rPr lang="en-US" sz="2300" dirty="0">
                <a:solidFill>
                  <a:prstClr val="black"/>
                </a:solidFill>
              </a:rPr>
              <a:t>. Attribution Non-commercial No </a:t>
            </a:r>
            <a:r>
              <a:rPr lang="en-US" sz="2300" dirty="0" err="1">
                <a:solidFill>
                  <a:prstClr val="black"/>
                </a:solidFill>
              </a:rPr>
              <a:t>DerivativeWorks</a:t>
            </a:r>
            <a:r>
              <a:rPr lang="en-US" sz="2300" dirty="0">
                <a:solidFill>
                  <a:prstClr val="black"/>
                </a:solidFill>
              </a:rPr>
              <a:t> (CC BY-NC-ND) </a:t>
            </a:r>
            <a:r>
              <a:rPr lang="en-US" sz="2300" dirty="0" err="1">
                <a:solidFill>
                  <a:prstClr val="black"/>
                </a:solidFill>
              </a:rPr>
              <a:t>Licence.This</a:t>
            </a:r>
            <a:r>
              <a:rPr lang="en-US" sz="2300" dirty="0">
                <a:solidFill>
                  <a:prstClr val="black"/>
                </a:solidFill>
              </a:rPr>
              <a:t> is the most restrictive </a:t>
            </a:r>
            <a:r>
              <a:rPr lang="en-US" sz="2300" dirty="0" err="1">
                <a:solidFill>
                  <a:prstClr val="black"/>
                </a:solidFill>
              </a:rPr>
              <a:t>licence</a:t>
            </a:r>
            <a:r>
              <a:rPr lang="en-US" sz="2300" dirty="0">
                <a:solidFill>
                  <a:prstClr val="black"/>
                </a:solidFill>
              </a:rPr>
              <a:t>. It allows others to download and share </a:t>
            </a:r>
            <a:r>
              <a:rPr lang="en-US" sz="2300" dirty="0" err="1">
                <a:solidFill>
                  <a:prstClr val="black"/>
                </a:solidFill>
              </a:rPr>
              <a:t>theoriginal</a:t>
            </a:r>
            <a:r>
              <a:rPr lang="en-US" sz="2300" dirty="0">
                <a:solidFill>
                  <a:prstClr val="black"/>
                </a:solidFill>
              </a:rPr>
              <a:t> work with others so long as they mention the original author, but </a:t>
            </a:r>
            <a:r>
              <a:rPr lang="en-US" sz="2300" dirty="0" err="1">
                <a:solidFill>
                  <a:prstClr val="black"/>
                </a:solidFill>
              </a:rPr>
              <a:t>theycannot</a:t>
            </a:r>
            <a:r>
              <a:rPr lang="en-US" sz="2300" dirty="0">
                <a:solidFill>
                  <a:prstClr val="black"/>
                </a:solidFill>
              </a:rPr>
              <a:t> change the original work in any way or use it commercially.</a:t>
            </a:r>
            <a:endParaRPr lang="pl-PL" sz="2300" dirty="0">
              <a:solidFill>
                <a:prstClr val="black"/>
              </a:solidFill>
            </a:endParaRPr>
          </a:p>
          <a:p>
            <a:pPr lvl="0"/>
            <a:endParaRPr lang="pl-PL" sz="2300" dirty="0">
              <a:solidFill>
                <a:prstClr val="black"/>
              </a:solidFill>
            </a:endParaRPr>
          </a:p>
          <a:p>
            <a:endParaRPr lang="pl-PL" dirty="0"/>
          </a:p>
        </p:txBody>
      </p:sp>
    </p:spTree>
    <p:extLst>
      <p:ext uri="{BB962C8B-B14F-4D97-AF65-F5344CB8AC3E}">
        <p14:creationId xmlns:p14="http://schemas.microsoft.com/office/powerpoint/2010/main" val="1270701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CC0 </a:t>
            </a:r>
            <a:endParaRPr lang="pl-PL" dirty="0"/>
          </a:p>
        </p:txBody>
      </p:sp>
      <p:sp>
        <p:nvSpPr>
          <p:cNvPr id="3" name="Symbol zastępczy zawartości 2"/>
          <p:cNvSpPr>
            <a:spLocks noGrp="1"/>
          </p:cNvSpPr>
          <p:nvPr>
            <p:ph idx="1"/>
          </p:nvPr>
        </p:nvSpPr>
        <p:spPr>
          <a:xfrm>
            <a:off x="484513" y="1272382"/>
            <a:ext cx="7831903" cy="15884723"/>
          </a:xfrm>
        </p:spPr>
        <p:txBody>
          <a:bodyPr>
            <a:normAutofit/>
          </a:bodyPr>
          <a:lstStyle/>
          <a:p>
            <a:pPr marL="0" indent="0">
              <a:buNone/>
            </a:pPr>
            <a:r>
              <a:rPr lang="en-US" sz="2200" dirty="0" smtClean="0"/>
              <a:t>“</a:t>
            </a:r>
            <a:r>
              <a:rPr lang="en-US" sz="2200" dirty="0"/>
              <a:t>No Rights Reserved</a:t>
            </a:r>
            <a:r>
              <a:rPr lang="en-US" sz="2200" dirty="0" smtClean="0"/>
              <a:t>”</a:t>
            </a:r>
            <a:endParaRPr lang="en-US" sz="2200" dirty="0"/>
          </a:p>
          <a:p>
            <a:r>
              <a:rPr lang="en-US" sz="2200" dirty="0"/>
              <a:t>CC0 enables scientists, educators, artists and other creators and owners of copyright- or database-protected content to waive those interests in their works and thereby place them as completely as possible in the public domain, so that others may freely build upon, enhance and reuse the works for any purposes without restriction under copyright or database law.</a:t>
            </a:r>
          </a:p>
          <a:p>
            <a:endParaRPr lang="en-US" sz="2200" dirty="0"/>
          </a:p>
          <a:p>
            <a:r>
              <a:rPr lang="en-US" sz="2200" dirty="0"/>
              <a:t>In contrast to CC’s licenses that allow copyright holders to choose from a range of permissions while retaining their copyright, CC0 empowers yet another choice altogether – the choice to opt out of copyright and database protection, and the exclusive rights automatically granted to creators – the “no rights reserved” alternative to our licenses.</a:t>
            </a:r>
            <a:endParaRPr lang="pl-PL" sz="2200" dirty="0"/>
          </a:p>
        </p:txBody>
      </p:sp>
      <p:pic>
        <p:nvPicPr>
          <p:cNvPr id="1034" name="Picture 10" descr="CC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9" y="127000"/>
            <a:ext cx="2832306" cy="997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536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The Problem</a:t>
            </a:r>
            <a:br>
              <a:rPr lang="pl-PL" b="1" dirty="0"/>
            </a:br>
            <a:endParaRPr lang="pl-PL" dirty="0"/>
          </a:p>
        </p:txBody>
      </p:sp>
      <p:sp>
        <p:nvSpPr>
          <p:cNvPr id="3" name="Symbol zastępczy zawartości 2"/>
          <p:cNvSpPr>
            <a:spLocks noGrp="1"/>
          </p:cNvSpPr>
          <p:nvPr>
            <p:ph idx="1"/>
          </p:nvPr>
        </p:nvSpPr>
        <p:spPr>
          <a:xfrm>
            <a:off x="253374" y="846138"/>
            <a:ext cx="8637251" cy="6149960"/>
          </a:xfrm>
        </p:spPr>
        <p:txBody>
          <a:bodyPr>
            <a:normAutofit fontScale="85000" lnSpcReduction="20000"/>
          </a:bodyPr>
          <a:lstStyle/>
          <a:p>
            <a:r>
              <a:rPr lang="en-US" dirty="0"/>
              <a:t>Dedicating works to the public domain is difficult if not impossible for those wanting to contribute their works for public use before applicable copyright or database protection terms expire</a:t>
            </a:r>
            <a:r>
              <a:rPr lang="en-US" dirty="0" smtClean="0"/>
              <a:t>.</a:t>
            </a:r>
            <a:endParaRPr lang="pl-PL" dirty="0" smtClean="0"/>
          </a:p>
          <a:p>
            <a:r>
              <a:rPr lang="en-US" dirty="0" smtClean="0"/>
              <a:t> </a:t>
            </a:r>
            <a:r>
              <a:rPr lang="en-US" dirty="0"/>
              <a:t>Few if any jurisdictions have a process for doing so easily and reliably. Laws vary from jurisdiction to jurisdiction as to what rights are automatically granted and how and when they expire or may be voluntarily relinquished. </a:t>
            </a:r>
            <a:endParaRPr lang="pl-PL" dirty="0" smtClean="0"/>
          </a:p>
          <a:p>
            <a:r>
              <a:rPr lang="en-US" dirty="0" smtClean="0"/>
              <a:t>More </a:t>
            </a:r>
            <a:r>
              <a:rPr lang="en-US" dirty="0"/>
              <a:t>challenging yet, many legal </a:t>
            </a:r>
            <a:r>
              <a:rPr lang="en-US" b="1" dirty="0"/>
              <a:t>systems effectively prohibit </a:t>
            </a:r>
            <a:r>
              <a:rPr lang="en-US" dirty="0"/>
              <a:t>any attempt by these owners to surrender rights automatically conferred by law, particularly moral rights, even when the author wishing to do so is well informed and resolute about doing so and contributing their work to the public domain</a:t>
            </a:r>
            <a:r>
              <a:rPr lang="en-US" dirty="0" smtClean="0"/>
              <a:t>.</a:t>
            </a:r>
            <a:endParaRPr lang="pl-PL" dirty="0" smtClean="0"/>
          </a:p>
          <a:p>
            <a:endParaRPr lang="pl-PL" dirty="0"/>
          </a:p>
          <a:p>
            <a:r>
              <a:rPr lang="pl-PL" dirty="0"/>
              <a:t>https://creativecommons.org/share-your-work/public-domain/cc0/</a:t>
            </a:r>
          </a:p>
        </p:txBody>
      </p:sp>
    </p:spTree>
    <p:extLst>
      <p:ext uri="{BB962C8B-B14F-4D97-AF65-F5344CB8AC3E}">
        <p14:creationId xmlns:p14="http://schemas.microsoft.com/office/powerpoint/2010/main" val="3789088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517910"/>
            <a:ext cx="8577609" cy="5079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14"/>
          <p:cNvGrpSpPr>
            <a:grpSpLocks/>
          </p:cNvGrpSpPr>
          <p:nvPr/>
        </p:nvGrpSpPr>
        <p:grpSpPr bwMode="auto">
          <a:xfrm>
            <a:off x="29317" y="332656"/>
            <a:ext cx="9144000" cy="1030288"/>
            <a:chOff x="0" y="1824"/>
            <a:chExt cx="5760" cy="649"/>
          </a:xfrm>
        </p:grpSpPr>
        <p:pic>
          <p:nvPicPr>
            <p:cNvPr id="6" name="Picture 15"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4"/>
              <a:ext cx="5760" cy="6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6" descr="Logo"/>
            <p:cNvPicPr>
              <a:picLocks noChangeAspect="1" noChangeArrowheads="1"/>
            </p:cNvPicPr>
            <p:nvPr/>
          </p:nvPicPr>
          <p:blipFill>
            <a:blip r:embed="rId4">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1724" y="1827"/>
              <a:ext cx="4036" cy="64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15573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Źródła:</a:t>
            </a:r>
            <a:endParaRPr lang="pl-PL" dirty="0"/>
          </a:p>
        </p:txBody>
      </p:sp>
      <p:sp>
        <p:nvSpPr>
          <p:cNvPr id="3" name="Symbol zastępczy zawartości 2"/>
          <p:cNvSpPr>
            <a:spLocks noGrp="1"/>
          </p:cNvSpPr>
          <p:nvPr>
            <p:ph idx="1"/>
          </p:nvPr>
        </p:nvSpPr>
        <p:spPr>
          <a:xfrm>
            <a:off x="457200" y="1600200"/>
            <a:ext cx="8795320" cy="4525963"/>
          </a:xfrm>
        </p:spPr>
        <p:txBody>
          <a:bodyPr/>
          <a:lstStyle/>
          <a:p>
            <a:r>
              <a:rPr lang="en-US" u="sng" dirty="0" smtClean="0"/>
              <a:t>www.creativecommons.org</a:t>
            </a:r>
          </a:p>
          <a:p>
            <a:r>
              <a:rPr lang="pl-PL" sz="2800" dirty="0" smtClean="0">
                <a:latin typeface="Constantia" pitchFamily="18" charset="0"/>
              </a:rPr>
              <a:t>Modele otwartego dostępu </a:t>
            </a:r>
            <a:r>
              <a:rPr lang="pl-PL" sz="2800" dirty="0" smtClean="0">
                <a:solidFill>
                  <a:srgbClr val="221C42"/>
                </a:solidFill>
                <a:latin typeface="Gill Sans MT" panose="020B0502020104020203" pitchFamily="34" charset="-18"/>
              </a:rPr>
              <a:t>Katarzyna </a:t>
            </a:r>
            <a:r>
              <a:rPr lang="pl-PL" sz="2800" dirty="0" smtClean="0">
                <a:solidFill>
                  <a:srgbClr val="221C42"/>
                </a:solidFill>
                <a:latin typeface="Gill Sans MT" panose="020B0502020104020203" pitchFamily="34" charset="-18"/>
              </a:rPr>
              <a:t>Panasiewicz</a:t>
            </a:r>
          </a:p>
          <a:p>
            <a:r>
              <a:rPr lang="en-US" sz="2800" dirty="0"/>
              <a:t>Corbett, S. (2011). Creative commons </a:t>
            </a:r>
            <a:r>
              <a:rPr lang="en-US" sz="2800" dirty="0" err="1"/>
              <a:t>licences</a:t>
            </a:r>
            <a:r>
              <a:rPr lang="en-US" sz="2800" dirty="0"/>
              <a:t>, the copyright regime and the online community: is there a fatal disconnect?. </a:t>
            </a:r>
            <a:r>
              <a:rPr lang="en-US" sz="2800" i="1" dirty="0"/>
              <a:t>The Modern Law Review</a:t>
            </a:r>
            <a:r>
              <a:rPr lang="en-US" sz="2800" dirty="0"/>
              <a:t>, </a:t>
            </a:r>
            <a:r>
              <a:rPr lang="en-US" sz="2800" i="1" dirty="0"/>
              <a:t>74</a:t>
            </a:r>
            <a:r>
              <a:rPr lang="en-US" sz="2800" dirty="0"/>
              <a:t>(4), 503-531.</a:t>
            </a:r>
            <a:endParaRPr lang="pl-PL" sz="2800" dirty="0" smtClean="0">
              <a:solidFill>
                <a:srgbClr val="221C42"/>
              </a:solidFill>
              <a:latin typeface="Gill Sans MT" panose="020B0502020104020203" pitchFamily="34" charset="-18"/>
            </a:endParaRPr>
          </a:p>
          <a:p>
            <a:endParaRPr lang="pl-PL" sz="2800" dirty="0" smtClean="0">
              <a:solidFill>
                <a:srgbClr val="221C42"/>
              </a:solidFill>
              <a:latin typeface="Gill Sans MT" panose="020B0502020104020203" pitchFamily="34" charset="-18"/>
            </a:endParaRPr>
          </a:p>
          <a:p>
            <a:endParaRPr lang="pl-PL" sz="2800" dirty="0" smtClean="0">
              <a:solidFill>
                <a:srgbClr val="221C42"/>
              </a:solidFill>
              <a:latin typeface="Gill Sans MT" panose="020B0502020104020203" pitchFamily="34" charset="-18"/>
            </a:endParaRPr>
          </a:p>
          <a:p>
            <a:pPr marL="0" indent="0">
              <a:buNone/>
            </a:pPr>
            <a:endParaRPr lang="pl-PL" b="1" dirty="0" smtClean="0">
              <a:solidFill>
                <a:srgbClr val="221C42"/>
              </a:solidFill>
              <a:latin typeface="Gill Sans MT" panose="020B0502020104020203" pitchFamily="34" charset="-18"/>
            </a:endParaRPr>
          </a:p>
          <a:p>
            <a:endParaRPr lang="pl-PL" dirty="0"/>
          </a:p>
        </p:txBody>
      </p:sp>
    </p:spTree>
    <p:extLst>
      <p:ext uri="{BB962C8B-B14F-4D97-AF65-F5344CB8AC3E}">
        <p14:creationId xmlns:p14="http://schemas.microsoft.com/office/powerpoint/2010/main" val="458631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GB" dirty="0" smtClean="0"/>
              <a:t>Lawrence </a:t>
            </a:r>
            <a:r>
              <a:rPr lang="en-GB" dirty="0" err="1" smtClean="0"/>
              <a:t>Lessig</a:t>
            </a:r>
            <a:r>
              <a:rPr lang="en-GB" dirty="0" smtClean="0"/>
              <a:t> </a:t>
            </a:r>
            <a:br>
              <a:rPr lang="en-GB" dirty="0" smtClean="0"/>
            </a:br>
            <a:endParaRPr lang="pl-PL" dirty="0"/>
          </a:p>
        </p:txBody>
      </p:sp>
      <p:sp>
        <p:nvSpPr>
          <p:cNvPr id="3" name="Symbol zastępczy zawartości 2"/>
          <p:cNvSpPr>
            <a:spLocks noGrp="1"/>
          </p:cNvSpPr>
          <p:nvPr>
            <p:ph idx="1"/>
          </p:nvPr>
        </p:nvSpPr>
        <p:spPr/>
        <p:txBody>
          <a:bodyPr/>
          <a:lstStyle/>
          <a:p>
            <a:r>
              <a:rPr lang="pl-PL" dirty="0" smtClean="0"/>
              <a:t>amerykański profesor nauk prawnych i działacz społeczny. Zyskał sławę jako zwolennik reformy systemu </a:t>
            </a:r>
            <a:r>
              <a:rPr lang="pl-PL" dirty="0" smtClean="0">
                <a:hlinkClick r:id="rId2"/>
              </a:rPr>
              <a:t>praw autorskich</a:t>
            </a:r>
            <a:r>
              <a:rPr lang="pl-PL" dirty="0" smtClean="0"/>
              <a:t> na rzecz większej jego otwartości i zagwarantowania większych swobód użytkownikom utworów (Wikipedia)</a:t>
            </a:r>
          </a:p>
          <a:p>
            <a:r>
              <a:rPr lang="pl-PL" dirty="0" smtClean="0"/>
              <a:t>2001 r. oficjalnie utworzenie projektu Creative </a:t>
            </a:r>
            <a:r>
              <a:rPr lang="pl-PL" dirty="0" err="1" smtClean="0"/>
              <a:t>Commons</a:t>
            </a:r>
            <a:endParaRPr lang="pl-PL" dirty="0" smtClean="0"/>
          </a:p>
          <a:p>
            <a:pPr marL="0" indent="0">
              <a:buNone/>
            </a:pPr>
            <a:endParaRPr lang="pl-PL" dirty="0"/>
          </a:p>
        </p:txBody>
      </p:sp>
    </p:spTree>
    <p:extLst>
      <p:ext uri="{BB962C8B-B14F-4D97-AF65-F5344CB8AC3E}">
        <p14:creationId xmlns:p14="http://schemas.microsoft.com/office/powerpoint/2010/main" val="4066002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Picture 9"/>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3068960"/>
            <a:ext cx="2293715" cy="229371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54737">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13"/>
          <p:cNvSpPr>
            <a:spLocks noChangeArrowheads="1"/>
          </p:cNvSpPr>
          <p:nvPr/>
        </p:nvSpPr>
        <p:spPr bwMode="auto">
          <a:xfrm>
            <a:off x="971550" y="2413863"/>
            <a:ext cx="1584226"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l"/>
            <a:r>
              <a:rPr lang="en-US" sz="20000" dirty="0"/>
              <a:t>©</a:t>
            </a:r>
          </a:p>
        </p:txBody>
      </p:sp>
      <p:sp>
        <p:nvSpPr>
          <p:cNvPr id="6" name="pole tekstowe 5"/>
          <p:cNvSpPr txBox="1"/>
          <p:nvPr/>
        </p:nvSpPr>
        <p:spPr>
          <a:xfrm>
            <a:off x="755576" y="1916832"/>
            <a:ext cx="2304256" cy="646331"/>
          </a:xfrm>
          <a:prstGeom prst="rect">
            <a:avLst/>
          </a:prstGeom>
          <a:noFill/>
        </p:spPr>
        <p:txBody>
          <a:bodyPr wrap="square" rtlCol="0">
            <a:spAutoFit/>
          </a:bodyPr>
          <a:lstStyle/>
          <a:p>
            <a:r>
              <a:rPr lang="pl-PL" dirty="0" err="1" smtClean="0"/>
              <a:t>All</a:t>
            </a:r>
            <a:r>
              <a:rPr lang="pl-PL" dirty="0" smtClean="0"/>
              <a:t> </a:t>
            </a:r>
            <a:r>
              <a:rPr lang="pl-PL" dirty="0" err="1" smtClean="0"/>
              <a:t>rights</a:t>
            </a:r>
            <a:r>
              <a:rPr lang="pl-PL" dirty="0" smtClean="0"/>
              <a:t> </a:t>
            </a:r>
            <a:r>
              <a:rPr lang="pl-PL" dirty="0" err="1" smtClean="0"/>
              <a:t>reserved</a:t>
            </a:r>
            <a:endParaRPr lang="pl-PL" dirty="0" smtClean="0"/>
          </a:p>
          <a:p>
            <a:endParaRPr lang="pl-PL" dirty="0"/>
          </a:p>
        </p:txBody>
      </p:sp>
      <p:sp>
        <p:nvSpPr>
          <p:cNvPr id="7" name="pole tekstowe 6"/>
          <p:cNvSpPr txBox="1"/>
          <p:nvPr/>
        </p:nvSpPr>
        <p:spPr>
          <a:xfrm>
            <a:off x="5652120" y="1916832"/>
            <a:ext cx="2304256" cy="646331"/>
          </a:xfrm>
          <a:prstGeom prst="rect">
            <a:avLst/>
          </a:prstGeom>
          <a:noFill/>
        </p:spPr>
        <p:txBody>
          <a:bodyPr wrap="square" rtlCol="0">
            <a:spAutoFit/>
          </a:bodyPr>
          <a:lstStyle/>
          <a:p>
            <a:r>
              <a:rPr lang="pl-PL" dirty="0" err="1" smtClean="0"/>
              <a:t>Some</a:t>
            </a:r>
            <a:r>
              <a:rPr lang="pl-PL" dirty="0" smtClean="0"/>
              <a:t> </a:t>
            </a:r>
            <a:r>
              <a:rPr lang="pl-PL" dirty="0" err="1" smtClean="0"/>
              <a:t>rights</a:t>
            </a:r>
            <a:r>
              <a:rPr lang="pl-PL" dirty="0" smtClean="0"/>
              <a:t> </a:t>
            </a:r>
            <a:r>
              <a:rPr lang="pl-PL" dirty="0" err="1" smtClean="0"/>
              <a:t>reserved</a:t>
            </a:r>
            <a:endParaRPr lang="pl-PL" dirty="0" smtClean="0"/>
          </a:p>
          <a:p>
            <a:endParaRPr lang="pl-PL" dirty="0"/>
          </a:p>
        </p:txBody>
      </p:sp>
    </p:spTree>
    <p:extLst>
      <p:ext uri="{BB962C8B-B14F-4D97-AF65-F5344CB8AC3E}">
        <p14:creationId xmlns:p14="http://schemas.microsoft.com/office/powerpoint/2010/main" val="8082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6932" y="6243068"/>
            <a:ext cx="3510136" cy="495093"/>
          </a:xfrm>
          <a:prstGeom prst="rect">
            <a:avLst/>
          </a:prstGeom>
        </p:spPr>
      </p:pic>
      <p:sp>
        <p:nvSpPr>
          <p:cNvPr id="3" name="Prostokąt 2"/>
          <p:cNvSpPr/>
          <p:nvPr/>
        </p:nvSpPr>
        <p:spPr>
          <a:xfrm>
            <a:off x="0" y="0"/>
            <a:ext cx="9144000" cy="1124744"/>
          </a:xfrm>
          <a:prstGeom prst="rect">
            <a:avLst/>
          </a:prstGeom>
          <a:solidFill>
            <a:srgbClr val="221C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pole tekstowe 3"/>
          <p:cNvSpPr txBox="1"/>
          <p:nvPr/>
        </p:nvSpPr>
        <p:spPr>
          <a:xfrm>
            <a:off x="0" y="233689"/>
            <a:ext cx="9144000" cy="646331"/>
          </a:xfrm>
          <a:prstGeom prst="rect">
            <a:avLst/>
          </a:prstGeom>
          <a:noFill/>
        </p:spPr>
        <p:txBody>
          <a:bodyPr wrap="square" rtlCol="0">
            <a:spAutoFit/>
          </a:bodyPr>
          <a:lstStyle/>
          <a:p>
            <a:pPr algn="ctr"/>
            <a:r>
              <a:rPr lang="pl-PL" sz="3600" dirty="0">
                <a:solidFill>
                  <a:schemeClr val="bg1"/>
                </a:solidFill>
                <a:latin typeface="Constantia" pitchFamily="18" charset="0"/>
              </a:rPr>
              <a:t>Czym jest otwarty dostęp?</a:t>
            </a:r>
            <a:endParaRPr lang="pl-PL" sz="3600" dirty="0">
              <a:solidFill>
                <a:schemeClr val="bg1"/>
              </a:solidFill>
              <a:latin typeface="Gill Sans MT" panose="020B0502020104020203" pitchFamily="34" charset="-18"/>
            </a:endParaRPr>
          </a:p>
        </p:txBody>
      </p:sp>
      <p:sp>
        <p:nvSpPr>
          <p:cNvPr id="5" name="pole tekstowe 4"/>
          <p:cNvSpPr txBox="1"/>
          <p:nvPr/>
        </p:nvSpPr>
        <p:spPr>
          <a:xfrm flipH="1">
            <a:off x="323528" y="2708920"/>
            <a:ext cx="8208912" cy="2092881"/>
          </a:xfrm>
          <a:prstGeom prst="rect">
            <a:avLst/>
          </a:prstGeom>
          <a:noFill/>
        </p:spPr>
        <p:txBody>
          <a:bodyPr wrap="square" rtlCol="0">
            <a:spAutoFit/>
          </a:bodyPr>
          <a:lstStyle/>
          <a:p>
            <a:r>
              <a:rPr lang="pl-PL" sz="2800" b="1" dirty="0">
                <a:latin typeface="Constantia" pitchFamily="18" charset="0"/>
              </a:rPr>
              <a:t>Otwarty dostęp</a:t>
            </a:r>
            <a:r>
              <a:rPr lang="pl-PL" sz="2800" dirty="0">
                <a:latin typeface="Constantia" pitchFamily="18" charset="0"/>
              </a:rPr>
              <a:t> (ang. O</a:t>
            </a:r>
            <a:r>
              <a:rPr lang="pl-PL" sz="2800" i="1" dirty="0">
                <a:latin typeface="Constantia" pitchFamily="18" charset="0"/>
              </a:rPr>
              <a:t>pen Access, OA</a:t>
            </a:r>
            <a:r>
              <a:rPr lang="pl-PL" sz="2800" dirty="0">
                <a:latin typeface="Constantia" pitchFamily="18" charset="0"/>
              </a:rPr>
              <a:t>) – wolny od barier technicznych, bezpłatny, powszechny, trwały i natychmiastowy dostęp do cyfrowych form zapisu danych i treści naukowych oraz edukacyjnych.</a:t>
            </a:r>
          </a:p>
          <a:p>
            <a:endParaRPr lang="pl-PL" dirty="0"/>
          </a:p>
        </p:txBody>
      </p:sp>
    </p:spTree>
    <p:extLst>
      <p:ext uri="{BB962C8B-B14F-4D97-AF65-F5344CB8AC3E}">
        <p14:creationId xmlns:p14="http://schemas.microsoft.com/office/powerpoint/2010/main" val="30526678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6932" y="6243068"/>
            <a:ext cx="3510136" cy="495093"/>
          </a:xfrm>
          <a:prstGeom prst="rect">
            <a:avLst/>
          </a:prstGeom>
        </p:spPr>
      </p:pic>
      <p:sp>
        <p:nvSpPr>
          <p:cNvPr id="3" name="pole tekstowe 2"/>
          <p:cNvSpPr txBox="1"/>
          <p:nvPr/>
        </p:nvSpPr>
        <p:spPr>
          <a:xfrm>
            <a:off x="539552" y="1700808"/>
            <a:ext cx="3383042" cy="646331"/>
          </a:xfrm>
          <a:prstGeom prst="rect">
            <a:avLst/>
          </a:prstGeom>
          <a:noFill/>
        </p:spPr>
        <p:txBody>
          <a:bodyPr wrap="none" rtlCol="0">
            <a:spAutoFit/>
          </a:bodyPr>
          <a:lstStyle/>
          <a:p>
            <a:r>
              <a:rPr lang="pl-PL" b="1" dirty="0">
                <a:latin typeface="Constantia" pitchFamily="18" charset="0"/>
              </a:rPr>
              <a:t>Model OA gratis = </a:t>
            </a:r>
            <a:r>
              <a:rPr lang="pl-PL" b="1" dirty="0" smtClean="0">
                <a:latin typeface="Constantia" pitchFamily="18" charset="0"/>
              </a:rPr>
              <a:t>Dozwolony</a:t>
            </a:r>
          </a:p>
          <a:p>
            <a:r>
              <a:rPr lang="pl-PL" b="1" dirty="0" smtClean="0">
                <a:latin typeface="Constantia" pitchFamily="18" charset="0"/>
              </a:rPr>
              <a:t>użytek</a:t>
            </a:r>
            <a:endParaRPr lang="pl-PL" b="1" dirty="0"/>
          </a:p>
        </p:txBody>
      </p:sp>
      <p:sp>
        <p:nvSpPr>
          <p:cNvPr id="4" name="pole tekstowe 3"/>
          <p:cNvSpPr txBox="1"/>
          <p:nvPr/>
        </p:nvSpPr>
        <p:spPr>
          <a:xfrm>
            <a:off x="4788024" y="1708498"/>
            <a:ext cx="3699282" cy="369332"/>
          </a:xfrm>
          <a:prstGeom prst="rect">
            <a:avLst/>
          </a:prstGeom>
          <a:noFill/>
        </p:spPr>
        <p:txBody>
          <a:bodyPr wrap="none" rtlCol="0">
            <a:spAutoFit/>
          </a:bodyPr>
          <a:lstStyle/>
          <a:p>
            <a:r>
              <a:rPr lang="pl-PL" b="1" dirty="0">
                <a:latin typeface="Constantia" pitchFamily="18" charset="0"/>
              </a:rPr>
              <a:t>Model OA </a:t>
            </a:r>
            <a:r>
              <a:rPr lang="pl-PL" b="1" dirty="0" err="1" smtClean="0">
                <a:latin typeface="Constantia" pitchFamily="18" charset="0"/>
              </a:rPr>
              <a:t>Libre</a:t>
            </a:r>
            <a:r>
              <a:rPr lang="pl-PL" b="1" dirty="0" smtClean="0">
                <a:latin typeface="Constantia" pitchFamily="18" charset="0"/>
              </a:rPr>
              <a:t> </a:t>
            </a:r>
            <a:r>
              <a:rPr lang="pl-PL" b="1" dirty="0">
                <a:latin typeface="Constantia" pitchFamily="18" charset="0"/>
              </a:rPr>
              <a:t>= </a:t>
            </a:r>
            <a:r>
              <a:rPr lang="pl-PL" b="1" dirty="0" smtClean="0">
                <a:latin typeface="Constantia" pitchFamily="18" charset="0"/>
              </a:rPr>
              <a:t>Wolne licencje</a:t>
            </a:r>
            <a:endParaRPr lang="pl-PL" b="1" dirty="0"/>
          </a:p>
        </p:txBody>
      </p:sp>
      <p:sp>
        <p:nvSpPr>
          <p:cNvPr id="5" name="pole tekstowe 4"/>
          <p:cNvSpPr txBox="1"/>
          <p:nvPr/>
        </p:nvSpPr>
        <p:spPr>
          <a:xfrm>
            <a:off x="568366" y="2564903"/>
            <a:ext cx="3643594" cy="4370427"/>
          </a:xfrm>
          <a:prstGeom prst="rect">
            <a:avLst/>
          </a:prstGeom>
          <a:noFill/>
        </p:spPr>
        <p:txBody>
          <a:bodyPr wrap="square" rtlCol="0">
            <a:spAutoFit/>
          </a:bodyPr>
          <a:lstStyle/>
          <a:p>
            <a:r>
              <a:rPr lang="pl-PL" sz="1600" dirty="0">
                <a:latin typeface="Constantia" pitchFamily="18" charset="0"/>
              </a:rPr>
              <a:t>„ darmowy i otwarty dostęp -rozpowszechnianie </a:t>
            </a:r>
            <a:r>
              <a:rPr lang="pl-PL" sz="1600" dirty="0" smtClean="0">
                <a:latin typeface="Constantia" pitchFamily="18" charset="0"/>
              </a:rPr>
              <a:t>utworu </a:t>
            </a:r>
            <a:r>
              <a:rPr lang="pl-PL" sz="1600" dirty="0">
                <a:latin typeface="Constantia" pitchFamily="18" charset="0"/>
              </a:rPr>
              <a:t>w taki sposób, aby każdy mógł mieć do </a:t>
            </a:r>
            <a:r>
              <a:rPr lang="pl-PL" sz="1600" dirty="0" smtClean="0">
                <a:latin typeface="Constantia" pitchFamily="18" charset="0"/>
              </a:rPr>
              <a:t>niego </a:t>
            </a:r>
            <a:r>
              <a:rPr lang="pl-PL" sz="1600" dirty="0">
                <a:latin typeface="Constantia" pitchFamily="18" charset="0"/>
              </a:rPr>
              <a:t>dostęp w miejscu i w czasie przez siebie </a:t>
            </a:r>
            <a:r>
              <a:rPr lang="pl-PL" sz="1600" dirty="0" smtClean="0">
                <a:latin typeface="Constantia" pitchFamily="18" charset="0"/>
              </a:rPr>
              <a:t>wybranym </a:t>
            </a:r>
            <a:r>
              <a:rPr lang="pl-PL" sz="1600" dirty="0">
                <a:latin typeface="Constantia" pitchFamily="18" charset="0"/>
              </a:rPr>
              <a:t>oraz możliwość nieodpłatnego i </a:t>
            </a:r>
            <a:r>
              <a:rPr lang="pl-PL" sz="1600" dirty="0" smtClean="0">
                <a:latin typeface="Constantia" pitchFamily="18" charset="0"/>
              </a:rPr>
              <a:t>nieograniczonego </a:t>
            </a:r>
            <a:r>
              <a:rPr lang="pl-PL" sz="1600" dirty="0">
                <a:latin typeface="Constantia" pitchFamily="18" charset="0"/>
              </a:rPr>
              <a:t>technicznie korzystania z nich </a:t>
            </a:r>
            <a:r>
              <a:rPr lang="pl-PL" sz="1600" b="1" dirty="0" smtClean="0">
                <a:latin typeface="Constantia" pitchFamily="18" charset="0"/>
              </a:rPr>
              <a:t>zgodnie </a:t>
            </a:r>
            <a:r>
              <a:rPr lang="pl-PL" sz="1600" b="1" dirty="0">
                <a:latin typeface="Constantia" pitchFamily="18" charset="0"/>
              </a:rPr>
              <a:t>z właściwymi </a:t>
            </a:r>
            <a:r>
              <a:rPr lang="pl-PL" sz="1600" b="1" dirty="0" smtClean="0">
                <a:latin typeface="Constantia" pitchFamily="18" charset="0"/>
              </a:rPr>
              <a:t>przepisami”</a:t>
            </a:r>
            <a:r>
              <a:rPr lang="pl-PL" sz="1600" b="1" baseline="30000" dirty="0" smtClean="0">
                <a:latin typeface="Constantia" pitchFamily="18" charset="0"/>
              </a:rPr>
              <a:t>1</a:t>
            </a:r>
          </a:p>
          <a:p>
            <a:endParaRPr lang="pl-PL" b="1" baseline="30000" dirty="0">
              <a:latin typeface="Constantia" pitchFamily="18" charset="0"/>
            </a:endParaRPr>
          </a:p>
          <a:p>
            <a:endParaRPr lang="pl-PL" b="1" baseline="30000" dirty="0" smtClean="0">
              <a:latin typeface="Constantia" pitchFamily="18" charset="0"/>
            </a:endParaRPr>
          </a:p>
          <a:p>
            <a:endParaRPr lang="pl-PL" b="1" baseline="30000" dirty="0">
              <a:latin typeface="Constantia" pitchFamily="18" charset="0"/>
            </a:endParaRPr>
          </a:p>
          <a:p>
            <a:endParaRPr lang="pl-PL" b="1" baseline="30000" dirty="0" smtClean="0">
              <a:latin typeface="Constantia" pitchFamily="18" charset="0"/>
            </a:endParaRPr>
          </a:p>
          <a:p>
            <a:endParaRPr lang="pl-PL" b="1" baseline="30000" dirty="0">
              <a:latin typeface="Constantia" pitchFamily="18" charset="0"/>
            </a:endParaRPr>
          </a:p>
          <a:p>
            <a:endParaRPr lang="pl-PL" b="1" baseline="30000" dirty="0" smtClean="0">
              <a:latin typeface="Constantia" pitchFamily="18" charset="0"/>
            </a:endParaRPr>
          </a:p>
          <a:p>
            <a:endParaRPr lang="pl-PL" b="1" baseline="30000" dirty="0">
              <a:latin typeface="Constantia" pitchFamily="18" charset="0"/>
            </a:endParaRPr>
          </a:p>
          <a:p>
            <a:endParaRPr lang="pl-PL" b="1" baseline="30000" dirty="0" smtClean="0">
              <a:latin typeface="Constantia" pitchFamily="18" charset="0"/>
            </a:endParaRPr>
          </a:p>
          <a:p>
            <a:endParaRPr lang="pl-PL" b="1" baseline="30000" dirty="0">
              <a:latin typeface="Constantia" pitchFamily="18" charset="0"/>
            </a:endParaRPr>
          </a:p>
          <a:p>
            <a:endParaRPr lang="pl-PL" b="1" baseline="30000" dirty="0" smtClean="0">
              <a:latin typeface="Constantia" pitchFamily="18" charset="0"/>
            </a:endParaRPr>
          </a:p>
          <a:p>
            <a:endParaRPr lang="pl-PL" b="1" baseline="30000" dirty="0">
              <a:latin typeface="Constantia" pitchFamily="18" charset="0"/>
            </a:endParaRPr>
          </a:p>
          <a:p>
            <a:endParaRPr lang="pl-PL" dirty="0"/>
          </a:p>
        </p:txBody>
      </p:sp>
      <p:sp>
        <p:nvSpPr>
          <p:cNvPr id="6" name="pole tekstowe 5"/>
          <p:cNvSpPr txBox="1"/>
          <p:nvPr/>
        </p:nvSpPr>
        <p:spPr>
          <a:xfrm>
            <a:off x="4716016" y="2564903"/>
            <a:ext cx="3771290" cy="2492990"/>
          </a:xfrm>
          <a:prstGeom prst="rect">
            <a:avLst/>
          </a:prstGeom>
          <a:noFill/>
        </p:spPr>
        <p:txBody>
          <a:bodyPr wrap="square" rtlCol="0">
            <a:spAutoFit/>
          </a:bodyPr>
          <a:lstStyle/>
          <a:p>
            <a:r>
              <a:rPr lang="pl-PL" sz="1600" dirty="0">
                <a:latin typeface="Constantia" pitchFamily="18" charset="0"/>
              </a:rPr>
              <a:t>„ darmowy i otwarty dostęp -rozpowszechnianie </a:t>
            </a:r>
            <a:r>
              <a:rPr lang="pl-PL" sz="1600" dirty="0" smtClean="0">
                <a:latin typeface="Constantia" pitchFamily="18" charset="0"/>
              </a:rPr>
              <a:t>utworu </a:t>
            </a:r>
            <a:r>
              <a:rPr lang="pl-PL" sz="1600" dirty="0">
                <a:latin typeface="Constantia" pitchFamily="18" charset="0"/>
              </a:rPr>
              <a:t>w taki sposób, aby każdy mógł mieć do </a:t>
            </a:r>
            <a:r>
              <a:rPr lang="pl-PL" sz="1600" dirty="0" smtClean="0">
                <a:latin typeface="Constantia" pitchFamily="18" charset="0"/>
              </a:rPr>
              <a:t>niego </a:t>
            </a:r>
            <a:r>
              <a:rPr lang="pl-PL" sz="1600" dirty="0">
                <a:latin typeface="Constantia" pitchFamily="18" charset="0"/>
              </a:rPr>
              <a:t>dostęp w miejscu i w czasie </a:t>
            </a:r>
            <a:r>
              <a:rPr lang="pl-PL" sz="1600" dirty="0" smtClean="0">
                <a:latin typeface="Constantia" pitchFamily="18" charset="0"/>
              </a:rPr>
              <a:t>przez </a:t>
            </a:r>
            <a:r>
              <a:rPr lang="pl-PL" sz="1600" dirty="0">
                <a:latin typeface="Constantia" pitchFamily="18" charset="0"/>
              </a:rPr>
              <a:t>siebie wybranym  </a:t>
            </a:r>
            <a:r>
              <a:rPr lang="pl-PL" sz="1600" b="1" dirty="0" smtClean="0">
                <a:latin typeface="Constantia" pitchFamily="18" charset="0"/>
              </a:rPr>
              <a:t>wraz </a:t>
            </a:r>
            <a:r>
              <a:rPr lang="pl-PL" sz="1600" b="1" dirty="0">
                <a:latin typeface="Constantia" pitchFamily="18" charset="0"/>
              </a:rPr>
              <a:t>z udzieleniem każdemu licencji </a:t>
            </a:r>
            <a:r>
              <a:rPr lang="pl-PL" sz="1600" dirty="0">
                <a:latin typeface="Constantia" pitchFamily="18" charset="0"/>
              </a:rPr>
              <a:t>na </a:t>
            </a:r>
            <a:r>
              <a:rPr lang="pl-PL" sz="1600" dirty="0" smtClean="0">
                <a:latin typeface="Constantia" pitchFamily="18" charset="0"/>
              </a:rPr>
              <a:t>nieograniczone</a:t>
            </a:r>
            <a:r>
              <a:rPr lang="pl-PL" sz="1600" dirty="0">
                <a:latin typeface="Constantia" pitchFamily="18" charset="0"/>
              </a:rPr>
              <a:t>, </a:t>
            </a:r>
            <a:r>
              <a:rPr lang="pl-PL" sz="1600" dirty="0" smtClean="0">
                <a:latin typeface="Constantia" pitchFamily="18" charset="0"/>
              </a:rPr>
              <a:t>nieodpłatne </a:t>
            </a:r>
            <a:r>
              <a:rPr lang="pl-PL" sz="1600" dirty="0">
                <a:latin typeface="Constantia" pitchFamily="18" charset="0"/>
              </a:rPr>
              <a:t>i niewyłączne korzystanie  </a:t>
            </a:r>
            <a:r>
              <a:rPr lang="pl-PL" sz="1600" dirty="0" smtClean="0">
                <a:latin typeface="Constantia" pitchFamily="18" charset="0"/>
              </a:rPr>
              <a:t>z </a:t>
            </a:r>
            <a:r>
              <a:rPr lang="pl-PL" sz="1600" dirty="0">
                <a:latin typeface="Constantia" pitchFamily="18" charset="0"/>
              </a:rPr>
              <a:t>nich oraz z </a:t>
            </a:r>
            <a:r>
              <a:rPr lang="pl-PL" sz="1600" dirty="0" smtClean="0">
                <a:latin typeface="Constantia" pitchFamily="18" charset="0"/>
              </a:rPr>
              <a:t>ich </a:t>
            </a:r>
            <a:r>
              <a:rPr lang="pl-PL" sz="1600" dirty="0">
                <a:latin typeface="Constantia" pitchFamily="18" charset="0"/>
              </a:rPr>
              <a:t>ewentualnych opracowań…”</a:t>
            </a:r>
            <a:r>
              <a:rPr lang="pl-PL" sz="1600" baseline="30000" dirty="0">
                <a:latin typeface="Constantia" pitchFamily="18" charset="0"/>
              </a:rPr>
              <a:t>2</a:t>
            </a:r>
            <a:endParaRPr lang="pl-PL" sz="1600" baseline="30000" dirty="0"/>
          </a:p>
          <a:p>
            <a:endParaRPr lang="pl-PL" sz="1200" dirty="0"/>
          </a:p>
        </p:txBody>
      </p:sp>
      <p:sp>
        <p:nvSpPr>
          <p:cNvPr id="7" name="Prostokąt 6"/>
          <p:cNvSpPr/>
          <p:nvPr/>
        </p:nvSpPr>
        <p:spPr>
          <a:xfrm>
            <a:off x="0" y="0"/>
            <a:ext cx="9144000" cy="1124744"/>
          </a:xfrm>
          <a:prstGeom prst="rect">
            <a:avLst/>
          </a:prstGeom>
          <a:solidFill>
            <a:srgbClr val="221C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bg1"/>
              </a:solidFill>
            </a:endParaRPr>
          </a:p>
        </p:txBody>
      </p:sp>
      <p:sp>
        <p:nvSpPr>
          <p:cNvPr id="8" name="pole tekstowe 7"/>
          <p:cNvSpPr txBox="1"/>
          <p:nvPr/>
        </p:nvSpPr>
        <p:spPr>
          <a:xfrm>
            <a:off x="141530" y="185980"/>
            <a:ext cx="8640960" cy="646331"/>
          </a:xfrm>
          <a:prstGeom prst="rect">
            <a:avLst/>
          </a:prstGeom>
          <a:noFill/>
        </p:spPr>
        <p:txBody>
          <a:bodyPr wrap="square" rtlCol="0">
            <a:spAutoFit/>
          </a:bodyPr>
          <a:lstStyle/>
          <a:p>
            <a:pPr algn="ctr"/>
            <a:r>
              <a:rPr lang="pl-PL" sz="3600" dirty="0" smtClean="0">
                <a:solidFill>
                  <a:schemeClr val="bg1"/>
                </a:solidFill>
                <a:latin typeface="Constantia" panose="02030602050306030303" pitchFamily="18" charset="0"/>
              </a:rPr>
              <a:t>Modele otwartego dostępu</a:t>
            </a:r>
            <a:endParaRPr lang="pl-PL" sz="3600" dirty="0">
              <a:solidFill>
                <a:schemeClr val="bg1"/>
              </a:solidFill>
              <a:latin typeface="Constantia" panose="02030602050306030303" pitchFamily="18" charset="0"/>
            </a:endParaRPr>
          </a:p>
        </p:txBody>
      </p:sp>
    </p:spTree>
    <p:extLst>
      <p:ext uri="{BB962C8B-B14F-4D97-AF65-F5344CB8AC3E}">
        <p14:creationId xmlns:p14="http://schemas.microsoft.com/office/powerpoint/2010/main" val="15457429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0" y="-16692"/>
            <a:ext cx="9144000" cy="1124744"/>
          </a:xfrm>
          <a:prstGeom prst="rect">
            <a:avLst/>
          </a:prstGeom>
          <a:solidFill>
            <a:srgbClr val="221C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200" dirty="0">
                <a:latin typeface="Constantia" panose="02030602050306030303" pitchFamily="18" charset="0"/>
              </a:rPr>
              <a:t>Licencje Creative </a:t>
            </a:r>
            <a:r>
              <a:rPr lang="pl-PL" sz="3200" dirty="0" err="1" smtClean="0">
                <a:latin typeface="Constantia" panose="02030602050306030303" pitchFamily="18" charset="0"/>
              </a:rPr>
              <a:t>Commons</a:t>
            </a:r>
            <a:r>
              <a:rPr lang="pl-PL" sz="3200" dirty="0" smtClean="0">
                <a:latin typeface="Constantia" panose="02030602050306030303" pitchFamily="18" charset="0"/>
              </a:rPr>
              <a:t> (CC)</a:t>
            </a:r>
            <a:endParaRPr lang="pl-PL" sz="3200" dirty="0">
              <a:latin typeface="Constantia" panose="02030602050306030303" pitchFamily="18" charset="0"/>
            </a:endParaRPr>
          </a:p>
          <a:p>
            <a:pPr algn="ctr"/>
            <a:endParaRPr lang="pl-PL" dirty="0">
              <a:solidFill>
                <a:schemeClr val="bg1"/>
              </a:solidFill>
            </a:endParaRPr>
          </a:p>
        </p:txBody>
      </p:sp>
      <p:pic>
        <p:nvPicPr>
          <p:cNvPr id="3" name="Obraz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6932" y="6243068"/>
            <a:ext cx="3510136" cy="495093"/>
          </a:xfrm>
          <a:prstGeom prst="rect">
            <a:avLst/>
          </a:prstGeom>
        </p:spPr>
      </p:pic>
      <p:sp>
        <p:nvSpPr>
          <p:cNvPr id="4" name="pole tekstowe 3"/>
          <p:cNvSpPr txBox="1"/>
          <p:nvPr/>
        </p:nvSpPr>
        <p:spPr>
          <a:xfrm>
            <a:off x="539552" y="1844824"/>
            <a:ext cx="7992888" cy="3170099"/>
          </a:xfrm>
          <a:prstGeom prst="rect">
            <a:avLst/>
          </a:prstGeom>
          <a:noFill/>
        </p:spPr>
        <p:txBody>
          <a:bodyPr wrap="square" rtlCol="0">
            <a:spAutoFit/>
          </a:bodyPr>
          <a:lstStyle/>
          <a:p>
            <a:pPr algn="just">
              <a:defRPr/>
            </a:pPr>
            <a:r>
              <a:rPr lang="pl-PL" altLang="pl-PL" sz="2000" b="1" dirty="0">
                <a:latin typeface="Constantia" panose="02030602050306030303" pitchFamily="18" charset="0"/>
              </a:rPr>
              <a:t>Creative </a:t>
            </a:r>
            <a:r>
              <a:rPr lang="pl-PL" altLang="pl-PL" sz="2000" b="1" dirty="0" err="1" smtClean="0">
                <a:latin typeface="Constantia" panose="02030602050306030303" pitchFamily="18" charset="0"/>
              </a:rPr>
              <a:t>Commons</a:t>
            </a:r>
            <a:r>
              <a:rPr lang="pl-PL" altLang="pl-PL" sz="2000" b="1" dirty="0" smtClean="0">
                <a:latin typeface="Constantia" panose="02030602050306030303" pitchFamily="18" charset="0"/>
              </a:rPr>
              <a:t> </a:t>
            </a:r>
            <a:r>
              <a:rPr lang="en-US" altLang="pl-PL" sz="2000" b="1" dirty="0" smtClean="0">
                <a:latin typeface="Constantia" panose="02030602050306030303" pitchFamily="18" charset="0"/>
              </a:rPr>
              <a:t> offer </a:t>
            </a:r>
            <a:r>
              <a:rPr lang="en-US" altLang="pl-PL" sz="2000" b="1" dirty="0">
                <a:latin typeface="Constantia" panose="02030602050306030303" pitchFamily="18" charset="0"/>
              </a:rPr>
              <a:t>creators licenses that allow them to keep their own rights and at the same time share their work with others:</a:t>
            </a:r>
            <a:endParaRPr lang="pl-PL" altLang="pl-PL" sz="2000" dirty="0" smtClean="0">
              <a:latin typeface="Constantia" panose="02030602050306030303" pitchFamily="18" charset="0"/>
            </a:endParaRPr>
          </a:p>
          <a:p>
            <a:pPr algn="just">
              <a:defRPr/>
            </a:pPr>
            <a:r>
              <a:rPr lang="pl-PL" altLang="pl-PL" sz="2000" dirty="0" smtClean="0">
                <a:latin typeface="Constantia" panose="02030602050306030303" pitchFamily="18" charset="0"/>
              </a:rPr>
              <a:t>1. </a:t>
            </a:r>
            <a:r>
              <a:rPr lang="en-US" altLang="pl-PL" sz="2000" dirty="0" smtClean="0">
                <a:latin typeface="Constantia" panose="02030602050306030303" pitchFamily="18" charset="0"/>
              </a:rPr>
              <a:t>operate </a:t>
            </a:r>
            <a:r>
              <a:rPr lang="en-US" altLang="pl-PL" sz="2000" dirty="0">
                <a:latin typeface="Constantia" panose="02030602050306030303" pitchFamily="18" charset="0"/>
              </a:rPr>
              <a:t>on the principle of "</a:t>
            </a:r>
            <a:r>
              <a:rPr lang="en-US" altLang="pl-PL" sz="2000" b="1" dirty="0">
                <a:latin typeface="Constantia" panose="02030602050306030303" pitchFamily="18" charset="0"/>
              </a:rPr>
              <a:t>certain rights reserved</a:t>
            </a:r>
            <a:r>
              <a:rPr lang="en-US" altLang="pl-PL" sz="2000" dirty="0">
                <a:latin typeface="Constantia" panose="02030602050306030303" pitchFamily="18" charset="0"/>
              </a:rPr>
              <a:t>" – as an extension of the "all rights reserved" principle</a:t>
            </a:r>
          </a:p>
          <a:p>
            <a:pPr algn="just">
              <a:defRPr/>
            </a:pPr>
            <a:r>
              <a:rPr lang="pl-PL" altLang="pl-PL" sz="2000" dirty="0" smtClean="0">
                <a:latin typeface="Constantia" panose="02030602050306030303" pitchFamily="18" charset="0"/>
              </a:rPr>
              <a:t>2. </a:t>
            </a:r>
            <a:r>
              <a:rPr lang="en-US" altLang="pl-PL" sz="2000" dirty="0" smtClean="0">
                <a:latin typeface="Constantia" panose="02030602050306030303" pitchFamily="18" charset="0"/>
              </a:rPr>
              <a:t>are </a:t>
            </a:r>
            <a:r>
              <a:rPr lang="en-US" altLang="pl-PL" sz="2000" dirty="0">
                <a:latin typeface="Constantia" panose="02030602050306030303" pitchFamily="18" charset="0"/>
              </a:rPr>
              <a:t>granted in advance by the copyright owner by determining the rights to use the licensed work </a:t>
            </a:r>
          </a:p>
          <a:p>
            <a:pPr algn="just">
              <a:defRPr/>
            </a:pPr>
            <a:r>
              <a:rPr lang="pl-PL" altLang="pl-PL" sz="2000" dirty="0" smtClean="0">
                <a:latin typeface="Constantia" panose="02030602050306030303" pitchFamily="18" charset="0"/>
              </a:rPr>
              <a:t>3. </a:t>
            </a:r>
            <a:r>
              <a:rPr lang="en-US" altLang="pl-PL" sz="2000" dirty="0" smtClean="0">
                <a:latin typeface="Constantia" panose="02030602050306030303" pitchFamily="18" charset="0"/>
              </a:rPr>
              <a:t>allow </a:t>
            </a:r>
            <a:r>
              <a:rPr lang="en-US" altLang="pl-PL" sz="2000" dirty="0">
                <a:latin typeface="Constantia" panose="02030602050306030303" pitchFamily="18" charset="0"/>
              </a:rPr>
              <a:t>you to specify the </a:t>
            </a:r>
            <a:r>
              <a:rPr lang="en-US" altLang="pl-PL" sz="2000" b="1" dirty="0">
                <a:latin typeface="Constantia" panose="02030602050306030303" pitchFamily="18" charset="0"/>
              </a:rPr>
              <a:t>conditions</a:t>
            </a:r>
            <a:r>
              <a:rPr lang="en-US" altLang="pl-PL" sz="2000" dirty="0">
                <a:latin typeface="Constantia" panose="02030602050306030303" pitchFamily="18" charset="0"/>
              </a:rPr>
              <a:t> under which others may exercise the right to copy the work.</a:t>
            </a:r>
          </a:p>
          <a:p>
            <a:pPr algn="just">
              <a:defRPr/>
            </a:pPr>
            <a:endParaRPr lang="pl-PL" altLang="pl-PL" sz="2000" dirty="0">
              <a:latin typeface="Constantia" panose="02030602050306030303" pitchFamily="18" charset="0"/>
            </a:endParaRPr>
          </a:p>
        </p:txBody>
      </p:sp>
    </p:spTree>
    <p:extLst>
      <p:ext uri="{BB962C8B-B14F-4D97-AF65-F5344CB8AC3E}">
        <p14:creationId xmlns:p14="http://schemas.microsoft.com/office/powerpoint/2010/main" val="37557916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Licence</a:t>
            </a:r>
            <a:r>
              <a:rPr lang="pl-PL" dirty="0" smtClean="0"/>
              <a:t> </a:t>
            </a:r>
            <a:r>
              <a:rPr lang="pl-PL" dirty="0" err="1" smtClean="0"/>
              <a:t>features</a:t>
            </a:r>
            <a:endParaRPr lang="pl-PL" dirty="0"/>
          </a:p>
        </p:txBody>
      </p:sp>
      <p:sp>
        <p:nvSpPr>
          <p:cNvPr id="3" name="Symbol zastępczy zawartości 2"/>
          <p:cNvSpPr>
            <a:spLocks noGrp="1"/>
          </p:cNvSpPr>
          <p:nvPr>
            <p:ph idx="1"/>
          </p:nvPr>
        </p:nvSpPr>
        <p:spPr/>
        <p:txBody>
          <a:bodyPr/>
          <a:lstStyle/>
          <a:p>
            <a:endParaRPr lang="pl-PL" dirty="0"/>
          </a:p>
        </p:txBody>
      </p:sp>
      <p:pic>
        <p:nvPicPr>
          <p:cNvPr id="8"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586038"/>
            <a:ext cx="666750" cy="666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54720">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424238"/>
            <a:ext cx="666750" cy="666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54720">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4262438"/>
            <a:ext cx="666750" cy="666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54720">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5105400"/>
            <a:ext cx="673100" cy="673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54720">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AutoShape 14"/>
          <p:cNvSpPr>
            <a:spLocks noChangeArrowheads="1"/>
          </p:cNvSpPr>
          <p:nvPr/>
        </p:nvSpPr>
        <p:spPr bwMode="auto">
          <a:xfrm>
            <a:off x="3629025" y="2667000"/>
            <a:ext cx="4975423" cy="457200"/>
          </a:xfrm>
          <a:prstGeom prst="roundRect">
            <a:avLst>
              <a:gd name="adj" fmla="val 34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4720">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lgn="l" defTabSz="449263">
              <a:lnSpc>
                <a:spcPct val="94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a:solidFill>
                  <a:srgbClr val="000000"/>
                </a:solidFill>
                <a:effectLst>
                  <a:outerShdw blurRad="38100" dist="38100" dir="2700000" algn="tl">
                    <a:srgbClr val="C0C0C0"/>
                  </a:outerShdw>
                </a:effectLst>
                <a:cs typeface="Arial Unicode MS" charset="0"/>
              </a:rPr>
              <a:t>Attribution</a:t>
            </a:r>
            <a:r>
              <a:rPr lang="en-GB" i="1" dirty="0">
                <a:solidFill>
                  <a:srgbClr val="000000"/>
                </a:solidFill>
                <a:effectLst>
                  <a:outerShdw blurRad="38100" dist="38100" dir="2700000" algn="tl">
                    <a:srgbClr val="C0C0C0"/>
                  </a:outerShdw>
                </a:effectLst>
                <a:cs typeface="Arial Unicode MS" charset="0"/>
              </a:rPr>
              <a:t> (</a:t>
            </a:r>
            <a:r>
              <a:rPr lang="en-GB" b="1" i="1" dirty="0">
                <a:solidFill>
                  <a:srgbClr val="000000"/>
                </a:solidFill>
                <a:effectLst>
                  <a:outerShdw blurRad="38100" dist="38100" dir="2700000" algn="tl">
                    <a:srgbClr val="C0C0C0"/>
                  </a:outerShdw>
                </a:effectLst>
                <a:cs typeface="Arial Unicode MS" charset="0"/>
              </a:rPr>
              <a:t>always</a:t>
            </a:r>
            <a:r>
              <a:rPr lang="en-GB" b="1" i="1" dirty="0" smtClean="0">
                <a:solidFill>
                  <a:srgbClr val="000000"/>
                </a:solidFill>
                <a:effectLst>
                  <a:outerShdw blurRad="38100" dist="38100" dir="2700000" algn="tl">
                    <a:srgbClr val="C0C0C0"/>
                  </a:outerShdw>
                </a:effectLst>
                <a:cs typeface="Arial Unicode MS" charset="0"/>
              </a:rPr>
              <a:t>)</a:t>
            </a:r>
            <a:r>
              <a:rPr lang="pl-PL" b="1" i="1" dirty="0" smtClean="0">
                <a:solidFill>
                  <a:srgbClr val="000000"/>
                </a:solidFill>
                <a:effectLst>
                  <a:outerShdw blurRad="38100" dist="38100" dir="2700000" algn="tl">
                    <a:srgbClr val="C0C0C0"/>
                  </a:outerShdw>
                </a:effectLst>
                <a:cs typeface="Arial Unicode MS" charset="0"/>
              </a:rPr>
              <a:t> – wskazanie autorstwa</a:t>
            </a:r>
            <a:endParaRPr lang="en-GB" i="1" dirty="0">
              <a:solidFill>
                <a:srgbClr val="000000"/>
              </a:solidFill>
              <a:effectLst>
                <a:outerShdw blurRad="38100" dist="38100" dir="2700000" algn="tl">
                  <a:srgbClr val="C0C0C0"/>
                </a:outerShdw>
              </a:effectLst>
              <a:cs typeface="Arial Unicode MS" charset="0"/>
            </a:endParaRPr>
          </a:p>
        </p:txBody>
      </p:sp>
      <p:sp>
        <p:nvSpPr>
          <p:cNvPr id="13" name="AutoShape 15"/>
          <p:cNvSpPr>
            <a:spLocks noChangeArrowheads="1"/>
          </p:cNvSpPr>
          <p:nvPr/>
        </p:nvSpPr>
        <p:spPr bwMode="auto">
          <a:xfrm>
            <a:off x="3581400" y="3505200"/>
            <a:ext cx="5023048" cy="457200"/>
          </a:xfrm>
          <a:prstGeom prst="roundRect">
            <a:avLst>
              <a:gd name="adj" fmla="val 34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4720">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lgn="l" defTabSz="449263">
              <a:lnSpc>
                <a:spcPct val="94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a:solidFill>
                  <a:srgbClr val="000000"/>
                </a:solidFill>
                <a:effectLst>
                  <a:outerShdw blurRad="38100" dist="38100" dir="2700000" algn="tl">
                    <a:srgbClr val="C0C0C0"/>
                  </a:outerShdw>
                </a:effectLst>
                <a:cs typeface="Arial Unicode MS" charset="0"/>
              </a:rPr>
              <a:t>No Commercial </a:t>
            </a:r>
            <a:r>
              <a:rPr lang="en-GB" b="1" i="1" dirty="0" smtClean="0">
                <a:solidFill>
                  <a:srgbClr val="000000"/>
                </a:solidFill>
                <a:effectLst>
                  <a:outerShdw blurRad="38100" dist="38100" dir="2700000" algn="tl">
                    <a:srgbClr val="C0C0C0"/>
                  </a:outerShdw>
                </a:effectLst>
                <a:cs typeface="Arial Unicode MS" charset="0"/>
              </a:rPr>
              <a:t>Use</a:t>
            </a:r>
            <a:r>
              <a:rPr lang="pl-PL" b="1" i="1" dirty="0" smtClean="0">
                <a:solidFill>
                  <a:srgbClr val="000000"/>
                </a:solidFill>
                <a:effectLst>
                  <a:outerShdw blurRad="38100" dist="38100" dir="2700000" algn="tl">
                    <a:srgbClr val="C0C0C0"/>
                  </a:outerShdw>
                </a:effectLst>
                <a:cs typeface="Arial Unicode MS" charset="0"/>
              </a:rPr>
              <a:t> – brak użytku komercyjnego</a:t>
            </a:r>
            <a:endParaRPr lang="en-GB" b="1" i="1" dirty="0">
              <a:solidFill>
                <a:srgbClr val="000000"/>
              </a:solidFill>
              <a:effectLst>
                <a:outerShdw blurRad="38100" dist="38100" dir="2700000" algn="tl">
                  <a:srgbClr val="C0C0C0"/>
                </a:outerShdw>
              </a:effectLst>
              <a:latin typeface="Trebuchet MS" pitchFamily="-92" charset="0"/>
              <a:cs typeface="Arial Unicode MS" charset="0"/>
            </a:endParaRPr>
          </a:p>
          <a:p>
            <a:pPr algn="l" defTabSz="449263">
              <a:lnSpc>
                <a:spcPct val="94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b="1" i="1" dirty="0">
              <a:solidFill>
                <a:srgbClr val="000000"/>
              </a:solidFill>
              <a:effectLst>
                <a:outerShdw blurRad="38100" dist="38100" dir="2700000" algn="tl">
                  <a:srgbClr val="C0C0C0"/>
                </a:outerShdw>
              </a:effectLst>
              <a:latin typeface="Trebuchet MS" pitchFamily="-92" charset="0"/>
              <a:cs typeface="Arial Unicode MS" charset="0"/>
            </a:endParaRPr>
          </a:p>
        </p:txBody>
      </p:sp>
      <p:sp>
        <p:nvSpPr>
          <p:cNvPr id="14" name="AutoShape 16"/>
          <p:cNvSpPr>
            <a:spLocks noChangeArrowheads="1"/>
          </p:cNvSpPr>
          <p:nvPr/>
        </p:nvSpPr>
        <p:spPr bwMode="auto">
          <a:xfrm>
            <a:off x="3581400" y="4343400"/>
            <a:ext cx="4951040" cy="457200"/>
          </a:xfrm>
          <a:prstGeom prst="roundRect">
            <a:avLst>
              <a:gd name="adj" fmla="val 34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4720">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lgn="l" defTabSz="449263">
              <a:lnSpc>
                <a:spcPct val="94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a:solidFill>
                  <a:srgbClr val="000000"/>
                </a:solidFill>
                <a:effectLst>
                  <a:outerShdw blurRad="38100" dist="38100" dir="2700000" algn="tl">
                    <a:srgbClr val="C0C0C0"/>
                  </a:outerShdw>
                </a:effectLst>
                <a:cs typeface="Arial Unicode MS" charset="0"/>
              </a:rPr>
              <a:t>No Derivative </a:t>
            </a:r>
            <a:r>
              <a:rPr lang="en-GB" b="1" i="1" dirty="0" smtClean="0">
                <a:solidFill>
                  <a:srgbClr val="000000"/>
                </a:solidFill>
                <a:effectLst>
                  <a:outerShdw blurRad="38100" dist="38100" dir="2700000" algn="tl">
                    <a:srgbClr val="C0C0C0"/>
                  </a:outerShdw>
                </a:effectLst>
                <a:cs typeface="Arial Unicode MS" charset="0"/>
              </a:rPr>
              <a:t>Works</a:t>
            </a:r>
            <a:r>
              <a:rPr lang="pl-PL" b="1" i="1" dirty="0" smtClean="0">
                <a:solidFill>
                  <a:srgbClr val="000000"/>
                </a:solidFill>
                <a:effectLst>
                  <a:outerShdw blurRad="38100" dist="38100" dir="2700000" algn="tl">
                    <a:srgbClr val="C0C0C0"/>
                  </a:outerShdw>
                </a:effectLst>
                <a:cs typeface="Arial Unicode MS" charset="0"/>
              </a:rPr>
              <a:t> – bez utworów zależnych</a:t>
            </a:r>
            <a:endParaRPr lang="en-GB" b="1" i="1" dirty="0">
              <a:solidFill>
                <a:srgbClr val="000000"/>
              </a:solidFill>
              <a:effectLst>
                <a:outerShdw blurRad="38100" dist="38100" dir="2700000" algn="tl">
                  <a:srgbClr val="C0C0C0"/>
                </a:outerShdw>
              </a:effectLst>
              <a:cs typeface="Arial Unicode MS" charset="0"/>
            </a:endParaRPr>
          </a:p>
        </p:txBody>
      </p:sp>
      <p:sp>
        <p:nvSpPr>
          <p:cNvPr id="15" name="AutoShape 17"/>
          <p:cNvSpPr>
            <a:spLocks noChangeArrowheads="1"/>
          </p:cNvSpPr>
          <p:nvPr/>
        </p:nvSpPr>
        <p:spPr bwMode="auto">
          <a:xfrm>
            <a:off x="3581400" y="5181600"/>
            <a:ext cx="5108575" cy="457200"/>
          </a:xfrm>
          <a:prstGeom prst="roundRect">
            <a:avLst>
              <a:gd name="adj" fmla="val 34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4720">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lgn="l" defTabSz="449263">
              <a:lnSpc>
                <a:spcPct val="94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a:solidFill>
                  <a:srgbClr val="000000"/>
                </a:solidFill>
                <a:effectLst>
                  <a:outerShdw blurRad="38100" dist="38100" dir="2700000" algn="tl">
                    <a:srgbClr val="C0C0C0"/>
                  </a:outerShdw>
                </a:effectLst>
                <a:cs typeface="Arial Unicode MS" charset="0"/>
              </a:rPr>
              <a:t>Share </a:t>
            </a:r>
            <a:r>
              <a:rPr lang="en-GB" b="1" i="1" dirty="0" smtClean="0">
                <a:solidFill>
                  <a:srgbClr val="000000"/>
                </a:solidFill>
                <a:effectLst>
                  <a:outerShdw blurRad="38100" dist="38100" dir="2700000" algn="tl">
                    <a:srgbClr val="C0C0C0"/>
                  </a:outerShdw>
                </a:effectLst>
                <a:cs typeface="Arial Unicode MS" charset="0"/>
              </a:rPr>
              <a:t>Alike</a:t>
            </a:r>
            <a:r>
              <a:rPr lang="pl-PL" b="1" i="1" dirty="0" smtClean="0">
                <a:solidFill>
                  <a:srgbClr val="000000"/>
                </a:solidFill>
                <a:effectLst>
                  <a:outerShdw blurRad="38100" dist="38100" dir="2700000" algn="tl">
                    <a:srgbClr val="C0C0C0"/>
                  </a:outerShdw>
                </a:effectLst>
                <a:cs typeface="Arial Unicode MS" charset="0"/>
              </a:rPr>
              <a:t> – po wykorzystaniu udostępnione na tych samych warunkach</a:t>
            </a:r>
            <a:r>
              <a:rPr lang="en-GB" sz="2000" b="1" i="1" dirty="0">
                <a:solidFill>
                  <a:srgbClr val="000000"/>
                </a:solidFill>
                <a:effectLst>
                  <a:outerShdw blurRad="38100" dist="38100" dir="2700000" algn="tl">
                    <a:srgbClr val="C0C0C0"/>
                  </a:outerShdw>
                </a:effectLst>
                <a:cs typeface="Arial Unicode MS" charset="0"/>
              </a:rPr>
              <a:t/>
            </a:r>
            <a:br>
              <a:rPr lang="en-GB" sz="2000" b="1" i="1" dirty="0">
                <a:solidFill>
                  <a:srgbClr val="000000"/>
                </a:solidFill>
                <a:effectLst>
                  <a:outerShdw blurRad="38100" dist="38100" dir="2700000" algn="tl">
                    <a:srgbClr val="C0C0C0"/>
                  </a:outerShdw>
                </a:effectLst>
                <a:cs typeface="Arial Unicode MS" charset="0"/>
              </a:rPr>
            </a:br>
            <a:endParaRPr lang="en-GB" sz="2000" b="1" i="1" dirty="0">
              <a:solidFill>
                <a:srgbClr val="000000"/>
              </a:solidFill>
              <a:effectLst>
                <a:outerShdw blurRad="38100" dist="38100" dir="2700000" algn="tl">
                  <a:srgbClr val="C0C0C0"/>
                </a:outerShdw>
              </a:effectLst>
              <a:latin typeface="Trebuchet MS" pitchFamily="-92" charset="0"/>
              <a:cs typeface="Arial Unicode MS" charset="0"/>
            </a:endParaRPr>
          </a:p>
        </p:txBody>
      </p:sp>
      <p:sp>
        <p:nvSpPr>
          <p:cNvPr id="16" name="Text Box 18"/>
          <p:cNvSpPr txBox="1">
            <a:spLocks noChangeArrowheads="1"/>
          </p:cNvSpPr>
          <p:nvPr/>
        </p:nvSpPr>
        <p:spPr bwMode="auto">
          <a:xfrm>
            <a:off x="8689975" y="6499225"/>
            <a:ext cx="260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000"/>
              <a:t>6</a:t>
            </a:r>
          </a:p>
        </p:txBody>
      </p:sp>
    </p:spTree>
    <p:extLst>
      <p:ext uri="{BB962C8B-B14F-4D97-AF65-F5344CB8AC3E}">
        <p14:creationId xmlns:p14="http://schemas.microsoft.com/office/powerpoint/2010/main" val="2445751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dirty="0"/>
          </a:p>
        </p:txBody>
      </p:sp>
      <p:sp>
        <p:nvSpPr>
          <p:cNvPr id="4" name="Text Box 21"/>
          <p:cNvSpPr txBox="1">
            <a:spLocks noChangeArrowheads="1"/>
          </p:cNvSpPr>
          <p:nvPr/>
        </p:nvSpPr>
        <p:spPr bwMode="auto">
          <a:xfrm>
            <a:off x="8689975" y="6499225"/>
            <a:ext cx="260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000"/>
              <a:t>7</a:t>
            </a:r>
          </a:p>
        </p:txBody>
      </p:sp>
      <p:pic>
        <p:nvPicPr>
          <p:cNvPr id="8" name="Picture 28" descr="CCLicen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2819400"/>
            <a:ext cx="2198688" cy="355441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0"/>
          <p:cNvSpPr txBox="1">
            <a:spLocks noChangeArrowheads="1"/>
          </p:cNvSpPr>
          <p:nvPr/>
        </p:nvSpPr>
        <p:spPr bwMode="auto">
          <a:xfrm>
            <a:off x="539552" y="476672"/>
            <a:ext cx="7772400" cy="8382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effectLst>
                  <a:outerShdw blurRad="38100" dist="38100" dir="2700000" algn="tl">
                    <a:srgbClr val="C0C0C0"/>
                  </a:outerShdw>
                </a:effectLst>
              </a:rPr>
              <a:t>Creative Commons Licenses</a:t>
            </a:r>
            <a:br>
              <a:rPr lang="en-US" sz="3600" b="1" dirty="0" smtClean="0">
                <a:effectLst>
                  <a:outerShdw blurRad="38100" dist="38100" dir="2700000" algn="tl">
                    <a:srgbClr val="C0C0C0"/>
                  </a:outerShdw>
                </a:effectLst>
              </a:rPr>
            </a:br>
            <a:endParaRPr lang="en-US" dirty="0"/>
          </a:p>
        </p:txBody>
      </p:sp>
      <p:sp>
        <p:nvSpPr>
          <p:cNvPr id="10" name="Rectangle 31"/>
          <p:cNvSpPr txBox="1">
            <a:spLocks noChangeArrowheads="1"/>
          </p:cNvSpPr>
          <p:nvPr/>
        </p:nvSpPr>
        <p:spPr bwMode="auto">
          <a:xfrm>
            <a:off x="685800" y="2133600"/>
            <a:ext cx="55626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en-US" smtClean="0"/>
              <a:t> </a:t>
            </a:r>
            <a:r>
              <a:rPr lang="en-US" sz="2400" b="1" u="sng" smtClean="0">
                <a:effectLst>
                  <a:outerShdw blurRad="38100" dist="38100" dir="2700000" algn="tl">
                    <a:srgbClr val="C0C0C0"/>
                  </a:outerShdw>
                </a:effectLst>
              </a:rPr>
              <a:t>6 variations:</a:t>
            </a:r>
          </a:p>
          <a:p>
            <a:pPr>
              <a:buFontTx/>
              <a:buNone/>
            </a:pPr>
            <a:endParaRPr lang="en-US" sz="1200" smtClean="0"/>
          </a:p>
          <a:p>
            <a:pPr>
              <a:lnSpc>
                <a:spcPct val="150000"/>
              </a:lnSpc>
              <a:buFontTx/>
              <a:buNone/>
            </a:pPr>
            <a:r>
              <a:rPr lang="en-US" sz="2000" smtClean="0"/>
              <a:t>Attribution Non-commercial No Derivatives</a:t>
            </a:r>
          </a:p>
          <a:p>
            <a:pPr>
              <a:lnSpc>
                <a:spcPct val="150000"/>
              </a:lnSpc>
              <a:buFontTx/>
              <a:buNone/>
            </a:pPr>
            <a:r>
              <a:rPr lang="en-US" sz="2000" smtClean="0"/>
              <a:t>Attribution Non-commercial Share Alike</a:t>
            </a:r>
          </a:p>
          <a:p>
            <a:pPr>
              <a:lnSpc>
                <a:spcPct val="150000"/>
              </a:lnSpc>
              <a:buFontTx/>
              <a:buNone/>
            </a:pPr>
            <a:r>
              <a:rPr lang="en-US" sz="2000" smtClean="0"/>
              <a:t>Attribution Non-commercial</a:t>
            </a:r>
          </a:p>
          <a:p>
            <a:pPr>
              <a:lnSpc>
                <a:spcPct val="150000"/>
              </a:lnSpc>
              <a:buFontTx/>
              <a:buNone/>
            </a:pPr>
            <a:r>
              <a:rPr lang="en-US" sz="2000" smtClean="0"/>
              <a:t>Attribution No Derivatives</a:t>
            </a:r>
          </a:p>
          <a:p>
            <a:pPr>
              <a:lnSpc>
                <a:spcPct val="150000"/>
              </a:lnSpc>
              <a:buFontTx/>
              <a:buNone/>
            </a:pPr>
            <a:r>
              <a:rPr lang="en-US" sz="2000" smtClean="0"/>
              <a:t>Attribution Share Alike</a:t>
            </a:r>
          </a:p>
          <a:p>
            <a:pPr>
              <a:lnSpc>
                <a:spcPct val="150000"/>
              </a:lnSpc>
              <a:buFontTx/>
              <a:buNone/>
            </a:pPr>
            <a:r>
              <a:rPr lang="en-US" sz="2000" smtClean="0"/>
              <a:t>Attribution</a:t>
            </a:r>
            <a:endParaRPr lang="en-US" sz="2000"/>
          </a:p>
        </p:txBody>
      </p:sp>
    </p:spTree>
    <p:extLst>
      <p:ext uri="{BB962C8B-B14F-4D97-AF65-F5344CB8AC3E}">
        <p14:creationId xmlns:p14="http://schemas.microsoft.com/office/powerpoint/2010/main" val="4173478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62074"/>
          </a:xfrm>
        </p:spPr>
        <p:txBody>
          <a:bodyPr>
            <a:normAutofit fontScale="90000"/>
          </a:bodyPr>
          <a:lstStyle/>
          <a:p>
            <a:r>
              <a:rPr lang="en-US" sz="3100" dirty="0" smtClean="0"/>
              <a:t>Each </a:t>
            </a:r>
            <a:r>
              <a:rPr lang="pl-PL" sz="3100" dirty="0" smtClean="0"/>
              <a:t> CC </a:t>
            </a:r>
            <a:r>
              <a:rPr lang="en-US" sz="3100" dirty="0" err="1" smtClean="0"/>
              <a:t>licence</a:t>
            </a:r>
            <a:r>
              <a:rPr lang="en-US" sz="3100" dirty="0" smtClean="0"/>
              <a:t> </a:t>
            </a:r>
            <a:r>
              <a:rPr lang="en-US" sz="3100" dirty="0"/>
              <a:t>grants a world-wide, royalty-free, non-</a:t>
            </a:r>
            <a:r>
              <a:rPr lang="en-US" sz="3100" dirty="0" err="1"/>
              <a:t>exclusive,perpetual</a:t>
            </a:r>
            <a:r>
              <a:rPr lang="en-US" sz="3100" dirty="0"/>
              <a:t> </a:t>
            </a:r>
            <a:r>
              <a:rPr lang="en-US" sz="3100" dirty="0" err="1"/>
              <a:t>licence</a:t>
            </a:r>
            <a:r>
              <a:rPr lang="en-US" sz="3100" dirty="0"/>
              <a:t> to the user</a:t>
            </a:r>
            <a:endParaRPr lang="pl-PL" sz="3100" dirty="0"/>
          </a:p>
        </p:txBody>
      </p:sp>
      <p:sp>
        <p:nvSpPr>
          <p:cNvPr id="3" name="Symbol zastępczy zawartości 2"/>
          <p:cNvSpPr>
            <a:spLocks noGrp="1"/>
          </p:cNvSpPr>
          <p:nvPr>
            <p:ph idx="1"/>
          </p:nvPr>
        </p:nvSpPr>
        <p:spPr>
          <a:xfrm>
            <a:off x="457200" y="1052736"/>
            <a:ext cx="8579296" cy="5805264"/>
          </a:xfrm>
        </p:spPr>
        <p:txBody>
          <a:bodyPr>
            <a:noAutofit/>
          </a:bodyPr>
          <a:lstStyle/>
          <a:p>
            <a:pPr marL="0" indent="0">
              <a:buNone/>
            </a:pPr>
            <a:r>
              <a:rPr lang="en-US" sz="2200" dirty="0"/>
              <a:t>website </a:t>
            </a:r>
            <a:r>
              <a:rPr lang="en-US" sz="2200" dirty="0" smtClean="0"/>
              <a:t>o</a:t>
            </a:r>
            <a:r>
              <a:rPr lang="pl-PL" sz="2200" dirty="0" err="1" smtClean="0"/>
              <a:t>ff</a:t>
            </a:r>
            <a:r>
              <a:rPr lang="en-US" sz="2200" dirty="0" err="1" smtClean="0"/>
              <a:t>ers</a:t>
            </a:r>
            <a:r>
              <a:rPr lang="en-US" sz="2200" dirty="0" smtClean="0"/>
              <a:t> </a:t>
            </a:r>
            <a:r>
              <a:rPr lang="en-US" sz="2200" dirty="0"/>
              <a:t>a selection of free downloadable </a:t>
            </a:r>
            <a:r>
              <a:rPr lang="en-US" sz="2200" dirty="0" err="1"/>
              <a:t>licences</a:t>
            </a:r>
            <a:r>
              <a:rPr lang="en-US" sz="2200" dirty="0"/>
              <a:t> that </a:t>
            </a:r>
            <a:r>
              <a:rPr lang="en-US" sz="2200" dirty="0" smtClean="0"/>
              <a:t>are</a:t>
            </a:r>
            <a:r>
              <a:rPr lang="pl-PL" sz="2200" dirty="0" smtClean="0"/>
              <a:t> </a:t>
            </a:r>
            <a:r>
              <a:rPr lang="en-US" sz="2200" dirty="0" smtClean="0"/>
              <a:t>intended </a:t>
            </a:r>
            <a:r>
              <a:rPr lang="en-US" sz="2200" dirty="0"/>
              <a:t>to reduce the costs for users of applying for permissions for every </a:t>
            </a:r>
            <a:r>
              <a:rPr lang="en-US" sz="2200" dirty="0" smtClean="0"/>
              <a:t>use</a:t>
            </a:r>
            <a:r>
              <a:rPr lang="pl-PL" sz="2200" dirty="0" smtClean="0"/>
              <a:t> </a:t>
            </a:r>
            <a:r>
              <a:rPr lang="en-US" sz="2200" dirty="0" smtClean="0"/>
              <a:t>of </a:t>
            </a:r>
            <a:r>
              <a:rPr lang="en-US" sz="2200" dirty="0"/>
              <a:t>creative work. </a:t>
            </a:r>
            <a:endParaRPr lang="pl-PL" sz="2200" dirty="0"/>
          </a:p>
          <a:p>
            <a:endParaRPr lang="pl-PL" sz="2400" dirty="0" smtClean="0"/>
          </a:p>
          <a:p>
            <a:pPr marL="0" indent="0">
              <a:buNone/>
            </a:pPr>
            <a:r>
              <a:rPr lang="pl-PL" sz="2400" dirty="0"/>
              <a:t>	</a:t>
            </a:r>
            <a:r>
              <a:rPr lang="pl-PL" sz="2400" dirty="0" smtClean="0"/>
              <a:t>	</a:t>
            </a:r>
            <a:r>
              <a:rPr lang="en-US" sz="2400" dirty="0" smtClean="0"/>
              <a:t>1</a:t>
            </a:r>
            <a:r>
              <a:rPr lang="en-US" sz="2400" dirty="0"/>
              <a:t>. </a:t>
            </a:r>
            <a:r>
              <a:rPr lang="en-US" sz="2200" dirty="0"/>
              <a:t>Attribution (CC BY) </a:t>
            </a:r>
            <a:r>
              <a:rPr lang="en-US" sz="2200" dirty="0" err="1"/>
              <a:t>Licence</a:t>
            </a:r>
            <a:r>
              <a:rPr lang="en-US" sz="2200" dirty="0"/>
              <a:t>. This is the least restrictive </a:t>
            </a:r>
            <a:r>
              <a:rPr lang="en-US" sz="2200" dirty="0" err="1"/>
              <a:t>licence</a:t>
            </a:r>
            <a:r>
              <a:rPr lang="en-US" sz="2200" dirty="0"/>
              <a:t> and </a:t>
            </a:r>
            <a:r>
              <a:rPr lang="en-US" sz="2200" dirty="0" err="1"/>
              <a:t>permitsothers</a:t>
            </a:r>
            <a:r>
              <a:rPr lang="en-US" sz="2200" dirty="0"/>
              <a:t> to add to or amend the work, even for commercial reasons, </a:t>
            </a:r>
            <a:r>
              <a:rPr lang="en-US" sz="2200" dirty="0" err="1"/>
              <a:t>providedthey</a:t>
            </a:r>
            <a:r>
              <a:rPr lang="en-US" sz="2200" dirty="0"/>
              <a:t> acknowledge the original author. Once </a:t>
            </a:r>
            <a:r>
              <a:rPr lang="en-US" sz="2200" dirty="0" err="1" smtClean="0"/>
              <a:t>modi</a:t>
            </a:r>
            <a:r>
              <a:rPr lang="pl-PL" sz="2200" dirty="0" smtClean="0"/>
              <a:t>fi</a:t>
            </a:r>
            <a:r>
              <a:rPr lang="en-US" sz="2200" dirty="0" err="1" smtClean="0"/>
              <a:t>ed</a:t>
            </a:r>
            <a:r>
              <a:rPr lang="en-US" sz="2200" dirty="0" smtClean="0"/>
              <a:t> </a:t>
            </a:r>
            <a:r>
              <a:rPr lang="en-US" sz="2200" dirty="0"/>
              <a:t>the work does not </a:t>
            </a:r>
            <a:r>
              <a:rPr lang="en-US" sz="2200" dirty="0" smtClean="0"/>
              <a:t>have</a:t>
            </a:r>
            <a:r>
              <a:rPr lang="pl-PL" sz="2200" dirty="0" smtClean="0"/>
              <a:t> </a:t>
            </a:r>
            <a:r>
              <a:rPr lang="en-US" sz="2200" dirty="0" smtClean="0"/>
              <a:t>to </a:t>
            </a:r>
            <a:r>
              <a:rPr lang="en-US" sz="2200" dirty="0"/>
              <a:t>be licensed under a Creative Commons </a:t>
            </a:r>
            <a:r>
              <a:rPr lang="en-US" sz="2200" dirty="0" err="1"/>
              <a:t>licence</a:t>
            </a:r>
            <a:r>
              <a:rPr lang="en-US" sz="2200" dirty="0" smtClean="0"/>
              <a:t>.</a:t>
            </a:r>
            <a:endParaRPr lang="pl-PL" sz="2200" dirty="0" smtClean="0"/>
          </a:p>
          <a:p>
            <a:endParaRPr lang="pl-PL" sz="2200" dirty="0" smtClean="0"/>
          </a:p>
          <a:p>
            <a:pPr lvl="3"/>
            <a:r>
              <a:rPr lang="en-US" sz="2200" dirty="0" smtClean="0"/>
              <a:t>2</a:t>
            </a:r>
            <a:r>
              <a:rPr lang="en-US" sz="2200" dirty="0"/>
              <a:t>. Attribution Share-Alike (BY-SA) </a:t>
            </a:r>
            <a:r>
              <a:rPr lang="en-US" sz="2200" dirty="0" err="1"/>
              <a:t>Licence</a:t>
            </a:r>
            <a:r>
              <a:rPr lang="en-US" sz="2200" dirty="0"/>
              <a:t>. Others may modify the work </a:t>
            </a:r>
            <a:r>
              <a:rPr lang="en-US" sz="2200" dirty="0" smtClean="0"/>
              <a:t>but</a:t>
            </a:r>
            <a:r>
              <a:rPr lang="pl-PL" sz="2200" dirty="0" smtClean="0"/>
              <a:t> </a:t>
            </a:r>
            <a:r>
              <a:rPr lang="en-US" sz="2200" dirty="0" smtClean="0"/>
              <a:t>must </a:t>
            </a:r>
            <a:r>
              <a:rPr lang="en-US" sz="2200" dirty="0"/>
              <a:t>acknowledge the original </a:t>
            </a:r>
            <a:r>
              <a:rPr lang="en-US" sz="2200" dirty="0" smtClean="0"/>
              <a:t>author</a:t>
            </a:r>
            <a:endParaRPr lang="pl-PL" sz="2200" dirty="0" smtClean="0"/>
          </a:p>
          <a:p>
            <a:pPr marL="114300" indent="0">
              <a:buNone/>
            </a:pPr>
            <a:r>
              <a:rPr lang="en-US" sz="2200" dirty="0" smtClean="0"/>
              <a:t>when </a:t>
            </a:r>
            <a:r>
              <a:rPr lang="en-US" sz="2200" dirty="0"/>
              <a:t>disseminating the work and </a:t>
            </a:r>
            <a:r>
              <a:rPr lang="en-US" sz="2200" dirty="0" smtClean="0"/>
              <a:t>must</a:t>
            </a:r>
            <a:r>
              <a:rPr lang="pl-PL" sz="2200" dirty="0" smtClean="0"/>
              <a:t> </a:t>
            </a:r>
            <a:r>
              <a:rPr lang="en-US" sz="2200" dirty="0" smtClean="0"/>
              <a:t>distribute </a:t>
            </a:r>
            <a:r>
              <a:rPr lang="en-US" sz="2200" dirty="0"/>
              <a:t>the derivative work under the same Creative Commons </a:t>
            </a:r>
            <a:r>
              <a:rPr lang="en-US" sz="2200" dirty="0" err="1"/>
              <a:t>licence</a:t>
            </a:r>
            <a:r>
              <a:rPr lang="en-US" sz="2200" dirty="0"/>
              <a:t> </a:t>
            </a:r>
            <a:r>
              <a:rPr lang="en-US" sz="2200" dirty="0" smtClean="0"/>
              <a:t>as</a:t>
            </a:r>
            <a:r>
              <a:rPr lang="pl-PL" sz="2200" dirty="0" smtClean="0"/>
              <a:t> </a:t>
            </a:r>
            <a:r>
              <a:rPr lang="en-US" sz="2200" dirty="0" smtClean="0"/>
              <a:t>the </a:t>
            </a:r>
            <a:r>
              <a:rPr lang="en-US" sz="2200" dirty="0"/>
              <a:t>original work. The derivative work may be used for commercial or non-commercial purposes</a:t>
            </a:r>
            <a:r>
              <a:rPr lang="en-US" sz="2200" dirty="0" smtClean="0"/>
              <a:t>.</a:t>
            </a:r>
            <a:endParaRPr lang="pl-PL" sz="2200" dirty="0" smtClean="0"/>
          </a:p>
          <a:p>
            <a:endParaRPr lang="pl-PL" sz="2200" dirty="0"/>
          </a:p>
          <a:p>
            <a:endParaRPr lang="pl-PL" sz="1000" dirty="0" smtClean="0"/>
          </a:p>
          <a:p>
            <a:endParaRPr lang="pl-PL" sz="1000" dirty="0"/>
          </a:p>
          <a:p>
            <a:endParaRPr lang="pl-PL" sz="1000" dirty="0" smtClean="0"/>
          </a:p>
          <a:p>
            <a:endParaRPr lang="en-US" sz="2200" dirty="0" smtClean="0"/>
          </a:p>
        </p:txBody>
      </p:sp>
      <p:pic>
        <p:nvPicPr>
          <p:cNvPr id="4" name="Obraz 3"/>
          <p:cNvPicPr>
            <a:picLocks noChangeAspect="1"/>
          </p:cNvPicPr>
          <p:nvPr/>
        </p:nvPicPr>
        <p:blipFill>
          <a:blip r:embed="rId2"/>
          <a:stretch>
            <a:fillRect/>
          </a:stretch>
        </p:blipFill>
        <p:spPr>
          <a:xfrm>
            <a:off x="0" y="2119514"/>
            <a:ext cx="1987468" cy="695004"/>
          </a:xfrm>
          <a:prstGeom prst="rect">
            <a:avLst/>
          </a:prstGeom>
        </p:spPr>
      </p:pic>
      <p:pic>
        <p:nvPicPr>
          <p:cNvPr id="5" name="Obraz 4"/>
          <p:cNvPicPr>
            <a:picLocks noChangeAspect="1"/>
          </p:cNvPicPr>
          <p:nvPr/>
        </p:nvPicPr>
        <p:blipFill>
          <a:blip r:embed="rId3"/>
          <a:stretch>
            <a:fillRect/>
          </a:stretch>
        </p:blipFill>
        <p:spPr>
          <a:xfrm>
            <a:off x="63849" y="4581128"/>
            <a:ext cx="2062931" cy="720080"/>
          </a:xfrm>
          <a:prstGeom prst="rect">
            <a:avLst/>
          </a:prstGeom>
        </p:spPr>
      </p:pic>
    </p:spTree>
    <p:extLst>
      <p:ext uri="{BB962C8B-B14F-4D97-AF65-F5344CB8AC3E}">
        <p14:creationId xmlns:p14="http://schemas.microsoft.com/office/powerpoint/2010/main" val="1118212707"/>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824</Words>
  <Application>Microsoft Office PowerPoint</Application>
  <PresentationFormat>Pokaz na ekranie (4:3)</PresentationFormat>
  <Paragraphs>86</Paragraphs>
  <Slides>15</Slides>
  <Notes>0</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15</vt:i4>
      </vt:variant>
    </vt:vector>
  </HeadingPairs>
  <TitlesOfParts>
    <vt:vector size="23" baseType="lpstr">
      <vt:lpstr>Arial Unicode MS</vt:lpstr>
      <vt:lpstr>Arial</vt:lpstr>
      <vt:lpstr>Calibri</vt:lpstr>
      <vt:lpstr>Constantia</vt:lpstr>
      <vt:lpstr>Gill Sans MT</vt:lpstr>
      <vt:lpstr>Times New Roman</vt:lpstr>
      <vt:lpstr>Trebuchet MS</vt:lpstr>
      <vt:lpstr>Motyw pakietu Office</vt:lpstr>
      <vt:lpstr>Licencje Creative Commons</vt:lpstr>
      <vt:lpstr>Lawrence Lessig  </vt:lpstr>
      <vt:lpstr>Prezentacja programu PowerPoint</vt:lpstr>
      <vt:lpstr>Prezentacja programu PowerPoint</vt:lpstr>
      <vt:lpstr>Prezentacja programu PowerPoint</vt:lpstr>
      <vt:lpstr>Prezentacja programu PowerPoint</vt:lpstr>
      <vt:lpstr>Licence features</vt:lpstr>
      <vt:lpstr>Prezentacja programu PowerPoint</vt:lpstr>
      <vt:lpstr>Each  CC licence grants a world-wide, royalty-free, non-exclusive,perpetual licence to the user</vt:lpstr>
      <vt:lpstr>Prezentacja programu PowerPoint</vt:lpstr>
      <vt:lpstr>Prezentacja programu PowerPoint</vt:lpstr>
      <vt:lpstr>CC0 </vt:lpstr>
      <vt:lpstr>The Problem </vt:lpstr>
      <vt:lpstr>Prezentacja programu PowerPoint</vt:lpstr>
      <vt:lpstr>Źródła: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Licencje Creative Commons</dc:title>
  <dc:creator>Monika</dc:creator>
  <cp:lastModifiedBy>Monika Drela</cp:lastModifiedBy>
  <cp:revision>7</cp:revision>
  <dcterms:created xsi:type="dcterms:W3CDTF">2021-06-12T19:39:52Z</dcterms:created>
  <dcterms:modified xsi:type="dcterms:W3CDTF">2023-04-13T09:23:00Z</dcterms:modified>
</cp:coreProperties>
</file>