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2" r:id="rId5"/>
    <p:sldId id="260" r:id="rId6"/>
    <p:sldId id="261" r:id="rId7"/>
    <p:sldId id="263" r:id="rId8"/>
    <p:sldId id="264" r:id="rId9"/>
    <p:sldId id="257" r:id="rId10"/>
    <p:sldId id="267" r:id="rId11"/>
    <p:sldId id="265" r:id="rId12"/>
    <p:sldId id="266" r:id="rId13"/>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26AF2399-DB8D-4DA6-8F4C-D346AA118916}" type="datetimeFigureOut">
              <a:rPr lang="pl-PL" smtClean="0"/>
              <a:pPr/>
              <a:t>2015-02-05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0F1284F-8A45-47AA-8318-41B6099167DE}"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26AF2399-DB8D-4DA6-8F4C-D346AA118916}" type="datetimeFigureOut">
              <a:rPr lang="pl-PL" smtClean="0"/>
              <a:pPr/>
              <a:t>2015-02-05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0F1284F-8A45-47AA-8318-41B6099167DE}"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26AF2399-DB8D-4DA6-8F4C-D346AA118916}" type="datetimeFigureOut">
              <a:rPr lang="pl-PL" smtClean="0"/>
              <a:pPr/>
              <a:t>2015-02-05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0F1284F-8A45-47AA-8318-41B6099167DE}"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26AF2399-DB8D-4DA6-8F4C-D346AA118916}" type="datetimeFigureOut">
              <a:rPr lang="pl-PL" smtClean="0"/>
              <a:pPr/>
              <a:t>2015-02-05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0F1284F-8A45-47AA-8318-41B6099167DE}"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26AF2399-DB8D-4DA6-8F4C-D346AA118916}" type="datetimeFigureOut">
              <a:rPr lang="pl-PL" smtClean="0"/>
              <a:pPr/>
              <a:t>2015-02-05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0F1284F-8A45-47AA-8318-41B6099167DE}"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26AF2399-DB8D-4DA6-8F4C-D346AA118916}" type="datetimeFigureOut">
              <a:rPr lang="pl-PL" smtClean="0"/>
              <a:pPr/>
              <a:t>2015-02-05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0F1284F-8A45-47AA-8318-41B6099167DE}"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26AF2399-DB8D-4DA6-8F4C-D346AA118916}" type="datetimeFigureOut">
              <a:rPr lang="pl-PL" smtClean="0"/>
              <a:pPr/>
              <a:t>2015-02-05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20F1284F-8A45-47AA-8318-41B6099167DE}"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26AF2399-DB8D-4DA6-8F4C-D346AA118916}" type="datetimeFigureOut">
              <a:rPr lang="pl-PL" smtClean="0"/>
              <a:pPr/>
              <a:t>2015-02-05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20F1284F-8A45-47AA-8318-41B6099167DE}"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26AF2399-DB8D-4DA6-8F4C-D346AA118916}" type="datetimeFigureOut">
              <a:rPr lang="pl-PL" smtClean="0"/>
              <a:pPr/>
              <a:t>2015-02-05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20F1284F-8A45-47AA-8318-41B6099167DE}"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26AF2399-DB8D-4DA6-8F4C-D346AA118916}" type="datetimeFigureOut">
              <a:rPr lang="pl-PL" smtClean="0"/>
              <a:pPr/>
              <a:t>2015-02-05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0F1284F-8A45-47AA-8318-41B6099167DE}"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26AF2399-DB8D-4DA6-8F4C-D346AA118916}" type="datetimeFigureOut">
              <a:rPr lang="pl-PL" smtClean="0"/>
              <a:pPr/>
              <a:t>2015-02-05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0F1284F-8A45-47AA-8318-41B6099167DE}"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AF2399-DB8D-4DA6-8F4C-D346AA118916}" type="datetimeFigureOut">
              <a:rPr lang="pl-PL" smtClean="0"/>
              <a:pPr/>
              <a:t>2015-02-05</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1284F-8A45-47AA-8318-41B6099167DE}"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err="1" smtClean="0"/>
              <a:t>Limitation</a:t>
            </a:r>
            <a:r>
              <a:rPr lang="pl-PL" dirty="0" smtClean="0"/>
              <a:t> of </a:t>
            </a:r>
            <a:r>
              <a:rPr lang="pl-PL" dirty="0" err="1" smtClean="0"/>
              <a:t>claims</a:t>
            </a:r>
            <a:endParaRPr lang="pl-PL" dirty="0"/>
          </a:p>
        </p:txBody>
      </p:sp>
      <p:sp>
        <p:nvSpPr>
          <p:cNvPr id="3" name="Podtytuł 2"/>
          <p:cNvSpPr>
            <a:spLocks noGrp="1"/>
          </p:cNvSpPr>
          <p:nvPr>
            <p:ph type="subTitle" idx="1"/>
          </p:nvPr>
        </p:nvSpPr>
        <p:spPr/>
        <p:txBody>
          <a:bodyPr/>
          <a:lstStyle/>
          <a:p>
            <a:r>
              <a:rPr lang="pl-PL" dirty="0" err="1" smtClean="0"/>
              <a:t>Prescription</a:t>
            </a:r>
            <a:endParaRPr lang="pl-PL" dirty="0" smtClean="0"/>
          </a:p>
          <a:p>
            <a:r>
              <a:rPr lang="pl-PL" dirty="0" err="1" smtClean="0"/>
              <a:t>Vs</a:t>
            </a:r>
            <a:endParaRPr lang="pl-PL" dirty="0" smtClean="0"/>
          </a:p>
          <a:p>
            <a:r>
              <a:rPr lang="pl-PL" dirty="0" err="1" smtClean="0"/>
              <a:t>Expiration</a:t>
            </a:r>
            <a:endParaRPr lang="pl-P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Torts</a:t>
            </a:r>
            <a:endParaRPr lang="pl-PL" dirty="0"/>
          </a:p>
        </p:txBody>
      </p:sp>
      <p:sp>
        <p:nvSpPr>
          <p:cNvPr id="3" name="Symbol zastępczy zawartości 2"/>
          <p:cNvSpPr>
            <a:spLocks noGrp="1"/>
          </p:cNvSpPr>
          <p:nvPr>
            <p:ph idx="1"/>
          </p:nvPr>
        </p:nvSpPr>
        <p:spPr/>
        <p:txBody>
          <a:bodyPr/>
          <a:lstStyle/>
          <a:p>
            <a:r>
              <a:rPr lang="pl-PL" dirty="0" smtClean="0"/>
              <a:t>Art. 442 (1)</a:t>
            </a:r>
            <a:r>
              <a:rPr lang="pl-PL" dirty="0" err="1" smtClean="0"/>
              <a:t>1</a:t>
            </a:r>
            <a:r>
              <a:rPr lang="pl-PL" dirty="0" smtClean="0"/>
              <a:t> CC</a:t>
            </a:r>
          </a:p>
          <a:p>
            <a:r>
              <a:rPr lang="pl-PL" dirty="0"/>
              <a:t> </a:t>
            </a:r>
            <a:r>
              <a:rPr lang="pl-PL" dirty="0" smtClean="0"/>
              <a:t>3 </a:t>
            </a:r>
            <a:r>
              <a:rPr lang="pl-PL" dirty="0" err="1" smtClean="0"/>
              <a:t>years</a:t>
            </a:r>
            <a:r>
              <a:rPr lang="pl-PL" dirty="0" smtClean="0"/>
              <a:t> </a:t>
            </a:r>
            <a:r>
              <a:rPr lang="pl-PL" dirty="0" err="1" smtClean="0"/>
              <a:t>after</a:t>
            </a:r>
            <a:r>
              <a:rPr lang="pl-PL" dirty="0" smtClean="0"/>
              <a:t> </a:t>
            </a:r>
            <a:r>
              <a:rPr lang="pl-PL" dirty="0" err="1" smtClean="0"/>
              <a:t>the</a:t>
            </a:r>
            <a:r>
              <a:rPr lang="pl-PL" dirty="0" smtClean="0"/>
              <a:t> </a:t>
            </a:r>
            <a:r>
              <a:rPr lang="pl-PL" dirty="0" err="1" smtClean="0"/>
              <a:t>day</a:t>
            </a:r>
            <a:r>
              <a:rPr lang="pl-PL" dirty="0" smtClean="0"/>
              <a:t> on </a:t>
            </a:r>
            <a:r>
              <a:rPr lang="pl-PL" dirty="0" err="1" smtClean="0"/>
              <a:t>which</a:t>
            </a:r>
            <a:r>
              <a:rPr lang="pl-PL" dirty="0" smtClean="0"/>
              <a:t> </a:t>
            </a:r>
            <a:r>
              <a:rPr lang="pl-PL" dirty="0" err="1" smtClean="0"/>
              <a:t>victim</a:t>
            </a:r>
            <a:r>
              <a:rPr lang="pl-PL" dirty="0" smtClean="0"/>
              <a:t> </a:t>
            </a:r>
            <a:r>
              <a:rPr lang="pl-PL" dirty="0" err="1" smtClean="0"/>
              <a:t>learned</a:t>
            </a:r>
            <a:r>
              <a:rPr lang="pl-PL" dirty="0" smtClean="0"/>
              <a:t> </a:t>
            </a:r>
            <a:r>
              <a:rPr lang="pl-PL" dirty="0" err="1" smtClean="0"/>
              <a:t>the</a:t>
            </a:r>
            <a:r>
              <a:rPr lang="pl-PL" dirty="0" smtClean="0"/>
              <a:t> </a:t>
            </a:r>
            <a:r>
              <a:rPr lang="pl-PL" dirty="0" err="1" smtClean="0"/>
              <a:t>damage</a:t>
            </a:r>
            <a:r>
              <a:rPr lang="pl-PL" dirty="0" smtClean="0"/>
              <a:t> and </a:t>
            </a:r>
            <a:r>
              <a:rPr lang="pl-PL" dirty="0" err="1" smtClean="0"/>
              <a:t>the</a:t>
            </a:r>
            <a:r>
              <a:rPr lang="pl-PL" dirty="0" smtClean="0"/>
              <a:t> person </a:t>
            </a:r>
            <a:r>
              <a:rPr lang="pl-PL" dirty="0" err="1" smtClean="0"/>
              <a:t>responsible</a:t>
            </a:r>
            <a:r>
              <a:rPr lang="pl-PL" dirty="0" smtClean="0"/>
              <a:t> to </a:t>
            </a:r>
            <a:r>
              <a:rPr lang="pl-PL" dirty="0" err="1" smtClean="0"/>
              <a:t>remedy</a:t>
            </a:r>
            <a:r>
              <a:rPr lang="pl-PL" dirty="0" smtClean="0"/>
              <a:t> </a:t>
            </a:r>
            <a:r>
              <a:rPr lang="pl-PL" dirty="0" err="1" smtClean="0"/>
              <a:t>it</a:t>
            </a:r>
            <a:r>
              <a:rPr lang="pl-PL" dirty="0" smtClean="0"/>
              <a:t>. No </a:t>
            </a:r>
            <a:r>
              <a:rPr lang="pl-PL" dirty="0" err="1" smtClean="0"/>
              <a:t>longer</a:t>
            </a:r>
            <a:r>
              <a:rPr lang="pl-PL" dirty="0" smtClean="0"/>
              <a:t> </a:t>
            </a:r>
            <a:r>
              <a:rPr lang="pl-PL" dirty="0" err="1" smtClean="0"/>
              <a:t>then</a:t>
            </a:r>
            <a:r>
              <a:rPr lang="pl-PL" dirty="0" smtClean="0"/>
              <a:t> 10 </a:t>
            </a:r>
            <a:r>
              <a:rPr lang="pl-PL" dirty="0" err="1" smtClean="0"/>
              <a:t>years</a:t>
            </a:r>
            <a:r>
              <a:rPr lang="pl-PL" dirty="0" smtClean="0"/>
              <a:t> </a:t>
            </a:r>
            <a:r>
              <a:rPr lang="pl-PL" dirty="0" err="1" smtClean="0"/>
              <a:t>from</a:t>
            </a:r>
            <a:r>
              <a:rPr lang="pl-PL" dirty="0" smtClean="0"/>
              <a:t> </a:t>
            </a:r>
            <a:r>
              <a:rPr lang="pl-PL" dirty="0" err="1" smtClean="0"/>
              <a:t>the</a:t>
            </a:r>
            <a:r>
              <a:rPr lang="pl-PL" dirty="0" smtClean="0"/>
              <a:t> </a:t>
            </a:r>
            <a:r>
              <a:rPr lang="pl-PL" dirty="0" err="1" smtClean="0"/>
              <a:t>day</a:t>
            </a:r>
            <a:r>
              <a:rPr lang="pl-PL" dirty="0" smtClean="0"/>
              <a:t> </a:t>
            </a:r>
            <a:r>
              <a:rPr lang="pl-PL" dirty="0" err="1" smtClean="0"/>
              <a:t>when</a:t>
            </a:r>
            <a:r>
              <a:rPr lang="pl-PL" dirty="0" smtClean="0"/>
              <a:t> </a:t>
            </a:r>
            <a:r>
              <a:rPr lang="pl-PL" dirty="0" err="1" smtClean="0"/>
              <a:t>the</a:t>
            </a:r>
            <a:r>
              <a:rPr lang="pl-PL" dirty="0" smtClean="0"/>
              <a:t> </a:t>
            </a:r>
            <a:r>
              <a:rPr lang="pl-PL" dirty="0" err="1" smtClean="0"/>
              <a:t>damadge</a:t>
            </a:r>
            <a:r>
              <a:rPr lang="pl-PL" dirty="0" smtClean="0"/>
              <a:t> was </a:t>
            </a:r>
            <a:r>
              <a:rPr lang="pl-PL" dirty="0" err="1" smtClean="0"/>
              <a:t>made</a:t>
            </a:r>
            <a:r>
              <a:rPr lang="pl-PL" dirty="0" smtClean="0"/>
              <a:t>.</a:t>
            </a:r>
          </a:p>
          <a:p>
            <a:r>
              <a:rPr lang="pl-PL" smtClean="0"/>
              <a:t>Crime</a:t>
            </a:r>
            <a:r>
              <a:rPr lang="pl-PL" dirty="0" smtClean="0"/>
              <a:t> – 20 </a:t>
            </a:r>
            <a:r>
              <a:rPr lang="pl-PL" dirty="0" err="1" smtClean="0"/>
              <a:t>years</a:t>
            </a:r>
            <a:r>
              <a:rPr lang="pl-PL" dirty="0" smtClean="0"/>
              <a:t> </a:t>
            </a:r>
            <a:r>
              <a:rPr lang="pl-PL" dirty="0" err="1" smtClean="0"/>
              <a:t>after</a:t>
            </a:r>
            <a:r>
              <a:rPr lang="pl-PL" dirty="0" smtClean="0"/>
              <a:t> </a:t>
            </a:r>
            <a:r>
              <a:rPr lang="pl-PL" dirty="0" err="1" smtClean="0"/>
              <a:t>the</a:t>
            </a:r>
            <a:r>
              <a:rPr lang="pl-PL" dirty="0" smtClean="0"/>
              <a:t> </a:t>
            </a:r>
            <a:r>
              <a:rPr lang="pl-PL" dirty="0" err="1" smtClean="0"/>
              <a:t>crime</a:t>
            </a:r>
            <a:r>
              <a:rPr lang="pl-PL" dirty="0" smtClean="0"/>
              <a:t> </a:t>
            </a:r>
            <a:r>
              <a:rPr lang="pl-PL" dirty="0" err="1" smtClean="0"/>
              <a:t>is</a:t>
            </a:r>
            <a:r>
              <a:rPr lang="pl-PL" dirty="0" smtClean="0"/>
              <a:t> </a:t>
            </a:r>
            <a:r>
              <a:rPr lang="pl-PL" dirty="0" err="1" smtClean="0"/>
              <a:t>commited</a:t>
            </a:r>
            <a:r>
              <a:rPr lang="pl-PL" dirty="0" smtClean="0"/>
              <a:t> </a:t>
            </a:r>
            <a:r>
              <a:rPr lang="pl-PL" dirty="0" err="1" smtClean="0"/>
              <a:t>regardles</a:t>
            </a:r>
            <a:r>
              <a:rPr lang="pl-PL" dirty="0" smtClean="0"/>
              <a:t> of </a:t>
            </a:r>
            <a:r>
              <a:rPr lang="pl-PL" dirty="0" err="1" smtClean="0"/>
              <a:t>the</a:t>
            </a:r>
            <a:r>
              <a:rPr lang="pl-PL" dirty="0" smtClean="0"/>
              <a:t> </a:t>
            </a:r>
            <a:r>
              <a:rPr lang="pl-PL" dirty="0" err="1" smtClean="0"/>
              <a:t>information</a:t>
            </a:r>
            <a:r>
              <a:rPr lang="pl-PL" dirty="0" smtClean="0"/>
              <a:t> as to </a:t>
            </a:r>
            <a:r>
              <a:rPr lang="pl-PL" dirty="0" err="1" smtClean="0"/>
              <a:t>the</a:t>
            </a:r>
            <a:r>
              <a:rPr lang="pl-PL" dirty="0" smtClean="0"/>
              <a:t> </a:t>
            </a:r>
            <a:r>
              <a:rPr lang="pl-PL" dirty="0" err="1" smtClean="0"/>
              <a:t>identity</a:t>
            </a:r>
            <a:r>
              <a:rPr lang="pl-PL" dirty="0" smtClean="0"/>
              <a:t> of </a:t>
            </a:r>
            <a:r>
              <a:rPr lang="pl-PL" dirty="0" err="1" smtClean="0"/>
              <a:t>offender</a:t>
            </a:r>
            <a:endParaRPr lang="pl-P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Start of </a:t>
            </a:r>
            <a:r>
              <a:rPr lang="pl-PL" dirty="0" err="1" smtClean="0"/>
              <a:t>prescription</a:t>
            </a:r>
            <a:r>
              <a:rPr lang="pl-PL" dirty="0" smtClean="0"/>
              <a:t> time</a:t>
            </a:r>
            <a:endParaRPr lang="pl-PL" dirty="0"/>
          </a:p>
        </p:txBody>
      </p:sp>
      <p:sp>
        <p:nvSpPr>
          <p:cNvPr id="3" name="Symbol zastępczy zawartości 2"/>
          <p:cNvSpPr>
            <a:spLocks noGrp="1"/>
          </p:cNvSpPr>
          <p:nvPr>
            <p:ph idx="1"/>
          </p:nvPr>
        </p:nvSpPr>
        <p:spPr/>
        <p:txBody>
          <a:bodyPr/>
          <a:lstStyle/>
          <a:p>
            <a:r>
              <a:rPr lang="pl-PL" dirty="0" err="1" smtClean="0"/>
              <a:t>Claim</a:t>
            </a:r>
            <a:r>
              <a:rPr lang="pl-PL" dirty="0" smtClean="0"/>
              <a:t> </a:t>
            </a:r>
            <a:r>
              <a:rPr lang="pl-PL" dirty="0" err="1" smtClean="0"/>
              <a:t>becomes</a:t>
            </a:r>
            <a:r>
              <a:rPr lang="pl-PL" dirty="0" smtClean="0"/>
              <a:t> </a:t>
            </a:r>
            <a:r>
              <a:rPr lang="pl-PL" b="1" dirty="0" err="1" smtClean="0">
                <a:solidFill>
                  <a:srgbClr val="00B050"/>
                </a:solidFill>
              </a:rPr>
              <a:t>due</a:t>
            </a:r>
            <a:r>
              <a:rPr lang="pl-PL" b="1" dirty="0" smtClean="0">
                <a:solidFill>
                  <a:srgbClr val="00B050"/>
                </a:solidFill>
              </a:rPr>
              <a:t> and </a:t>
            </a:r>
            <a:r>
              <a:rPr lang="pl-PL" b="1" dirty="0" err="1" smtClean="0">
                <a:solidFill>
                  <a:srgbClr val="00B050"/>
                </a:solidFill>
              </a:rPr>
              <a:t>payable</a:t>
            </a:r>
            <a:r>
              <a:rPr lang="pl-PL" dirty="0" smtClean="0"/>
              <a:t>.</a:t>
            </a:r>
          </a:p>
          <a:p>
            <a:pPr>
              <a:buNone/>
            </a:pPr>
            <a:r>
              <a:rPr lang="en-US" dirty="0"/>
              <a:t>The period of limitation (prescription) shall begin to run on the day on which the claim has become due and </a:t>
            </a:r>
            <a:r>
              <a:rPr lang="en-US" dirty="0" smtClean="0">
                <a:solidFill>
                  <a:srgbClr val="00B050"/>
                </a:solidFill>
              </a:rPr>
              <a:t>enforceable.</a:t>
            </a:r>
            <a:endParaRPr lang="pl-PL" dirty="0" smtClean="0">
              <a:solidFill>
                <a:srgbClr val="00B050"/>
              </a:solidFill>
            </a:endParaRPr>
          </a:p>
          <a:p>
            <a:pPr>
              <a:buNone/>
            </a:pPr>
            <a:r>
              <a:rPr lang="pl-PL" dirty="0" smtClean="0">
                <a:solidFill>
                  <a:srgbClr val="00B050"/>
                </a:solidFill>
              </a:rPr>
              <a:t>= </a:t>
            </a:r>
            <a:r>
              <a:rPr lang="pl-PL" dirty="0" err="1" smtClean="0"/>
              <a:t>capable</a:t>
            </a:r>
            <a:r>
              <a:rPr lang="pl-PL" dirty="0" smtClean="0"/>
              <a:t> of </a:t>
            </a:r>
            <a:r>
              <a:rPr lang="pl-PL" dirty="0" err="1" smtClean="0"/>
              <a:t>being</a:t>
            </a:r>
            <a:r>
              <a:rPr lang="pl-PL" dirty="0" smtClean="0"/>
              <a:t> </a:t>
            </a:r>
            <a:r>
              <a:rPr lang="pl-PL" dirty="0" err="1" smtClean="0"/>
              <a:t>enforced</a:t>
            </a:r>
            <a:r>
              <a:rPr lang="pl-PL" dirty="0"/>
              <a:t> </a:t>
            </a:r>
            <a:r>
              <a:rPr lang="pl-PL" dirty="0" err="1" smtClean="0"/>
              <a:t>in</a:t>
            </a:r>
            <a:r>
              <a:rPr lang="pl-PL" dirty="0" smtClean="0"/>
              <a:t> </a:t>
            </a:r>
            <a:r>
              <a:rPr lang="pl-PL" dirty="0" err="1" smtClean="0"/>
              <a:t>the</a:t>
            </a:r>
            <a:r>
              <a:rPr lang="pl-PL" dirty="0" smtClean="0"/>
              <a:t> </a:t>
            </a:r>
            <a:r>
              <a:rPr lang="pl-PL" dirty="0" err="1" smtClean="0"/>
              <a:t>execution</a:t>
            </a:r>
            <a:r>
              <a:rPr lang="pl-PL" dirty="0" smtClean="0"/>
              <a:t> (</a:t>
            </a:r>
            <a:r>
              <a:rPr lang="pl-PL" dirty="0" err="1" smtClean="0"/>
              <a:t>after</a:t>
            </a:r>
            <a:r>
              <a:rPr lang="pl-PL" dirty="0" smtClean="0"/>
              <a:t> </a:t>
            </a:r>
            <a:r>
              <a:rPr lang="pl-PL" dirty="0" err="1" smtClean="0"/>
              <a:t>formal</a:t>
            </a:r>
            <a:r>
              <a:rPr lang="pl-PL" dirty="0" smtClean="0"/>
              <a:t> </a:t>
            </a:r>
            <a:r>
              <a:rPr lang="pl-PL" dirty="0" err="1" smtClean="0"/>
              <a:t>litigation</a:t>
            </a:r>
            <a:r>
              <a:rPr lang="pl-PL" dirty="0" smtClean="0"/>
              <a:t> under </a:t>
            </a:r>
            <a:r>
              <a:rPr lang="pl-PL" dirty="0" err="1" smtClean="0"/>
              <a:t>the</a:t>
            </a:r>
            <a:r>
              <a:rPr lang="pl-PL" dirty="0" smtClean="0"/>
              <a:t> </a:t>
            </a:r>
            <a:r>
              <a:rPr lang="pl-PL" dirty="0" err="1" smtClean="0"/>
              <a:t>court</a:t>
            </a:r>
            <a:r>
              <a:rPr lang="pl-PL" dirty="0" smtClean="0"/>
              <a:t> </a:t>
            </a:r>
            <a:r>
              <a:rPr lang="pl-PL" dirty="0" err="1" smtClean="0"/>
              <a:t>officer</a:t>
            </a:r>
            <a:r>
              <a:rPr lang="pl-PL" dirty="0" smtClean="0"/>
              <a:t> - komornik)</a:t>
            </a:r>
            <a:endParaRPr lang="pl-PL" dirty="0">
              <a:solidFill>
                <a:srgbClr val="00B05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Pause</a:t>
            </a:r>
            <a:r>
              <a:rPr lang="pl-PL" dirty="0" smtClean="0"/>
              <a:t> and </a:t>
            </a:r>
            <a:r>
              <a:rPr lang="pl-PL" dirty="0" err="1" smtClean="0"/>
              <a:t>new</a:t>
            </a:r>
            <a:r>
              <a:rPr lang="pl-PL" dirty="0" smtClean="0"/>
              <a:t> </a:t>
            </a:r>
            <a:r>
              <a:rPr lang="pl-PL" dirty="0" err="1" smtClean="0"/>
              <a:t>beginning</a:t>
            </a:r>
            <a:endParaRPr lang="pl-PL" dirty="0"/>
          </a:p>
        </p:txBody>
      </p:sp>
      <p:sp>
        <p:nvSpPr>
          <p:cNvPr id="3" name="Symbol zastępczy zawartości 2"/>
          <p:cNvSpPr>
            <a:spLocks noGrp="1"/>
          </p:cNvSpPr>
          <p:nvPr>
            <p:ph idx="1"/>
          </p:nvPr>
        </p:nvSpPr>
        <p:spPr/>
        <p:txBody>
          <a:bodyPr>
            <a:normAutofit fontScale="85000" lnSpcReduction="10000"/>
          </a:bodyPr>
          <a:lstStyle/>
          <a:p>
            <a:r>
              <a:rPr lang="en-US" dirty="0"/>
              <a:t>The running of the period of limitation may be interrupted and after each interruption of a period of limitation </a:t>
            </a:r>
            <a:r>
              <a:rPr lang="en-US" b="1" dirty="0">
                <a:solidFill>
                  <a:srgbClr val="00B050"/>
                </a:solidFill>
              </a:rPr>
              <a:t>it shall run anew. </a:t>
            </a:r>
            <a:r>
              <a:rPr lang="en-US" dirty="0"/>
              <a:t>The interruption is made:</a:t>
            </a:r>
            <a:endParaRPr lang="pl-PL" dirty="0"/>
          </a:p>
          <a:p>
            <a:r>
              <a:rPr lang="en-US" dirty="0"/>
              <a:t>(1)	by any act before the court or other authority entitled to hear cases or enforce claims of a given kind or before the conciliatory court, performed directly either to vindicate or to establish, or to satisfy or to secure a claim;</a:t>
            </a:r>
            <a:endParaRPr lang="pl-PL" dirty="0"/>
          </a:p>
          <a:p>
            <a:r>
              <a:rPr lang="en-US" dirty="0"/>
              <a:t>(2)	by the acknowledgement of the claim by the person against whom the claim is made;</a:t>
            </a:r>
            <a:endParaRPr lang="pl-PL" dirty="0"/>
          </a:p>
          <a:p>
            <a:r>
              <a:rPr lang="en-US" dirty="0"/>
              <a:t>(3)	by the initiation of mediation at the court.</a:t>
            </a:r>
            <a:endParaRPr lang="pl-PL" dirty="0"/>
          </a:p>
          <a:p>
            <a:endParaRPr lang="pl-P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0"/>
            <a:ext cx="8748464" cy="404664"/>
          </a:xfrm>
        </p:spPr>
        <p:txBody>
          <a:bodyPr>
            <a:normAutofit fontScale="90000"/>
          </a:bodyPr>
          <a:lstStyle/>
          <a:p>
            <a:r>
              <a:rPr lang="pl-PL" dirty="0" err="1" smtClean="0"/>
              <a:t>Expiration</a:t>
            </a:r>
            <a:endParaRPr lang="pl-PL" dirty="0"/>
          </a:p>
        </p:txBody>
      </p:sp>
      <p:sp>
        <p:nvSpPr>
          <p:cNvPr id="3" name="Symbol zastępczy zawartości 2"/>
          <p:cNvSpPr>
            <a:spLocks noGrp="1"/>
          </p:cNvSpPr>
          <p:nvPr>
            <p:ph idx="1"/>
          </p:nvPr>
        </p:nvSpPr>
        <p:spPr>
          <a:xfrm>
            <a:off x="179512" y="620688"/>
            <a:ext cx="8568952" cy="6237312"/>
          </a:xfrm>
        </p:spPr>
        <p:txBody>
          <a:bodyPr>
            <a:normAutofit fontScale="85000" lnSpcReduction="10000"/>
          </a:bodyPr>
          <a:lstStyle/>
          <a:p>
            <a:r>
              <a:rPr lang="en-US" dirty="0"/>
              <a:t>In Polish civil law the time limits restraining the possibility to bring an action at law to the court are divided into two groups. </a:t>
            </a:r>
            <a:endParaRPr lang="pl-PL" dirty="0" smtClean="0"/>
          </a:p>
          <a:p>
            <a:r>
              <a:rPr lang="en-US" dirty="0" smtClean="0"/>
              <a:t>The </a:t>
            </a:r>
            <a:r>
              <a:rPr lang="en-US" dirty="0"/>
              <a:t>first group of terms are distinguished with stronger legal sanctions of the time lapse for the creditor. When the term of this group expires, the creditor’s right is recognized as extinct and may never be subject to court action. If despite of the time lapse, the creditor demands to perform the debtor’s duty, the court ex officio (i.e., even without the debtor’s petition and regardless to his intentions in this matter) always should reject the creditor’s claims. </a:t>
            </a:r>
            <a:endParaRPr lang="pl-PL" dirty="0" smtClean="0"/>
          </a:p>
          <a:p>
            <a:r>
              <a:rPr lang="en-US" dirty="0" smtClean="0"/>
              <a:t>Article </a:t>
            </a:r>
            <a:r>
              <a:rPr lang="en-US" dirty="0"/>
              <a:t>568 §1 </a:t>
            </a:r>
            <a:r>
              <a:rPr lang="en-US" dirty="0" smtClean="0"/>
              <a:t>CC</a:t>
            </a:r>
            <a:r>
              <a:rPr lang="pl-PL" dirty="0" smtClean="0"/>
              <a:t>:</a:t>
            </a:r>
            <a:r>
              <a:rPr lang="en-US" dirty="0" smtClean="0"/>
              <a:t> </a:t>
            </a:r>
            <a:r>
              <a:rPr lang="en-US" dirty="0"/>
              <a:t>the rights to sale warranty for physical product defects expire after the lapse of one year, and in the case of defects of a building, after the lapse of three years from the time of releasing the thing to the buyer.</a:t>
            </a:r>
            <a:endParaRPr lang="pl-PL" dirty="0"/>
          </a:p>
          <a:p>
            <a:endParaRPr lang="pl-P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Prescription</a:t>
            </a:r>
            <a:r>
              <a:rPr lang="pl-PL" dirty="0" smtClean="0"/>
              <a:t>/</a:t>
            </a:r>
            <a:r>
              <a:rPr lang="pl-PL" dirty="0" err="1" smtClean="0"/>
              <a:t>limitation</a:t>
            </a:r>
            <a:endParaRPr lang="pl-PL" dirty="0"/>
          </a:p>
        </p:txBody>
      </p:sp>
      <p:sp>
        <p:nvSpPr>
          <p:cNvPr id="3" name="Symbol zastępczy zawartości 2"/>
          <p:cNvSpPr>
            <a:spLocks noGrp="1"/>
          </p:cNvSpPr>
          <p:nvPr>
            <p:ph idx="1"/>
          </p:nvPr>
        </p:nvSpPr>
        <p:spPr>
          <a:xfrm>
            <a:off x="179512" y="1124744"/>
            <a:ext cx="8507288" cy="5001419"/>
          </a:xfrm>
        </p:spPr>
        <p:txBody>
          <a:bodyPr>
            <a:normAutofit/>
          </a:bodyPr>
          <a:lstStyle/>
          <a:p>
            <a:r>
              <a:rPr lang="en-US" dirty="0" err="1" smtClean="0"/>
              <a:t>Th</a:t>
            </a:r>
            <a:r>
              <a:rPr lang="pl-PL" dirty="0" smtClean="0"/>
              <a:t>e</a:t>
            </a:r>
            <a:r>
              <a:rPr lang="pl-PL" dirty="0"/>
              <a:t> </a:t>
            </a:r>
            <a:r>
              <a:rPr lang="en-US" dirty="0" smtClean="0"/>
              <a:t>second </a:t>
            </a:r>
            <a:r>
              <a:rPr lang="en-US" dirty="0"/>
              <a:t>group of terms is characterized with different result of time lapse, the claims and rights of the creditor are not expired and the creditor is not formally limited to sue the debtor nor to bring actions or claims at the court, but his demands may be rejected only if the debtor uses the prescription plea at the court. If the debtor forgets or does not intend to use this plea the court will issue an adjudicative sentence (off course it the demand is justified).</a:t>
            </a:r>
            <a:endParaRPr lang="pl-P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General </a:t>
            </a:r>
            <a:r>
              <a:rPr lang="pl-PL" dirty="0" err="1" smtClean="0"/>
              <a:t>regulation</a:t>
            </a:r>
            <a:r>
              <a:rPr lang="pl-PL" dirty="0" smtClean="0"/>
              <a:t> of </a:t>
            </a:r>
            <a:br>
              <a:rPr lang="pl-PL" dirty="0" smtClean="0"/>
            </a:br>
            <a:r>
              <a:rPr lang="pl-PL" dirty="0" err="1" smtClean="0"/>
              <a:t>prescription</a:t>
            </a:r>
            <a:r>
              <a:rPr lang="pl-PL" dirty="0" smtClean="0"/>
              <a:t> </a:t>
            </a:r>
            <a:r>
              <a:rPr lang="pl-PL" dirty="0" err="1" smtClean="0"/>
              <a:t>terms</a:t>
            </a:r>
            <a:endParaRPr lang="pl-PL" dirty="0"/>
          </a:p>
        </p:txBody>
      </p:sp>
      <p:sp>
        <p:nvSpPr>
          <p:cNvPr id="3" name="Symbol zastępczy zawartości 2"/>
          <p:cNvSpPr>
            <a:spLocks noGrp="1"/>
          </p:cNvSpPr>
          <p:nvPr>
            <p:ph idx="1"/>
          </p:nvPr>
        </p:nvSpPr>
        <p:spPr>
          <a:xfrm>
            <a:off x="457200" y="1600200"/>
            <a:ext cx="8291264" cy="5257800"/>
          </a:xfrm>
        </p:spPr>
        <p:txBody>
          <a:bodyPr>
            <a:normAutofit lnSpcReduction="10000"/>
          </a:bodyPr>
          <a:lstStyle/>
          <a:p>
            <a:r>
              <a:rPr lang="en-US" dirty="0" smtClean="0"/>
              <a:t>the </a:t>
            </a:r>
            <a:r>
              <a:rPr lang="en-US" dirty="0"/>
              <a:t>general regulation in the first book of Civil Code and the specific regulation for some types of claims in nominate contracts and claims for damages compensation referring to torts</a:t>
            </a:r>
            <a:r>
              <a:rPr lang="en-US" dirty="0" smtClean="0"/>
              <a:t>.</a:t>
            </a:r>
            <a:endParaRPr lang="pl-PL" dirty="0" smtClean="0"/>
          </a:p>
          <a:p>
            <a:r>
              <a:rPr lang="en-US" dirty="0" smtClean="0"/>
              <a:t> Art</a:t>
            </a:r>
            <a:r>
              <a:rPr lang="pl-PL" dirty="0" smtClean="0"/>
              <a:t>. </a:t>
            </a:r>
            <a:r>
              <a:rPr lang="en-US" dirty="0" smtClean="0"/>
              <a:t>117 §</a:t>
            </a:r>
            <a:r>
              <a:rPr lang="pl-PL" dirty="0" smtClean="0"/>
              <a:t> </a:t>
            </a:r>
            <a:r>
              <a:rPr lang="en-US" dirty="0" smtClean="0"/>
              <a:t>1</a:t>
            </a:r>
            <a:r>
              <a:rPr lang="pl-PL" dirty="0" smtClean="0"/>
              <a:t> CC </a:t>
            </a:r>
            <a:r>
              <a:rPr lang="en-US" dirty="0" smtClean="0"/>
              <a:t>stipulates that</a:t>
            </a:r>
            <a:r>
              <a:rPr lang="pl-PL" dirty="0" smtClean="0"/>
              <a:t>:</a:t>
            </a:r>
            <a:r>
              <a:rPr lang="en-US" dirty="0" smtClean="0"/>
              <a:t> </a:t>
            </a:r>
            <a:r>
              <a:rPr lang="en-US" dirty="0"/>
              <a:t>barring exceptions provided for by statutory law, </a:t>
            </a:r>
            <a:r>
              <a:rPr lang="en-US" b="1" dirty="0">
                <a:solidFill>
                  <a:srgbClr val="FF0000"/>
                </a:solidFill>
              </a:rPr>
              <a:t>property claims </a:t>
            </a:r>
            <a:r>
              <a:rPr lang="en-US" dirty="0"/>
              <a:t>shall be subject to limitation. After a period of limitation has passed, the person against whom a claim is raised may evade the satisfaction of that </a:t>
            </a:r>
            <a:r>
              <a:rPr lang="en-US" dirty="0" smtClean="0"/>
              <a:t>claim</a:t>
            </a:r>
            <a:endParaRPr lang="pl-PL" dirty="0"/>
          </a:p>
          <a:p>
            <a:endParaRPr lang="pl-P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Claims</a:t>
            </a:r>
            <a:r>
              <a:rPr lang="pl-PL" dirty="0" smtClean="0"/>
              <a:t> limited </a:t>
            </a:r>
            <a:r>
              <a:rPr lang="pl-PL" dirty="0" err="1" smtClean="0"/>
              <a:t>in</a:t>
            </a:r>
            <a:r>
              <a:rPr lang="pl-PL" dirty="0" smtClean="0"/>
              <a:t> time</a:t>
            </a:r>
            <a:endParaRPr lang="pl-PL" dirty="0"/>
          </a:p>
        </p:txBody>
      </p:sp>
      <p:sp>
        <p:nvSpPr>
          <p:cNvPr id="3" name="Symbol zastępczy zawartości 2"/>
          <p:cNvSpPr>
            <a:spLocks noGrp="1"/>
          </p:cNvSpPr>
          <p:nvPr>
            <p:ph idx="1"/>
          </p:nvPr>
        </p:nvSpPr>
        <p:spPr/>
        <p:txBody>
          <a:bodyPr>
            <a:normAutofit fontScale="85000" lnSpcReduction="20000"/>
          </a:bodyPr>
          <a:lstStyle/>
          <a:p>
            <a:r>
              <a:rPr lang="en-US" dirty="0" smtClean="0"/>
              <a:t>The prescription refers only to the </a:t>
            </a:r>
            <a:r>
              <a:rPr lang="en-US" dirty="0" smtClean="0">
                <a:solidFill>
                  <a:srgbClr val="FF0000"/>
                </a:solidFill>
              </a:rPr>
              <a:t>property claim</a:t>
            </a:r>
            <a:r>
              <a:rPr lang="en-US" dirty="0" smtClean="0"/>
              <a:t>, therefore if a claim is of </a:t>
            </a:r>
            <a:r>
              <a:rPr lang="en-US" b="1" dirty="0" smtClean="0">
                <a:solidFill>
                  <a:srgbClr val="00B050"/>
                </a:solidFill>
              </a:rPr>
              <a:t>non-property character </a:t>
            </a:r>
            <a:r>
              <a:rPr lang="en-US" dirty="0" smtClean="0"/>
              <a:t>(non-pecuniary) it </a:t>
            </a:r>
            <a:r>
              <a:rPr lang="en-US" b="1" dirty="0" smtClean="0">
                <a:solidFill>
                  <a:srgbClr val="00B050"/>
                </a:solidFill>
              </a:rPr>
              <a:t>may not be limited by prescription</a:t>
            </a:r>
            <a:r>
              <a:rPr lang="en-US" dirty="0" smtClean="0"/>
              <a:t>, for example, under Article 24 CC in case of an infringement the human personal rights (interests) he may demand that the person who committed the infringement perform acts necessary to remove its effects and in particular to make a statement of an appropriate content and in an appropriate form. The claim based on this demand is not subject to time limits, but when the victim person demands pecuniary compensation, the claim is of property character therefore is subjected to prescription.</a:t>
            </a:r>
            <a:endParaRPr lang="pl-PL" dirty="0" smtClean="0"/>
          </a:p>
          <a:p>
            <a:endParaRPr lang="pl-PL" dirty="0"/>
          </a:p>
          <a:p>
            <a:endParaRPr lang="pl-PL" dirty="0"/>
          </a:p>
          <a:p>
            <a:endParaRPr lang="pl-P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Exemptions</a:t>
            </a:r>
            <a:endParaRPr lang="pl-PL" dirty="0"/>
          </a:p>
        </p:txBody>
      </p:sp>
      <p:sp>
        <p:nvSpPr>
          <p:cNvPr id="3" name="Symbol zastępczy zawartości 2"/>
          <p:cNvSpPr>
            <a:spLocks noGrp="1"/>
          </p:cNvSpPr>
          <p:nvPr>
            <p:ph idx="1"/>
          </p:nvPr>
        </p:nvSpPr>
        <p:spPr/>
        <p:txBody>
          <a:bodyPr/>
          <a:lstStyle/>
          <a:p>
            <a:r>
              <a:rPr lang="en-US" dirty="0" smtClean="0"/>
              <a:t>there are some claims that are excluded from the time lapse limitation if it is directly stated in statutory provisions</a:t>
            </a:r>
            <a:r>
              <a:rPr lang="pl-PL" dirty="0"/>
              <a:t>:</a:t>
            </a:r>
            <a:r>
              <a:rPr lang="en-US" dirty="0" smtClean="0"/>
              <a:t> </a:t>
            </a:r>
            <a:endParaRPr lang="pl-PL" dirty="0" smtClean="0"/>
          </a:p>
          <a:p>
            <a:r>
              <a:rPr lang="en-US" dirty="0" smtClean="0"/>
              <a:t>the 223 CC provides that the vindication claims of the owner specified in article </a:t>
            </a:r>
            <a:r>
              <a:rPr lang="pl-PL" dirty="0" smtClean="0"/>
              <a:t>               </a:t>
            </a:r>
            <a:r>
              <a:rPr lang="en-US" dirty="0" smtClean="0"/>
              <a:t>222 </a:t>
            </a:r>
            <a:r>
              <a:rPr lang="pl-PL" dirty="0" smtClean="0"/>
              <a:t>CC </a:t>
            </a:r>
            <a:r>
              <a:rPr lang="en-US" dirty="0" smtClean="0"/>
              <a:t>shall not be subject to limitation if they pertain to immovable property.</a:t>
            </a:r>
            <a:endParaRPr lang="pl-P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Time period – </a:t>
            </a:r>
            <a:r>
              <a:rPr lang="pl-PL" b="1" dirty="0" smtClean="0">
                <a:solidFill>
                  <a:srgbClr val="00B050"/>
                </a:solidFill>
              </a:rPr>
              <a:t>10</a:t>
            </a:r>
            <a:r>
              <a:rPr lang="pl-PL" b="1" dirty="0" smtClean="0"/>
              <a:t>, </a:t>
            </a:r>
            <a:r>
              <a:rPr lang="pl-PL" b="1" dirty="0" smtClean="0">
                <a:solidFill>
                  <a:srgbClr val="FF0000"/>
                </a:solidFill>
              </a:rPr>
              <a:t>3</a:t>
            </a:r>
            <a:r>
              <a:rPr lang="pl-PL" b="1" dirty="0" smtClean="0"/>
              <a:t>, </a:t>
            </a:r>
            <a:r>
              <a:rPr lang="pl-PL" b="1" dirty="0" smtClean="0">
                <a:solidFill>
                  <a:srgbClr val="00B0F0"/>
                </a:solidFill>
              </a:rPr>
              <a:t>2</a:t>
            </a:r>
            <a:r>
              <a:rPr lang="pl-PL" b="1" dirty="0" smtClean="0"/>
              <a:t> ….</a:t>
            </a:r>
            <a:endParaRPr lang="pl-PL" b="1" dirty="0"/>
          </a:p>
        </p:txBody>
      </p:sp>
      <p:sp>
        <p:nvSpPr>
          <p:cNvPr id="3" name="Symbol zastępczy zawartości 2"/>
          <p:cNvSpPr>
            <a:spLocks noGrp="1"/>
          </p:cNvSpPr>
          <p:nvPr>
            <p:ph idx="1"/>
          </p:nvPr>
        </p:nvSpPr>
        <p:spPr/>
        <p:txBody>
          <a:bodyPr>
            <a:normAutofit fontScale="85000" lnSpcReduction="20000"/>
          </a:bodyPr>
          <a:lstStyle/>
          <a:p>
            <a:r>
              <a:rPr lang="en-US" dirty="0"/>
              <a:t>unless a special provision states otherwise, the period of limitation shall be </a:t>
            </a:r>
            <a:r>
              <a:rPr lang="en-US" b="1" dirty="0">
                <a:solidFill>
                  <a:srgbClr val="00B050"/>
                </a:solidFill>
              </a:rPr>
              <a:t>ten years </a:t>
            </a:r>
            <a:r>
              <a:rPr lang="en-US" dirty="0"/>
              <a:t>and for claims pertaining to </a:t>
            </a:r>
            <a:r>
              <a:rPr lang="en-US" b="1" dirty="0">
                <a:solidFill>
                  <a:srgbClr val="FF0000"/>
                </a:solidFill>
              </a:rPr>
              <a:t>periodical performances and claims resulting from an economic activity, three years. </a:t>
            </a:r>
            <a:r>
              <a:rPr lang="en-US" dirty="0"/>
              <a:t>However, a claim certified by a valid pronouncement of a court or other authority entitled to hear cases of a given kind, or by a pronouncement of a conciliatory court, and also a claim certified by a settlement made before the court or the conciliatory court or by a settlement made before a mediator and approved by the court, shall be barred by limitation of ten years even if the period of limitation for claims of that kind were </a:t>
            </a:r>
            <a:r>
              <a:rPr lang="en-US" dirty="0" err="1"/>
              <a:t>shorte</a:t>
            </a:r>
            <a:endParaRPr lang="pl-P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solidFill>
                  <a:srgbClr val="00B0F0"/>
                </a:solidFill>
              </a:rPr>
              <a:t>Sale</a:t>
            </a:r>
            <a:r>
              <a:rPr lang="pl-PL" dirty="0" smtClean="0"/>
              <a:t> – </a:t>
            </a:r>
            <a:r>
              <a:rPr lang="pl-PL" dirty="0" err="1" smtClean="0"/>
              <a:t>specific</a:t>
            </a:r>
            <a:r>
              <a:rPr lang="pl-PL" dirty="0" smtClean="0"/>
              <a:t> </a:t>
            </a:r>
            <a:r>
              <a:rPr lang="pl-PL" dirty="0" err="1" smtClean="0"/>
              <a:t>prescription</a:t>
            </a:r>
            <a:r>
              <a:rPr lang="pl-PL" dirty="0" smtClean="0"/>
              <a:t> term</a:t>
            </a:r>
            <a:endParaRPr lang="pl-PL" dirty="0"/>
          </a:p>
        </p:txBody>
      </p:sp>
      <p:sp>
        <p:nvSpPr>
          <p:cNvPr id="3" name="Symbol zastępczy zawartości 2"/>
          <p:cNvSpPr>
            <a:spLocks noGrp="1"/>
          </p:cNvSpPr>
          <p:nvPr>
            <p:ph idx="1"/>
          </p:nvPr>
        </p:nvSpPr>
        <p:spPr/>
        <p:txBody>
          <a:bodyPr/>
          <a:lstStyle/>
          <a:p>
            <a:r>
              <a:rPr lang="pl-PL" dirty="0" smtClean="0"/>
              <a:t>Art. 554 CC – </a:t>
            </a:r>
            <a:r>
              <a:rPr lang="pl-PL" dirty="0" err="1" smtClean="0"/>
              <a:t>claims</a:t>
            </a:r>
            <a:r>
              <a:rPr lang="pl-PL" dirty="0" smtClean="0"/>
              <a:t> of </a:t>
            </a:r>
            <a:r>
              <a:rPr lang="pl-PL" dirty="0" err="1" smtClean="0"/>
              <a:t>seller</a:t>
            </a:r>
            <a:r>
              <a:rPr lang="pl-PL" dirty="0" smtClean="0"/>
              <a:t> </a:t>
            </a:r>
            <a:r>
              <a:rPr lang="pl-PL" dirty="0" err="1" smtClean="0"/>
              <a:t>made</a:t>
            </a:r>
            <a:r>
              <a:rPr lang="pl-PL" dirty="0" smtClean="0"/>
              <a:t> </a:t>
            </a:r>
            <a:r>
              <a:rPr lang="pl-PL" dirty="0" err="1" smtClean="0"/>
              <a:t>within</a:t>
            </a:r>
            <a:r>
              <a:rPr lang="pl-PL" dirty="0" smtClean="0"/>
              <a:t> </a:t>
            </a:r>
            <a:r>
              <a:rPr lang="pl-PL" dirty="0" err="1" smtClean="0"/>
              <a:t>the</a:t>
            </a:r>
            <a:r>
              <a:rPr lang="pl-PL" dirty="0" smtClean="0"/>
              <a:t> </a:t>
            </a:r>
            <a:r>
              <a:rPr lang="pl-PL" dirty="0" err="1" smtClean="0"/>
              <a:t>scope</a:t>
            </a:r>
            <a:r>
              <a:rPr lang="pl-PL" dirty="0" smtClean="0"/>
              <a:t> of </a:t>
            </a:r>
            <a:r>
              <a:rPr lang="pl-PL" dirty="0" err="1" smtClean="0"/>
              <a:t>sellers</a:t>
            </a:r>
            <a:r>
              <a:rPr lang="pl-PL" dirty="0" smtClean="0"/>
              <a:t> business </a:t>
            </a:r>
            <a:r>
              <a:rPr lang="pl-PL" dirty="0" err="1" smtClean="0"/>
              <a:t>enterprise</a:t>
            </a:r>
            <a:r>
              <a:rPr lang="pl-PL" dirty="0" smtClean="0"/>
              <a:t>, </a:t>
            </a:r>
            <a:r>
              <a:rPr lang="pl-PL" dirty="0" err="1" smtClean="0"/>
              <a:t>become</a:t>
            </a:r>
            <a:r>
              <a:rPr lang="pl-PL" dirty="0" smtClean="0"/>
              <a:t> </a:t>
            </a:r>
            <a:r>
              <a:rPr lang="pl-PL" dirty="0" err="1" smtClean="0"/>
              <a:t>barred</a:t>
            </a:r>
            <a:r>
              <a:rPr lang="pl-PL" dirty="0" smtClean="0"/>
              <a:t> by </a:t>
            </a:r>
            <a:r>
              <a:rPr lang="pl-PL" dirty="0" err="1" smtClean="0"/>
              <a:t>the</a:t>
            </a:r>
            <a:r>
              <a:rPr lang="pl-PL" dirty="0" smtClean="0"/>
              <a:t> </a:t>
            </a:r>
            <a:r>
              <a:rPr lang="pl-PL" dirty="0" err="1" smtClean="0"/>
              <a:t>statute</a:t>
            </a:r>
            <a:r>
              <a:rPr lang="pl-PL" dirty="0" smtClean="0"/>
              <a:t> of </a:t>
            </a:r>
            <a:r>
              <a:rPr lang="pl-PL" dirty="0" err="1" smtClean="0"/>
              <a:t>limitation</a:t>
            </a:r>
            <a:r>
              <a:rPr lang="pl-PL" dirty="0" smtClean="0"/>
              <a:t> </a:t>
            </a:r>
            <a:r>
              <a:rPr lang="pl-PL" b="1" dirty="0" err="1" smtClean="0">
                <a:solidFill>
                  <a:srgbClr val="00B0F0"/>
                </a:solidFill>
              </a:rPr>
              <a:t>after</a:t>
            </a:r>
            <a:r>
              <a:rPr lang="pl-PL" b="1" dirty="0" smtClean="0">
                <a:solidFill>
                  <a:srgbClr val="00B0F0"/>
                </a:solidFill>
              </a:rPr>
              <a:t> </a:t>
            </a:r>
            <a:r>
              <a:rPr lang="pl-PL" b="1" dirty="0" err="1" smtClean="0">
                <a:solidFill>
                  <a:srgbClr val="00B0F0"/>
                </a:solidFill>
              </a:rPr>
              <a:t>two</a:t>
            </a:r>
            <a:r>
              <a:rPr lang="pl-PL" b="1" dirty="0" smtClean="0">
                <a:solidFill>
                  <a:srgbClr val="00B0F0"/>
                </a:solidFill>
              </a:rPr>
              <a:t> </a:t>
            </a:r>
            <a:r>
              <a:rPr lang="pl-PL" b="1" dirty="0" err="1" smtClean="0">
                <a:solidFill>
                  <a:srgbClr val="00B0F0"/>
                </a:solidFill>
              </a:rPr>
              <a:t>years</a:t>
            </a:r>
            <a:r>
              <a:rPr lang="pl-PL" b="1" dirty="0" smtClean="0">
                <a:solidFill>
                  <a:srgbClr val="00B0F0"/>
                </a:solidFill>
              </a:rPr>
              <a:t>.</a:t>
            </a:r>
          </a:p>
          <a:p>
            <a:r>
              <a:rPr lang="pl-PL" b="1" dirty="0" smtClean="0"/>
              <a:t>And so </a:t>
            </a:r>
            <a:r>
              <a:rPr lang="pl-PL" b="1" dirty="0" err="1" smtClean="0"/>
              <a:t>is</a:t>
            </a:r>
            <a:r>
              <a:rPr lang="pl-PL" b="1" dirty="0" smtClean="0"/>
              <a:t> </a:t>
            </a:r>
            <a:r>
              <a:rPr lang="pl-PL" b="1" dirty="0" err="1" smtClean="0"/>
              <a:t>the</a:t>
            </a:r>
            <a:r>
              <a:rPr lang="pl-PL" b="1" dirty="0" smtClean="0"/>
              <a:t> time for </a:t>
            </a:r>
            <a:r>
              <a:rPr lang="pl-PL" b="1" dirty="0" err="1" smtClean="0"/>
              <a:t>default</a:t>
            </a:r>
            <a:r>
              <a:rPr lang="pl-PL" b="1" dirty="0" smtClean="0"/>
              <a:t> </a:t>
            </a:r>
            <a:r>
              <a:rPr lang="pl-PL" b="1" dirty="0" err="1" smtClean="0"/>
              <a:t>interest</a:t>
            </a:r>
            <a:r>
              <a:rPr lang="pl-PL" b="1" dirty="0" smtClean="0"/>
              <a:t> </a:t>
            </a:r>
            <a:br>
              <a:rPr lang="pl-PL" b="1" dirty="0" smtClean="0"/>
            </a:br>
            <a:r>
              <a:rPr lang="pl-PL" b="1" dirty="0" smtClean="0"/>
              <a:t>(</a:t>
            </a:r>
            <a:r>
              <a:rPr lang="pl-PL" b="1" dirty="0" err="1" smtClean="0"/>
              <a:t>if</a:t>
            </a:r>
            <a:r>
              <a:rPr lang="pl-PL" b="1" dirty="0" smtClean="0"/>
              <a:t> </a:t>
            </a:r>
            <a:r>
              <a:rPr lang="pl-PL" b="1" dirty="0" err="1" smtClean="0"/>
              <a:t>the</a:t>
            </a:r>
            <a:r>
              <a:rPr lang="pl-PL" b="1" dirty="0" smtClean="0"/>
              <a:t> </a:t>
            </a:r>
            <a:r>
              <a:rPr lang="pl-PL" b="1" dirty="0" err="1" smtClean="0"/>
              <a:t>payment</a:t>
            </a:r>
            <a:r>
              <a:rPr lang="pl-PL" b="1" dirty="0" smtClean="0"/>
              <a:t> </a:t>
            </a:r>
            <a:r>
              <a:rPr lang="pl-PL" b="1" dirty="0" err="1" smtClean="0"/>
              <a:t>is</a:t>
            </a:r>
            <a:r>
              <a:rPr lang="pl-PL" b="1" dirty="0" smtClean="0"/>
              <a:t> to </a:t>
            </a:r>
            <a:r>
              <a:rPr lang="pl-PL" b="1" dirty="0" err="1" smtClean="0"/>
              <a:t>late</a:t>
            </a:r>
            <a:r>
              <a:rPr lang="pl-PL" b="1" dirty="0" smtClean="0">
                <a:solidFill>
                  <a:srgbClr val="00B0F0"/>
                </a:solidFill>
              </a:rPr>
              <a:t>)</a:t>
            </a:r>
            <a:endParaRPr lang="pl-PL" b="1" dirty="0">
              <a:solidFill>
                <a:srgbClr val="00B0F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err="1" smtClean="0"/>
              <a:t>Preliminary</a:t>
            </a:r>
            <a:r>
              <a:rPr lang="pl-PL" dirty="0" smtClean="0"/>
              <a:t> </a:t>
            </a:r>
            <a:r>
              <a:rPr lang="pl-PL" dirty="0" err="1" smtClean="0"/>
              <a:t>agreement</a:t>
            </a:r>
            <a:endParaRPr lang="pl-PL" dirty="0"/>
          </a:p>
        </p:txBody>
      </p:sp>
      <p:sp>
        <p:nvSpPr>
          <p:cNvPr id="3" name="Symbol zastępczy zawartości 2"/>
          <p:cNvSpPr>
            <a:spLocks noGrp="1"/>
          </p:cNvSpPr>
          <p:nvPr>
            <p:ph idx="1"/>
          </p:nvPr>
        </p:nvSpPr>
        <p:spPr/>
        <p:txBody>
          <a:bodyPr>
            <a:normAutofit lnSpcReduction="10000"/>
          </a:bodyPr>
          <a:lstStyle/>
          <a:p>
            <a:r>
              <a:rPr lang="en-US" dirty="0"/>
              <a:t>Claims that arise on the grounds of the preliminary agreement are barred by limitation of one year from the date on which the definitive contract was to be concluded. However, if the creditor demands to issue judgment that substitutes for the definitive contract, the limitation period for damages claims commences on the day in which the decision concerning dismissal of claim becomes valid</a:t>
            </a:r>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899</Words>
  <Application>Microsoft Office PowerPoint</Application>
  <PresentationFormat>Pokaz na ekranie (4:3)</PresentationFormat>
  <Paragraphs>39</Paragraphs>
  <Slides>12</Slides>
  <Notes>0</Notes>
  <HiddenSlides>0</HiddenSlides>
  <MMClips>0</MMClips>
  <ScaleCrop>false</ScaleCrop>
  <HeadingPairs>
    <vt:vector size="4" baseType="variant">
      <vt:variant>
        <vt:lpstr>Motyw</vt:lpstr>
      </vt:variant>
      <vt:variant>
        <vt:i4>1</vt:i4>
      </vt:variant>
      <vt:variant>
        <vt:lpstr>Tytuły slajdów</vt:lpstr>
      </vt:variant>
      <vt:variant>
        <vt:i4>12</vt:i4>
      </vt:variant>
    </vt:vector>
  </HeadingPairs>
  <TitlesOfParts>
    <vt:vector size="13" baseType="lpstr">
      <vt:lpstr>Motyw pakietu Office</vt:lpstr>
      <vt:lpstr>Limitation of claims</vt:lpstr>
      <vt:lpstr>Expiration</vt:lpstr>
      <vt:lpstr>Prescription/limitation</vt:lpstr>
      <vt:lpstr>General regulation of  prescription terms</vt:lpstr>
      <vt:lpstr>Claims limited in time</vt:lpstr>
      <vt:lpstr>Exemptions</vt:lpstr>
      <vt:lpstr>Time period – 10, 3, 2 ….</vt:lpstr>
      <vt:lpstr>Sale – specific prescription term</vt:lpstr>
      <vt:lpstr>Preliminary agreement</vt:lpstr>
      <vt:lpstr>Torts</vt:lpstr>
      <vt:lpstr>Start of prescription time</vt:lpstr>
      <vt:lpstr>Pause and new beginning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Limitation of claims</dc:title>
  <dc:creator>drela</dc:creator>
  <cp:lastModifiedBy>drela</cp:lastModifiedBy>
  <cp:revision>12</cp:revision>
  <dcterms:created xsi:type="dcterms:W3CDTF">2013-12-11T13:27:02Z</dcterms:created>
  <dcterms:modified xsi:type="dcterms:W3CDTF">2015-02-05T12:51:14Z</dcterms:modified>
</cp:coreProperties>
</file>