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7" r:id="rId9"/>
    <p:sldId id="268" r:id="rId10"/>
    <p:sldId id="277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E34693-368C-46B7-9049-2C708C832BE1}" type="datetimeFigureOut">
              <a:rPr lang="pl-PL" smtClean="0"/>
              <a:t>2015-02-08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9227BF-4413-4561-B80C-5054C8F4F757}" type="slidenum">
              <a:rPr lang="pl-PL" smtClean="0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3608" y="1124744"/>
            <a:ext cx="7704856" cy="2376264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>
                <a:latin typeface="Bookman Old Style" pitchFamily="18" charset="0"/>
              </a:rPr>
              <a:t/>
            </a:r>
            <a:br>
              <a:rPr lang="pl-PL" sz="3600" dirty="0" smtClean="0">
                <a:latin typeface="Bookman Old Style" pitchFamily="18" charset="0"/>
              </a:rPr>
            </a:br>
            <a:r>
              <a:rPr lang="pl-PL" sz="3600" dirty="0">
                <a:latin typeface="Bookman Old Style" pitchFamily="18" charset="0"/>
              </a:rPr>
              <a:t/>
            </a:r>
            <a:br>
              <a:rPr lang="pl-PL" sz="3600" dirty="0">
                <a:latin typeface="Bookman Old Style" pitchFamily="18" charset="0"/>
              </a:rPr>
            </a:br>
            <a:r>
              <a:rPr lang="pl-PL" sz="3600" dirty="0" smtClean="0">
                <a:latin typeface="Bookman Old Style" pitchFamily="18" charset="0"/>
              </a:rPr>
              <a:t>Metryka sprawy administracyjnej </a:t>
            </a:r>
            <a:br>
              <a:rPr lang="pl-PL" sz="3600" dirty="0" smtClean="0">
                <a:latin typeface="Bookman Old Style" pitchFamily="18" charset="0"/>
              </a:rPr>
            </a:br>
            <a:r>
              <a:rPr lang="pl-PL" sz="3600" dirty="0">
                <a:latin typeface="Bookman Old Style" pitchFamily="18" charset="0"/>
              </a:rPr>
              <a:t/>
            </a:r>
            <a:br>
              <a:rPr lang="pl-PL" sz="3600" dirty="0">
                <a:latin typeface="Bookman Old Style" pitchFamily="18" charset="0"/>
              </a:rPr>
            </a:br>
            <a:r>
              <a:rPr lang="pl-PL" sz="2400" dirty="0">
                <a:latin typeface="Bookman Old Style" pitchFamily="18" charset="0"/>
              </a:rPr>
              <a:t>M</a:t>
            </a:r>
            <a:r>
              <a:rPr lang="pl-PL" sz="2400" dirty="0" smtClean="0">
                <a:latin typeface="Bookman Old Style" pitchFamily="18" charset="0"/>
              </a:rPr>
              <a:t>ateriały pomocnicze </a:t>
            </a:r>
            <a:br>
              <a:rPr lang="pl-PL" sz="2400" dirty="0" smtClean="0">
                <a:latin typeface="Bookman Old Style" pitchFamily="18" charset="0"/>
              </a:rPr>
            </a:br>
            <a:r>
              <a:rPr lang="pl-PL" sz="2400" dirty="0" smtClean="0">
                <a:latin typeface="Bookman Old Style" pitchFamily="18" charset="0"/>
              </a:rPr>
              <a:t>Postępowanie </a:t>
            </a:r>
            <a:r>
              <a:rPr lang="pl-PL" sz="2400" dirty="0" smtClean="0">
                <a:latin typeface="Bookman Old Style" pitchFamily="18" charset="0"/>
              </a:rPr>
              <a:t>administracyjne </a:t>
            </a:r>
            <a:r>
              <a:rPr lang="pl-PL" sz="3600" dirty="0" smtClean="0">
                <a:latin typeface="Bookman Old Style" pitchFamily="18" charset="0"/>
              </a:rPr>
              <a:t/>
            </a:r>
            <a:br>
              <a:rPr lang="pl-PL" sz="3600" dirty="0" smtClean="0">
                <a:latin typeface="Bookman Old Style" pitchFamily="18" charset="0"/>
              </a:rPr>
            </a:br>
            <a:endParaRPr lang="pl-PL" sz="1800" dirty="0">
              <a:latin typeface="Bookman Old Style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l-PL" sz="1400" b="1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pl-PL" sz="1400" b="1" dirty="0" smtClean="0">
                <a:solidFill>
                  <a:schemeClr val="tx1"/>
                </a:solidFill>
                <a:latin typeface="Bookman Old Style" pitchFamily="18" charset="0"/>
              </a:rPr>
              <a:t>Beata </a:t>
            </a:r>
            <a:r>
              <a:rPr lang="pl-PL" sz="1400" b="1" dirty="0">
                <a:solidFill>
                  <a:schemeClr val="tx1"/>
                </a:solidFill>
                <a:latin typeface="Bookman Old Style" pitchFamily="18" charset="0"/>
              </a:rPr>
              <a:t>Madej</a:t>
            </a:r>
          </a:p>
          <a:p>
            <a:r>
              <a:rPr lang="pl-PL" sz="1400" b="1" dirty="0">
                <a:solidFill>
                  <a:schemeClr val="tx1"/>
                </a:solidFill>
                <a:latin typeface="Bookman Old Style" pitchFamily="18" charset="0"/>
              </a:rPr>
              <a:t>Zakład Postępowania Administracyjnego i Sądownictwa Administracyjnego </a:t>
            </a:r>
          </a:p>
          <a:p>
            <a:r>
              <a:rPr lang="pl-PL" sz="1400" b="1" dirty="0">
                <a:solidFill>
                  <a:schemeClr val="tx1"/>
                </a:solidFill>
                <a:latin typeface="Bookman Old Style" pitchFamily="18" charset="0"/>
              </a:rPr>
              <a:t>Wydział Prawa, Administracji i Ekonomii </a:t>
            </a:r>
          </a:p>
          <a:p>
            <a:r>
              <a:rPr lang="pl-PL" sz="1400" b="1" dirty="0">
                <a:solidFill>
                  <a:schemeClr val="tx1"/>
                </a:solidFill>
                <a:latin typeface="Bookman Old Style" pitchFamily="18" charset="0"/>
              </a:rPr>
              <a:t>Uniwersytet Wrocławski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5145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304255"/>
          </a:xfrm>
        </p:spPr>
        <p:txBody>
          <a:bodyPr/>
          <a:lstStyle/>
          <a:p>
            <a:pPr algn="ctr"/>
            <a:r>
              <a:rPr lang="pl-PL" sz="5400" dirty="0" smtClean="0">
                <a:latin typeface="Bookman Old Style" pitchFamily="18" charset="0"/>
              </a:rPr>
              <a:t>Dziękuję za uwagę</a:t>
            </a:r>
            <a:r>
              <a:rPr lang="pl-PL" dirty="0" smtClean="0">
                <a:latin typeface="Bookman Old Style" pitchFamily="18" charset="0"/>
              </a:rPr>
              <a:t/>
            </a:r>
            <a:br>
              <a:rPr lang="pl-PL" dirty="0" smtClean="0">
                <a:latin typeface="Bookman Old Style" pitchFamily="18" charset="0"/>
              </a:rPr>
            </a:br>
            <a:endParaRPr lang="pl-PL" dirty="0">
              <a:latin typeface="Bookman Old Style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2400" cy="1199704"/>
          </a:xfrm>
        </p:spPr>
        <p:txBody>
          <a:bodyPr>
            <a:normAutofit/>
          </a:bodyPr>
          <a:lstStyle/>
          <a:p>
            <a:r>
              <a:rPr lang="pl-PL" sz="4400" b="1" dirty="0" smtClean="0">
                <a:latin typeface="Bookman Old Style" pitchFamily="18" charset="0"/>
              </a:rPr>
              <a:t>Beata </a:t>
            </a:r>
            <a:r>
              <a:rPr lang="pl-PL" sz="4400" b="1" dirty="0">
                <a:latin typeface="Bookman Old Style" pitchFamily="18" charset="0"/>
              </a:rPr>
              <a:t>Madej </a:t>
            </a:r>
            <a:endParaRPr lang="pl-PL" sz="4400" b="1" dirty="0"/>
          </a:p>
        </p:txBody>
      </p:sp>
    </p:spTree>
    <p:extLst>
      <p:ext uri="{BB962C8B-B14F-4D97-AF65-F5344CB8AC3E}">
        <p14:creationId xmlns:p14="http://schemas.microsoft.com/office/powerpoint/2010/main" val="81724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pl-PL" sz="2800" i="1" dirty="0" smtClean="0">
              <a:latin typeface="Bookman Old Style" pitchFamily="18" charset="0"/>
            </a:endParaRPr>
          </a:p>
          <a:p>
            <a:pPr marL="109728" indent="0" algn="just">
              <a:buNone/>
            </a:pPr>
            <a:endParaRPr lang="pl-PL" sz="2800" i="1" dirty="0">
              <a:latin typeface="Bookman Old Style" pitchFamily="18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r>
              <a:rPr lang="pl-PL" sz="2800" i="1" dirty="0" smtClean="0">
                <a:latin typeface="Bookman Old Style" pitchFamily="18" charset="0"/>
              </a:rPr>
              <a:t>Art</a:t>
            </a:r>
            <a:r>
              <a:rPr lang="pl-PL" sz="2800" i="1" dirty="0">
                <a:latin typeface="Bookman Old Style" pitchFamily="18" charset="0"/>
              </a:rPr>
              <a:t>. 66a dodany został  ustawą z dnia 15 lipca 2011 r. o zmianie ustawy  - Kodeks postępowania administracyjnego oraz ustawy – Ordynacja podatkowa, która weszła w życie 7 marca 2012 r. </a:t>
            </a:r>
          </a:p>
          <a:p>
            <a:pPr algn="just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pl-PL" sz="3600" dirty="0" smtClean="0">
                <a:latin typeface="Bookman Old Style" pitchFamily="18" charset="0"/>
              </a:rPr>
              <a:t/>
            </a:r>
            <a:br>
              <a:rPr lang="pl-PL" sz="3600" dirty="0" smtClean="0">
                <a:latin typeface="Bookman Old Style" pitchFamily="18" charset="0"/>
              </a:rPr>
            </a:br>
            <a:r>
              <a:rPr lang="pl-PL" sz="3600" dirty="0">
                <a:latin typeface="Bookman Old Style" pitchFamily="18" charset="0"/>
              </a:rPr>
              <a:t/>
            </a:r>
            <a:br>
              <a:rPr lang="pl-PL" sz="3600" dirty="0">
                <a:latin typeface="Bookman Old Style" pitchFamily="18" charset="0"/>
              </a:rPr>
            </a:br>
            <a:r>
              <a:rPr lang="pl-PL" sz="3600" dirty="0" smtClean="0">
                <a:latin typeface="Bookman Old Style" pitchFamily="18" charset="0"/>
              </a:rPr>
              <a:t>Podstawa </a:t>
            </a:r>
            <a:r>
              <a:rPr lang="pl-PL" sz="3600" dirty="0">
                <a:latin typeface="Bookman Old Style" pitchFamily="18" charset="0"/>
              </a:rPr>
              <a:t>prawna </a:t>
            </a:r>
            <a:br>
              <a:rPr lang="pl-PL" sz="3600" dirty="0">
                <a:latin typeface="Bookman Old Style" pitchFamily="18" charset="0"/>
              </a:rPr>
            </a:br>
            <a:r>
              <a:rPr lang="pl-PL" sz="3600" dirty="0">
                <a:latin typeface="Bookman Old Style" pitchFamily="18" charset="0"/>
              </a:rPr>
              <a:t>sporządzania metryki sprawy</a:t>
            </a:r>
          </a:p>
        </p:txBody>
      </p:sp>
    </p:spTree>
    <p:extLst>
      <p:ext uri="{BB962C8B-B14F-4D97-AF65-F5344CB8AC3E}">
        <p14:creationId xmlns:p14="http://schemas.microsoft.com/office/powerpoint/2010/main" val="384798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7544" y="764704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 algn="just"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Art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. 66a Kodeksu postępowania administracyjnego </a:t>
            </a:r>
          </a:p>
          <a:p>
            <a:pPr marL="109728" indent="0" algn="just">
              <a:buNone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§ 1. W aktach sprawy zakłada się metrykę sprawy w formie pisemnej lub elektronicznej.</a:t>
            </a:r>
          </a:p>
          <a:p>
            <a:pPr marL="109728" indent="0" algn="just">
              <a:buNone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§ 2. W treści metryki sprawy wskazuje się wszystkie osoby, które uczestniczyły w podejmowaniu czynności w postępowaniu administracyjnym oraz określa się wszystkie podejmowane przez te osoby czynności wraz z odpowiednim odesłaniem do dokumentów zachowanych w formie pisemnej lub elektronicznej określających te czynności. </a:t>
            </a:r>
          </a:p>
          <a:p>
            <a:pPr marL="109728" indent="0" algn="just">
              <a:buNone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§ 3. Metryka sprawy, wraz z dokumentami do których odsyła, stanowi obowiązkową część akt sprawy i jest na bieżąco aktualizowana.</a:t>
            </a:r>
          </a:p>
          <a:p>
            <a:pPr algn="just"/>
            <a:endParaRPr lang="pl-PL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27584" y="548680"/>
            <a:ext cx="7776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just">
              <a:buNone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§ 4. Minister właściwy do spraw administracji publicznej określa, w drodze rozporządzenia, wzór i sposób prowadzenia metryki sprawy, uwzględniając treść i formę metryki określoną w § 1 i 2 oraz obowiązek bieżącej aktualizacji metryki, a także, aby w oparciu o treść metryki było możliwe ustalenie treści czynności w postępowaniu administracyjnym podejmowanych w sprawie przez poszczególne osoby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5. Minister właściwy do spraw administracji publicznej określa, w drodze rozporządzenia, rodzaje spraw, w których obowiązek prowadzenia metryki sprawy jest wyłączony ze względu na nieproporcjonalność nakładu środków koniecznych do prowadzenia metryki w stosunku do prostego i powtarzalnego charakteru tych spraw.</a:t>
            </a:r>
          </a:p>
          <a:p>
            <a:pPr lvl="0" algn="ctr"/>
            <a:endParaRPr lang="pl-PL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6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Zwiększenie transparentności udziału poszczególnych urzędników w procesie wydawania rozstrzygnięć w sprawach administracyjnych. </a:t>
            </a:r>
          </a:p>
          <a:p>
            <a:pPr marL="109728" indent="0" algn="just">
              <a:buNone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Wprowadzenie obowiązku założenia metryki sprawy jest elementem szerszego procesu, który polega na zwiększeniu odpowiedzialności  pracowników organów administracji publicznej za prowadzone sprawy i podejmowane rozstrzygnięcia. </a:t>
            </a:r>
          </a:p>
          <a:p>
            <a:pPr marL="109728" indent="0" algn="just">
              <a:buNone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przypadku wyrządzenia szkody spowodowanej wydaniem niezgodnego z prawem aktu administracyjnego, dzięki prowadzonej metryce sprawy administracyjnej łatwiej będzie ustalić osoby winne wydania sprzecznej z prawem decyzji administracyjnej. </a:t>
            </a: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dirty="0" smtClean="0">
                <a:latin typeface="Bookman Old Style" pitchFamily="18" charset="0"/>
              </a:rPr>
              <a:t>Cel wprowadzenia obowiązku prowadzenia metryki sprawy administracyjnej </a:t>
            </a:r>
            <a:endParaRPr lang="pl-PL" sz="3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1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07504" y="1481328"/>
            <a:ext cx="8856984" cy="4525963"/>
          </a:xfrm>
        </p:spPr>
        <p:txBody>
          <a:bodyPr>
            <a:normAutofit/>
          </a:bodyPr>
          <a:lstStyle/>
          <a:p>
            <a:pPr algn="just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Metryka sprawy administracyjnej prowadzona jest w formie pisemnej lub elektronicznej </a:t>
            </a:r>
          </a:p>
          <a:p>
            <a:pPr marL="109728" indent="0" algn="just">
              <a:buNone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Wzór i sposób prowadzenia metryki sprawy administracyjnej oraz obowiązek jej bieżącej aktualizacji określa:</a:t>
            </a:r>
          </a:p>
          <a:p>
            <a:pPr marL="109728" indent="0" algn="just">
              <a:buNone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Rozporządzenia Ministra Administracji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i Cyfryzacji w sprawie wzoru i sposobu prowadzenia metryki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sprawy z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dnia 6 marca 2012 r. (Dz.U. z 2012 r. poz. 250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>
                <a:latin typeface="Bookman Old Style" pitchFamily="18" charset="0"/>
              </a:rPr>
              <a:t>Forma metryki sprawy administracyjnej </a:t>
            </a:r>
            <a:endParaRPr lang="pl-PL" sz="36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79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5499" y="210229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30149"/>
              </p:ext>
            </p:extLst>
          </p:nvPr>
        </p:nvGraphicFramePr>
        <p:xfrm>
          <a:off x="255499" y="210229"/>
          <a:ext cx="8729677" cy="5455320"/>
        </p:xfrm>
        <a:graphic>
          <a:graphicData uri="http://schemas.openxmlformats.org/drawingml/2006/table">
            <a:tbl>
              <a:tblPr/>
              <a:tblGrid>
                <a:gridCol w="572085"/>
                <a:gridCol w="1656184"/>
                <a:gridCol w="2016224"/>
                <a:gridCol w="1944216"/>
                <a:gridCol w="2540968"/>
              </a:tblGrid>
              <a:tr h="559967">
                <a:tc gridSpan="2">
                  <a:txBody>
                    <a:bodyPr/>
                    <a:lstStyle/>
                    <a:p>
                      <a:r>
                        <a:rPr lang="pl-PL" sz="1800" b="1" dirty="0">
                          <a:latin typeface="Times New Roman" pitchFamily="18" charset="0"/>
                          <a:cs typeface="Times New Roman" pitchFamily="18" charset="0"/>
                        </a:rPr>
                        <a:t>Oznaczenie sprawy</a:t>
                      </a:r>
                      <a:r>
                        <a:rPr lang="pl-PL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  <a:endParaRPr lang="pl-PL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55609">
                <a:tc gridSpan="2"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Tytuł sprawy</a:t>
                      </a:r>
                      <a:r>
                        <a:rPr lang="pl-PL" sz="20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  <a:endParaRPr lang="pl-P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339744">
                <a:tc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Lp.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Data podjętej czynności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9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Oznaczenie osoby podejmującej daną czynność</a:t>
                      </a:r>
                      <a:r>
                        <a:rPr lang="pl-PL" sz="20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3)</a:t>
                      </a:r>
                      <a:endParaRPr lang="pl-P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Określenie podejmowanej czynności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latin typeface="Times New Roman" pitchFamily="18" charset="0"/>
                          <a:cs typeface="Times New Roman" pitchFamily="18" charset="0"/>
                        </a:rPr>
                        <a:t>Wskazanie identyfikatora dokumentu w aktach sprawy, do którego odnosi się dana czynność</a:t>
                      </a:r>
                      <a:r>
                        <a:rPr lang="pl-PL" sz="20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4)</a:t>
                      </a:r>
                      <a:endParaRPr lang="pl-P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7544" y="332656"/>
            <a:ext cx="8208912" cy="5858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32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Elementy metryki</a:t>
            </a:r>
          </a:p>
          <a:p>
            <a:pPr algn="ctr"/>
            <a:r>
              <a:rPr lang="pl-P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 sprawy administracyjnej: </a:t>
            </a:r>
          </a:p>
          <a:p>
            <a:endParaRPr lang="pl-PL" sz="2000" baseline="30000" dirty="0"/>
          </a:p>
          <a:p>
            <a:pPr algn="just"/>
            <a:endParaRPr lang="pl-PL" sz="2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400" baseline="30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Data wszczęcia lub znak sprawy.</a:t>
            </a:r>
          </a:p>
          <a:p>
            <a:pPr algn="just"/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Zwięzłe określenie przedmiotu sprawy.</a:t>
            </a:r>
          </a:p>
          <a:p>
            <a:pPr algn="just"/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Nazwisko, imię, stanowisko.</a:t>
            </a:r>
          </a:p>
          <a:p>
            <a:pPr algn="just"/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Wskazanie możliwe jest przez podanie daty dokumentu (jeżeli w sprawie jest tylko jeden dokument z określoną datą) bądź znaku pisma lub innego niepowtarzalnego w danej sprawie identyfikatora dokumentu, do którego odnosi się dana czynność. Dopuszcza się dodatkowe oznaczenie dokumentów w sprawie w celu ułatwienia powiązania ich z wpisem w metryce sprawy.</a:t>
            </a:r>
          </a:p>
          <a:p>
            <a:pPr marL="285750" indent="-285750">
              <a:buFont typeface="Wingdings" pitchFamily="2" charset="2"/>
              <a:buChar char="q"/>
            </a:pP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5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11560" y="692696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400" dirty="0" smtClean="0">
              <a:effectLst/>
              <a:latin typeface="Bookman Old Style" pitchFamily="18" charset="0"/>
            </a:endParaRPr>
          </a:p>
          <a:p>
            <a:pPr algn="ctr"/>
            <a:endParaRPr lang="pl-PL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Sprawy w których obowiązek prowadzenia metryki sprawy administracyjnej został wyłączony określa :</a:t>
            </a:r>
          </a:p>
          <a:p>
            <a:pPr algn="just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Rozporządzenie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Ministra Administracji i Cyfryzacji w sprawie rodzaju spraw, w których obowiązek prowadzenia metryki sprawy jest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wyłączony z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dnia 9 marca 2012 r. (Dz.U. z 2012 r. poz. 269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l-PL" sz="2400" dirty="0" smtClean="0">
              <a:effectLst/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257</TotalTime>
  <Words>560</Words>
  <Application>Microsoft Office PowerPoint</Application>
  <PresentationFormat>Pokaz na ekranie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Hol</vt:lpstr>
      <vt:lpstr>  Metryka sprawy administracyjnej   Materiały pomocnicze  Postępowanie administracyjne  </vt:lpstr>
      <vt:lpstr>  Podstawa prawna  sporządzania metryki sprawy</vt:lpstr>
      <vt:lpstr>Prezentacja programu PowerPoint</vt:lpstr>
      <vt:lpstr>Prezentacja programu PowerPoint</vt:lpstr>
      <vt:lpstr>Cel wprowadzenia obowiązku prowadzenia metryki sprawy administracyjnej </vt:lpstr>
      <vt:lpstr>Forma metryki sprawy administracyjnej </vt:lpstr>
      <vt:lpstr>Prezentacja programu PowerPoint</vt:lpstr>
      <vt:lpstr>Prezentacja programu PowerPoint</vt:lpstr>
      <vt:lpstr>Prezentacja programu PowerPoint</vt:lpstr>
      <vt:lpstr>Dziękuję za uwagę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Konsultacje społeczne  z mieszkańcami  gminy, powiatu i województwa</dc:title>
  <dc:creator>Beata</dc:creator>
  <cp:lastModifiedBy>Beata</cp:lastModifiedBy>
  <cp:revision>41</cp:revision>
  <dcterms:created xsi:type="dcterms:W3CDTF">2014-11-08T16:08:10Z</dcterms:created>
  <dcterms:modified xsi:type="dcterms:W3CDTF">2015-02-08T13:19:11Z</dcterms:modified>
</cp:coreProperties>
</file>