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57" r:id="rId4"/>
    <p:sldId id="263" r:id="rId5"/>
    <p:sldId id="259" r:id="rId6"/>
    <p:sldId id="258" r:id="rId7"/>
    <p:sldId id="260" r:id="rId8"/>
    <p:sldId id="261" r:id="rId9"/>
    <p:sldId id="262"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9" name="Tytuł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pl-PL" smtClean="0"/>
              <a:t>Kliknij, aby edytować styl</a:t>
            </a:r>
            <a:endParaRPr kumimoji="0" lang="en-US"/>
          </a:p>
        </p:txBody>
      </p:sp>
      <p:sp>
        <p:nvSpPr>
          <p:cNvPr id="17" name="Podtytuł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30" name="Symbol zastępczy daty 29"/>
          <p:cNvSpPr>
            <a:spLocks noGrp="1"/>
          </p:cNvSpPr>
          <p:nvPr>
            <p:ph type="dt" sz="half" idx="10"/>
          </p:nvPr>
        </p:nvSpPr>
        <p:spPr/>
        <p:txBody>
          <a:bodyPr/>
          <a:lstStyle/>
          <a:p>
            <a:fld id="{DC6C8F88-B026-49E4-ADE8-B3F1A921ACC7}" type="datetimeFigureOut">
              <a:rPr lang="pl-PL" smtClean="0"/>
              <a:pPr/>
              <a:t>2016-05-04</a:t>
            </a:fld>
            <a:endParaRPr lang="pl-PL"/>
          </a:p>
        </p:txBody>
      </p:sp>
      <p:sp>
        <p:nvSpPr>
          <p:cNvPr id="19" name="Symbol zastępczy stopki 18"/>
          <p:cNvSpPr>
            <a:spLocks noGrp="1"/>
          </p:cNvSpPr>
          <p:nvPr>
            <p:ph type="ftr" sz="quarter" idx="11"/>
          </p:nvPr>
        </p:nvSpPr>
        <p:spPr/>
        <p:txBody>
          <a:bodyPr/>
          <a:lstStyle/>
          <a:p>
            <a:endParaRPr lang="pl-PL"/>
          </a:p>
        </p:txBody>
      </p:sp>
      <p:sp>
        <p:nvSpPr>
          <p:cNvPr id="27" name="Symbol zastępczy numeru slajdu 26"/>
          <p:cNvSpPr>
            <a:spLocks noGrp="1"/>
          </p:cNvSpPr>
          <p:nvPr>
            <p:ph type="sldNum" sz="quarter" idx="12"/>
          </p:nvPr>
        </p:nvSpPr>
        <p:spPr/>
        <p:txBody>
          <a:bodyPr/>
          <a:lstStyle/>
          <a:p>
            <a:fld id="{FE11C3F7-C7CD-4CD1-BEC5-1C5B8A359D63}" type="slidenum">
              <a:rPr lang="pl-PL" smtClean="0"/>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DC6C8F88-B026-49E4-ADE8-B3F1A921ACC7}" type="datetimeFigureOut">
              <a:rPr lang="pl-PL" smtClean="0"/>
              <a:pPr/>
              <a:t>2016-05-04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FE11C3F7-C7CD-4CD1-BEC5-1C5B8A359D63}"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914401"/>
            <a:ext cx="2057400" cy="5211763"/>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914401"/>
            <a:ext cx="6019800" cy="5211763"/>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DC6C8F88-B026-49E4-ADE8-B3F1A921ACC7}" type="datetimeFigureOut">
              <a:rPr lang="pl-PL" smtClean="0"/>
              <a:pPr/>
              <a:t>2016-05-04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FE11C3F7-C7CD-4CD1-BEC5-1C5B8A359D63}"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zawartości 2"/>
          <p:cNvSpPr>
            <a:spLocks noGrp="1"/>
          </p:cNvSpPr>
          <p:nvPr>
            <p:ph idx="1"/>
          </p:nvPr>
        </p:nvSpPr>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DC6C8F88-B026-49E4-ADE8-B3F1A921ACC7}" type="datetimeFigureOut">
              <a:rPr lang="pl-PL" smtClean="0"/>
              <a:pPr/>
              <a:t>2016-05-04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FE11C3F7-C7CD-4CD1-BEC5-1C5B8A359D63}"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p>
            <a:fld id="{DC6C8F88-B026-49E4-ADE8-B3F1A921ACC7}" type="datetimeFigureOut">
              <a:rPr lang="pl-PL" smtClean="0"/>
              <a:pPr/>
              <a:t>2016-05-04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FE11C3F7-C7CD-4CD1-BEC5-1C5B8A359D63}" type="slidenum">
              <a:rPr lang="pl-PL" smtClean="0"/>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1143000"/>
          </a:xfrm>
        </p:spPr>
        <p:txBody>
          <a:bodyPr/>
          <a:lstStyle/>
          <a:p>
            <a:r>
              <a:rPr kumimoji="0" lang="pl-PL" smtClean="0"/>
              <a:t>Kliknij, aby edytować styl</a:t>
            </a:r>
            <a:endParaRPr kumimoji="0" lang="en-US"/>
          </a:p>
        </p:txBody>
      </p:sp>
      <p:sp>
        <p:nvSpPr>
          <p:cNvPr id="3" name="Symbol zastępczy zawartości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p>
            <a:fld id="{DC6C8F88-B026-49E4-ADE8-B3F1A921ACC7}" type="datetimeFigureOut">
              <a:rPr lang="pl-PL" smtClean="0"/>
              <a:pPr/>
              <a:t>2016-05-04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FE11C3F7-C7CD-4CD1-BEC5-1C5B8A359D63}"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1143000"/>
          </a:xfrm>
        </p:spPr>
        <p:txBody>
          <a:bodyPr tIns="45720" anchor="b"/>
          <a:lstStyle>
            <a:lvl1pPr>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p:txBody>
          <a:bodyPr/>
          <a:lstStyle/>
          <a:p>
            <a:fld id="{DC6C8F88-B026-49E4-ADE8-B3F1A921ACC7}" type="datetimeFigureOut">
              <a:rPr lang="pl-PL" smtClean="0"/>
              <a:pPr/>
              <a:t>2016-05-04</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FE11C3F7-C7CD-4CD1-BEC5-1C5B8A359D63}"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p>
            <a:fld id="{DC6C8F88-B026-49E4-ADE8-B3F1A921ACC7}" type="datetimeFigureOut">
              <a:rPr lang="pl-PL" smtClean="0"/>
              <a:pPr/>
              <a:t>2016-05-04</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FE11C3F7-C7CD-4CD1-BEC5-1C5B8A359D63}"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DC6C8F88-B026-49E4-ADE8-B3F1A921ACC7}" type="datetimeFigureOut">
              <a:rPr lang="pl-PL" smtClean="0"/>
              <a:pPr/>
              <a:t>2016-05-04</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FE11C3F7-C7CD-4CD1-BEC5-1C5B8A359D63}"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pl-PL" smtClean="0"/>
              <a:t>Kliknij, aby edytować styl</a:t>
            </a:r>
            <a:endParaRPr kumimoji="0" lang="en-US"/>
          </a:p>
        </p:txBody>
      </p:sp>
      <p:sp>
        <p:nvSpPr>
          <p:cNvPr id="3" name="Symbol zastępczy tekstu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p>
            <a:fld id="{DC6C8F88-B026-49E4-ADE8-B3F1A921ACC7}" type="datetimeFigureOut">
              <a:rPr lang="pl-PL" smtClean="0"/>
              <a:pPr/>
              <a:t>2016-05-04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FE11C3F7-C7CD-4CD1-BEC5-1C5B8A359D63}"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9" name="Prostokąt ze ściętym i zaokrąglonym rogi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ójkąt prostokątny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ytuł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pl-PL" smtClean="0"/>
              <a:t>Kliknij, aby edytować styl</a:t>
            </a:r>
            <a:endParaRPr kumimoji="0" lang="en-US"/>
          </a:p>
        </p:txBody>
      </p:sp>
      <p:sp>
        <p:nvSpPr>
          <p:cNvPr id="4" name="Symbol zastępczy tekstu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pl-PL" smtClean="0"/>
              <a:t>Kliknij, aby edytować style wzorca tekstu</a:t>
            </a:r>
          </a:p>
        </p:txBody>
      </p:sp>
      <p:sp>
        <p:nvSpPr>
          <p:cNvPr id="5" name="Symbol zastępczy daty 4"/>
          <p:cNvSpPr>
            <a:spLocks noGrp="1"/>
          </p:cNvSpPr>
          <p:nvPr>
            <p:ph type="dt" sz="half" idx="10"/>
          </p:nvPr>
        </p:nvSpPr>
        <p:spPr/>
        <p:txBody>
          <a:bodyPr/>
          <a:lstStyle/>
          <a:p>
            <a:fld id="{DC6C8F88-B026-49E4-ADE8-B3F1A921ACC7}" type="datetimeFigureOut">
              <a:rPr lang="pl-PL" smtClean="0"/>
              <a:pPr/>
              <a:t>2016-05-04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a:xfrm>
            <a:off x="8077200" y="6356350"/>
            <a:ext cx="609600" cy="365125"/>
          </a:xfrm>
        </p:spPr>
        <p:txBody>
          <a:bodyPr/>
          <a:lstStyle/>
          <a:p>
            <a:fld id="{FE11C3F7-C7CD-4CD1-BEC5-1C5B8A359D63}" type="slidenum">
              <a:rPr lang="pl-PL" smtClean="0"/>
              <a:pPr/>
              <a:t>‹#›</a:t>
            </a:fld>
            <a:endParaRPr lang="pl-PL"/>
          </a:p>
        </p:txBody>
      </p:sp>
      <p:sp>
        <p:nvSpPr>
          <p:cNvPr id="3" name="Symbol zastępczy obrazu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pl-PL" smtClean="0"/>
              <a:t>Kliknij ikonę, aby dodać obraz</a:t>
            </a:r>
            <a:endParaRPr kumimoji="0" lang="en-US" dirty="0"/>
          </a:p>
        </p:txBody>
      </p:sp>
      <p:sp>
        <p:nvSpPr>
          <p:cNvPr id="10" name="Dowolny kształt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Dowolny kształt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15000000" scaled="0"/>
          <a:tileRect/>
        </a:gradFill>
        <a:effectLst/>
      </p:bgPr>
    </p:bg>
    <p:spTree>
      <p:nvGrpSpPr>
        <p:cNvPr id="1" name=""/>
        <p:cNvGrpSpPr/>
        <p:nvPr/>
      </p:nvGrpSpPr>
      <p:grpSpPr>
        <a:xfrm>
          <a:off x="0" y="0"/>
          <a:ext cx="0" cy="0"/>
          <a:chOff x="0" y="0"/>
          <a:chExt cx="0" cy="0"/>
        </a:xfrm>
      </p:grpSpPr>
      <p:sp>
        <p:nvSpPr>
          <p:cNvPr id="7" name="Dowolny kształt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Dowolny kształt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Symbol zastępczy tytułu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pl-PL" smtClean="0"/>
              <a:t>Kliknij, aby edytować styl</a:t>
            </a:r>
            <a:endParaRPr kumimoji="0" lang="en-US"/>
          </a:p>
        </p:txBody>
      </p:sp>
      <p:sp>
        <p:nvSpPr>
          <p:cNvPr id="30" name="Symbol zastępczy tekstu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0" name="Symbol zastępczy daty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C6C8F88-B026-49E4-ADE8-B3F1A921ACC7}" type="datetimeFigureOut">
              <a:rPr lang="pl-PL" smtClean="0"/>
              <a:pPr/>
              <a:t>2016-05-04</a:t>
            </a:fld>
            <a:endParaRPr lang="pl-PL"/>
          </a:p>
        </p:txBody>
      </p:sp>
      <p:sp>
        <p:nvSpPr>
          <p:cNvPr id="22" name="Symbol zastępczy stopki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pl-PL"/>
          </a:p>
        </p:txBody>
      </p:sp>
      <p:sp>
        <p:nvSpPr>
          <p:cNvPr id="18" name="Symbol zastępczy numeru slajd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E11C3F7-C7CD-4CD1-BEC5-1C5B8A359D63}" type="slidenum">
              <a:rPr lang="pl-PL" smtClean="0"/>
              <a:pPr/>
              <a:t>‹#›</a:t>
            </a:fld>
            <a:endParaRPr lang="pl-PL"/>
          </a:p>
        </p:txBody>
      </p:sp>
      <p:grpSp>
        <p:nvGrpSpPr>
          <p:cNvPr id="2" name="Grupa 1"/>
          <p:cNvGrpSpPr/>
          <p:nvPr/>
        </p:nvGrpSpPr>
        <p:grpSpPr>
          <a:xfrm>
            <a:off x="-19017" y="202408"/>
            <a:ext cx="9180548" cy="649224"/>
            <a:chOff x="-19045" y="216550"/>
            <a:chExt cx="9180548" cy="649224"/>
          </a:xfrm>
        </p:grpSpPr>
        <p:sp>
          <p:nvSpPr>
            <p:cNvPr id="12" name="Dowolny kształt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Dowolny kształt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err="1" smtClean="0"/>
              <a:t>Mortgages</a:t>
            </a:r>
            <a:endParaRPr lang="pl-PL" dirty="0"/>
          </a:p>
        </p:txBody>
      </p:sp>
      <p:sp>
        <p:nvSpPr>
          <p:cNvPr id="3" name="Podtytuł 2"/>
          <p:cNvSpPr>
            <a:spLocks noGrp="1"/>
          </p:cNvSpPr>
          <p:nvPr>
            <p:ph type="subTitle" idx="1"/>
          </p:nvPr>
        </p:nvSpPr>
        <p:spPr/>
        <p:txBody>
          <a:bodyPr/>
          <a:lstStyle/>
          <a:p>
            <a:r>
              <a:rPr lang="pl-PL" dirty="0" err="1" smtClean="0"/>
              <a:t>Mortgage</a:t>
            </a:r>
            <a:r>
              <a:rPr lang="pl-PL" dirty="0" smtClean="0"/>
              <a:t> law:</a:t>
            </a:r>
          </a:p>
          <a:p>
            <a:r>
              <a:rPr lang="pl-PL" dirty="0" smtClean="0"/>
              <a:t>Legal </a:t>
            </a:r>
            <a:r>
              <a:rPr lang="pl-PL" dirty="0" err="1" smtClean="0"/>
              <a:t>act</a:t>
            </a:r>
            <a:r>
              <a:rPr lang="pl-PL" dirty="0" smtClean="0"/>
              <a:t> </a:t>
            </a:r>
            <a:r>
              <a:rPr lang="pl-PL" dirty="0" err="1" smtClean="0"/>
              <a:t>dated</a:t>
            </a:r>
            <a:r>
              <a:rPr lang="pl-PL" dirty="0" smtClean="0"/>
              <a:t>: 06.07 1982 r. o księgach wieczystych i hipotece.</a:t>
            </a:r>
            <a:endParaRPr lang="pl-P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188640"/>
            <a:ext cx="8229600" cy="1143000"/>
          </a:xfrm>
        </p:spPr>
        <p:txBody>
          <a:bodyPr>
            <a:normAutofit/>
          </a:bodyPr>
          <a:lstStyle/>
          <a:p>
            <a:r>
              <a:rPr lang="en-US" sz="5400" dirty="0" smtClean="0"/>
              <a:t>A mortgage is extinguished:</a:t>
            </a:r>
            <a:endParaRPr lang="pl-PL" dirty="0"/>
          </a:p>
        </p:txBody>
      </p:sp>
      <p:sp>
        <p:nvSpPr>
          <p:cNvPr id="3" name="Symbol zastępczy zawartości 2"/>
          <p:cNvSpPr>
            <a:spLocks noGrp="1"/>
          </p:cNvSpPr>
          <p:nvPr>
            <p:ph idx="1"/>
          </p:nvPr>
        </p:nvSpPr>
        <p:spPr/>
        <p:txBody>
          <a:bodyPr/>
          <a:lstStyle/>
          <a:p>
            <a:endParaRPr lang="pl-PL" dirty="0"/>
          </a:p>
        </p:txBody>
      </p:sp>
      <p:sp>
        <p:nvSpPr>
          <p:cNvPr id="4" name="Prostokąt 3"/>
          <p:cNvSpPr/>
          <p:nvPr/>
        </p:nvSpPr>
        <p:spPr>
          <a:xfrm>
            <a:off x="395536" y="1412776"/>
            <a:ext cx="7920880" cy="5262979"/>
          </a:xfrm>
          <a:prstGeom prst="rect">
            <a:avLst/>
          </a:prstGeom>
        </p:spPr>
        <p:txBody>
          <a:bodyPr wrap="square">
            <a:spAutoFit/>
          </a:bodyPr>
          <a:lstStyle/>
          <a:p>
            <a:r>
              <a:rPr lang="en-US" sz="2400" dirty="0" smtClean="0"/>
              <a:t>By </a:t>
            </a:r>
            <a:r>
              <a:rPr lang="en-US" sz="2400" dirty="0"/>
              <a:t>extinction of the obligation secured, otherwise than by prescription</a:t>
            </a:r>
            <a:r>
              <a:rPr lang="en-US" sz="2400" dirty="0" smtClean="0"/>
              <a:t>.</a:t>
            </a:r>
            <a:endParaRPr lang="pl-PL" sz="2400" dirty="0" smtClean="0"/>
          </a:p>
          <a:p>
            <a:endParaRPr lang="en-US" sz="2400" dirty="0"/>
          </a:p>
          <a:p>
            <a:r>
              <a:rPr lang="en-US" sz="2400" dirty="0"/>
              <a:t>By release of the </a:t>
            </a:r>
            <a:r>
              <a:rPr lang="pl-PL" sz="2400" dirty="0" err="1" smtClean="0"/>
              <a:t>ownership</a:t>
            </a:r>
            <a:r>
              <a:rPr lang="pl-PL" sz="2400" dirty="0" smtClean="0"/>
              <a:t> of </a:t>
            </a:r>
            <a:r>
              <a:rPr lang="pl-PL" sz="2400" dirty="0" err="1" smtClean="0"/>
              <a:t>the</a:t>
            </a:r>
            <a:r>
              <a:rPr lang="pl-PL" sz="2400" dirty="0" smtClean="0"/>
              <a:t> land </a:t>
            </a:r>
            <a:r>
              <a:rPr lang="en-US" sz="2400" dirty="0" smtClean="0"/>
              <a:t>granted </a:t>
            </a:r>
            <a:r>
              <a:rPr lang="en-US" sz="2400" dirty="0"/>
              <a:t>in </a:t>
            </a:r>
            <a:r>
              <a:rPr lang="pl-PL" sz="2400" dirty="0" err="1" smtClean="0"/>
              <a:t>notary</a:t>
            </a:r>
            <a:r>
              <a:rPr lang="pl-PL" sz="2400" dirty="0" smtClean="0"/>
              <a:t> form</a:t>
            </a:r>
            <a:r>
              <a:rPr lang="en-US" sz="2400" dirty="0" smtClean="0"/>
              <a:t> </a:t>
            </a:r>
            <a:r>
              <a:rPr lang="en-US" sz="2400" dirty="0"/>
              <a:t>to the </a:t>
            </a:r>
            <a:r>
              <a:rPr lang="en-US" sz="2400" dirty="0" smtClean="0"/>
              <a:t>mort</a:t>
            </a:r>
            <a:r>
              <a:rPr lang="pl-PL" sz="2400" dirty="0" err="1" smtClean="0"/>
              <a:t>gee</a:t>
            </a:r>
            <a:endParaRPr lang="pl-PL" sz="2400" dirty="0" smtClean="0"/>
          </a:p>
          <a:p>
            <a:endParaRPr lang="en-US" sz="2400" dirty="0"/>
          </a:p>
          <a:p>
            <a:r>
              <a:rPr lang="en-US" sz="2400" dirty="0" smtClean="0"/>
              <a:t>By </a:t>
            </a:r>
            <a:r>
              <a:rPr lang="en-US" sz="2400" dirty="0"/>
              <a:t>action sale of the mortgaged property by order of the </a:t>
            </a:r>
            <a:endParaRPr lang="pl-PL" sz="2400" dirty="0" smtClean="0"/>
          </a:p>
          <a:p>
            <a:endParaRPr lang="pl-PL" sz="2400" dirty="0"/>
          </a:p>
          <a:p>
            <a:r>
              <a:rPr lang="en-US" sz="2400" dirty="0" smtClean="0"/>
              <a:t>Court </a:t>
            </a:r>
            <a:r>
              <a:rPr lang="en-US" sz="2400" dirty="0"/>
              <a:t>as a result of enforcement or removal of </a:t>
            </a:r>
            <a:r>
              <a:rPr lang="en-US" sz="2400" dirty="0" smtClean="0"/>
              <a:t>mortgage</a:t>
            </a:r>
            <a:endParaRPr lang="pl-PL" sz="2400" dirty="0" smtClean="0"/>
          </a:p>
          <a:p>
            <a:endParaRPr lang="pl-PL" sz="2400" dirty="0" smtClean="0"/>
          </a:p>
          <a:p>
            <a:r>
              <a:rPr lang="pl-PL" sz="2400" dirty="0" smtClean="0"/>
              <a:t>By </a:t>
            </a:r>
            <a:r>
              <a:rPr lang="pl-PL" sz="2400" dirty="0" err="1" smtClean="0"/>
              <a:t>resignation</a:t>
            </a:r>
            <a:r>
              <a:rPr lang="pl-PL" sz="2400" dirty="0" smtClean="0"/>
              <a:t> of </a:t>
            </a:r>
            <a:r>
              <a:rPr lang="pl-PL" sz="2400" dirty="0" err="1" smtClean="0"/>
              <a:t>the</a:t>
            </a:r>
            <a:r>
              <a:rPr lang="pl-PL" sz="2400" dirty="0" smtClean="0"/>
              <a:t>  </a:t>
            </a:r>
            <a:r>
              <a:rPr lang="pl-PL" sz="2400" dirty="0" err="1" smtClean="0"/>
              <a:t>creditor</a:t>
            </a:r>
            <a:r>
              <a:rPr lang="pl-PL" sz="2400" dirty="0" smtClean="0"/>
              <a:t> </a:t>
            </a:r>
            <a:r>
              <a:rPr lang="pl-PL" sz="2400" dirty="0" err="1" smtClean="0"/>
              <a:t>mortgee</a:t>
            </a:r>
            <a:r>
              <a:rPr lang="pl-PL" sz="2400" dirty="0" smtClean="0"/>
              <a:t>.</a:t>
            </a:r>
            <a:endParaRPr lang="en-US" sz="2400" dirty="0"/>
          </a:p>
          <a:p>
            <a:endParaRPr lang="pl-PL" sz="2400" dirty="0" smtClean="0"/>
          </a:p>
          <a:p>
            <a:r>
              <a:rPr lang="en-US" sz="2400" dirty="0" smtClean="0"/>
              <a:t>By</a:t>
            </a:r>
            <a:r>
              <a:rPr lang="pl-PL" sz="2400" dirty="0" smtClean="0"/>
              <a:t> </a:t>
            </a:r>
            <a:r>
              <a:rPr lang="pl-PL" sz="2400" dirty="0" err="1" smtClean="0"/>
              <a:t>the</a:t>
            </a:r>
            <a:r>
              <a:rPr lang="pl-PL" sz="2400" dirty="0" smtClean="0"/>
              <a:t> time </a:t>
            </a:r>
            <a:r>
              <a:rPr lang="pl-PL" sz="2400" dirty="0" err="1" smtClean="0"/>
              <a:t>laps</a:t>
            </a:r>
            <a:r>
              <a:rPr lang="pl-PL" sz="2400" dirty="0" smtClean="0"/>
              <a:t> </a:t>
            </a:r>
            <a:r>
              <a:rPr lang="pl-PL" sz="2400" dirty="0" err="1" smtClean="0"/>
              <a:t>if</a:t>
            </a:r>
            <a:r>
              <a:rPr lang="pl-PL" sz="2400" dirty="0" smtClean="0"/>
              <a:t> </a:t>
            </a:r>
            <a:r>
              <a:rPr lang="pl-PL" sz="2400" dirty="0" err="1" smtClean="0"/>
              <a:t>the</a:t>
            </a:r>
            <a:r>
              <a:rPr lang="pl-PL" sz="2400" dirty="0" smtClean="0"/>
              <a:t> </a:t>
            </a:r>
            <a:r>
              <a:rPr lang="pl-PL" sz="2400" dirty="0" err="1" smtClean="0"/>
              <a:t>morgage</a:t>
            </a:r>
            <a:r>
              <a:rPr lang="pl-PL" sz="2400" dirty="0" smtClean="0"/>
              <a:t> was </a:t>
            </a:r>
            <a:r>
              <a:rPr lang="pl-PL" sz="2400" dirty="0" err="1" smtClean="0"/>
              <a:t>created</a:t>
            </a:r>
            <a:r>
              <a:rPr lang="pl-PL" sz="2400" dirty="0" smtClean="0"/>
              <a:t> as a </a:t>
            </a:r>
            <a:r>
              <a:rPr lang="pl-PL" sz="2400" dirty="0" err="1" smtClean="0"/>
              <a:t>right</a:t>
            </a:r>
            <a:r>
              <a:rPr lang="pl-PL" sz="2400" dirty="0" smtClean="0"/>
              <a:t> limited </a:t>
            </a:r>
            <a:r>
              <a:rPr lang="pl-PL" sz="2400" dirty="0" err="1" smtClean="0"/>
              <a:t>in</a:t>
            </a:r>
            <a:r>
              <a:rPr lang="pl-PL" sz="2400" dirty="0" smtClean="0"/>
              <a:t> time</a:t>
            </a:r>
            <a:r>
              <a:rPr lang="en-US" sz="2400" dirty="0" smtClean="0"/>
              <a:t>.</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27088" y="404813"/>
            <a:ext cx="6781800" cy="575915"/>
          </a:xfrm>
        </p:spPr>
        <p:txBody>
          <a:bodyPr rtlCol="0">
            <a:normAutofit fontScale="90000"/>
          </a:bodyPr>
          <a:lstStyle/>
          <a:p>
            <a:pPr eaLnBrk="1" fontAlgn="auto" hangingPunct="1">
              <a:spcAft>
                <a:spcPts val="0"/>
              </a:spcAft>
              <a:defRPr/>
            </a:pPr>
            <a:r>
              <a:rPr lang="pl-PL" sz="6600" b="1" i="1" dirty="0" smtClean="0">
                <a:solidFill>
                  <a:schemeClr val="tx1">
                    <a:lumMod val="85000"/>
                    <a:lumOff val="15000"/>
                  </a:schemeClr>
                </a:solidFill>
                <a:latin typeface="+mn-lt"/>
              </a:rPr>
              <a:t>Great Britain </a:t>
            </a:r>
            <a:endParaRPr lang="pl-PL" sz="6600" b="1" i="1" dirty="0">
              <a:solidFill>
                <a:schemeClr val="tx1">
                  <a:lumMod val="85000"/>
                  <a:lumOff val="15000"/>
                </a:schemeClr>
              </a:solidFill>
              <a:latin typeface="+mn-lt"/>
            </a:endParaRPr>
          </a:p>
        </p:txBody>
      </p:sp>
      <p:sp>
        <p:nvSpPr>
          <p:cNvPr id="9219" name="Symbol zastępczy zawartości 2"/>
          <p:cNvSpPr>
            <a:spLocks noGrp="1"/>
          </p:cNvSpPr>
          <p:nvPr>
            <p:ph idx="1"/>
          </p:nvPr>
        </p:nvSpPr>
        <p:spPr>
          <a:xfrm>
            <a:off x="755650" y="980728"/>
            <a:ext cx="7543800" cy="5326410"/>
          </a:xfrm>
        </p:spPr>
        <p:txBody>
          <a:bodyPr>
            <a:normAutofit/>
          </a:bodyPr>
          <a:lstStyle/>
          <a:p>
            <a:pPr eaLnBrk="1" hangingPunct="1"/>
            <a:r>
              <a:rPr lang="en-US" dirty="0" smtClean="0"/>
              <a:t>The United Kingdom is considered as the largest reverse mortgage market in the world and the largest market in the European Union (the value of loans is estimated at over 205 billion pounds). There are offered two types of annuities: those based on the sale and purchase agreement,</a:t>
            </a:r>
            <a:r>
              <a:rPr lang="pl-PL" dirty="0" smtClean="0"/>
              <a:t> </a:t>
            </a:r>
            <a:r>
              <a:rPr lang="en-US" dirty="0" smtClean="0"/>
              <a:t>as well as those based on the loan contract (called. lifetime mortgage).</a:t>
            </a:r>
          </a:p>
          <a:p>
            <a:pPr eaLnBrk="1" hangingPunct="1"/>
            <a:r>
              <a:rPr lang="en-US" dirty="0" smtClean="0"/>
              <a:t>The most important </a:t>
            </a:r>
            <a:r>
              <a:rPr lang="en-US" dirty="0" err="1" smtClean="0"/>
              <a:t>informations</a:t>
            </a:r>
            <a:r>
              <a:rPr lang="en-US" dirty="0" smtClean="0"/>
              <a:t> connected with mortgages and registers are included in </a:t>
            </a:r>
            <a:r>
              <a:rPr lang="en-US" i="1" dirty="0" smtClean="0"/>
              <a:t>Law of Property Act 1925 Part III Mortgages, </a:t>
            </a:r>
            <a:r>
              <a:rPr lang="en-US" i="1" dirty="0" err="1" smtClean="0"/>
              <a:t>Rentcharges</a:t>
            </a:r>
            <a:r>
              <a:rPr lang="en-US" i="1" dirty="0" smtClean="0"/>
              <a:t>, and Powers of </a:t>
            </a:r>
            <a:r>
              <a:rPr lang="en-US" i="1" dirty="0" err="1" smtClean="0"/>
              <a:t>Attorne</a:t>
            </a:r>
            <a:r>
              <a:rPr lang="pl-PL" i="1" dirty="0" smtClean="0"/>
              <a:t>y</a:t>
            </a:r>
            <a:r>
              <a:rPr lang="en-US" i="1" dirty="0" smtClean="0"/>
              <a:t> articles 85 – 120.</a:t>
            </a:r>
          </a:p>
          <a:p>
            <a:pPr eaLnBrk="1" hangingPunct="1"/>
            <a:endParaRPr lang="pl-PL" dirty="0" smtClean="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27088" y="692150"/>
            <a:ext cx="6781800" cy="1600200"/>
          </a:xfrm>
        </p:spPr>
        <p:txBody>
          <a:bodyPr rtlCol="0">
            <a:noAutofit/>
          </a:bodyPr>
          <a:lstStyle/>
          <a:p>
            <a:pPr eaLnBrk="1" fontAlgn="auto" hangingPunct="1">
              <a:spcAft>
                <a:spcPts val="0"/>
              </a:spcAft>
              <a:defRPr/>
            </a:pPr>
            <a:r>
              <a:rPr lang="pl-PL" sz="6600" b="1" i="1" dirty="0" smtClean="0">
                <a:solidFill>
                  <a:schemeClr val="tx1">
                    <a:lumMod val="85000"/>
                    <a:lumOff val="15000"/>
                  </a:schemeClr>
                </a:solidFill>
                <a:latin typeface="+mn-lt"/>
              </a:rPr>
              <a:t>Great Britain – </a:t>
            </a:r>
            <a:r>
              <a:rPr lang="pl-PL" sz="6600" b="1" i="1" dirty="0" err="1" smtClean="0">
                <a:solidFill>
                  <a:schemeClr val="tx1">
                    <a:lumMod val="85000"/>
                    <a:lumOff val="15000"/>
                  </a:schemeClr>
                </a:solidFill>
                <a:latin typeface="+mn-lt"/>
              </a:rPr>
              <a:t>types</a:t>
            </a:r>
            <a:r>
              <a:rPr lang="pl-PL" sz="6600" b="1" i="1" dirty="0" smtClean="0">
                <a:solidFill>
                  <a:schemeClr val="tx1">
                    <a:lumMod val="85000"/>
                    <a:lumOff val="15000"/>
                  </a:schemeClr>
                </a:solidFill>
                <a:latin typeface="+mn-lt"/>
              </a:rPr>
              <a:t> of </a:t>
            </a:r>
            <a:r>
              <a:rPr lang="pl-PL" sz="6600" b="1" i="1" dirty="0" err="1" smtClean="0">
                <a:solidFill>
                  <a:schemeClr val="tx1">
                    <a:lumMod val="85000"/>
                    <a:lumOff val="15000"/>
                  </a:schemeClr>
                </a:solidFill>
                <a:latin typeface="+mn-lt"/>
              </a:rPr>
              <a:t>mortgages</a:t>
            </a:r>
            <a:endParaRPr lang="pl-PL" sz="6600" b="1" i="1" dirty="0">
              <a:solidFill>
                <a:schemeClr val="tx1">
                  <a:lumMod val="85000"/>
                  <a:lumOff val="15000"/>
                </a:schemeClr>
              </a:solidFill>
              <a:latin typeface="+mn-lt"/>
            </a:endParaRPr>
          </a:p>
        </p:txBody>
      </p:sp>
      <p:sp>
        <p:nvSpPr>
          <p:cNvPr id="3" name="Symbol zastępczy zawartości 2"/>
          <p:cNvSpPr>
            <a:spLocks noGrp="1"/>
          </p:cNvSpPr>
          <p:nvPr>
            <p:ph idx="1"/>
          </p:nvPr>
        </p:nvSpPr>
        <p:spPr>
          <a:xfrm>
            <a:off x="755650" y="2492375"/>
            <a:ext cx="7543800" cy="3886200"/>
          </a:xfrm>
        </p:spPr>
        <p:txBody>
          <a:bodyPr rtlCol="0">
            <a:normAutofit fontScale="85000" lnSpcReduction="10000"/>
          </a:bodyPr>
          <a:lstStyle/>
          <a:p>
            <a:pPr marL="274320" indent="-274320" eaLnBrk="1" fontAlgn="auto" hangingPunct="1">
              <a:spcAft>
                <a:spcPts val="0"/>
              </a:spcAft>
              <a:buFont typeface="Arial" pitchFamily="34" charset="0"/>
              <a:buChar char="•"/>
              <a:defRPr/>
            </a:pPr>
            <a:r>
              <a:rPr lang="en-US" sz="2600" u="sng" dirty="0"/>
              <a:t>Legal Mortgage </a:t>
            </a:r>
            <a:r>
              <a:rPr lang="en-US" sz="2600" dirty="0"/>
              <a:t>- occurs when the owner gives legal title of property to a creditor to secure payment of the owner's debt. In a typical mortgage, once the debtor pays off the debt, legal title to the property will revert to the original owner.</a:t>
            </a:r>
          </a:p>
          <a:p>
            <a:pPr marL="274320" indent="-274320" eaLnBrk="1" fontAlgn="auto" hangingPunct="1">
              <a:spcAft>
                <a:spcPts val="0"/>
              </a:spcAft>
              <a:buFont typeface="Arial" pitchFamily="34" charset="0"/>
              <a:buChar char="•"/>
              <a:defRPr/>
            </a:pPr>
            <a:r>
              <a:rPr lang="en-US" sz="2600" u="sng" dirty="0"/>
              <a:t>Equitable </a:t>
            </a:r>
            <a:r>
              <a:rPr lang="en-US" sz="2600" u="sng" dirty="0" smtClean="0"/>
              <a:t>Mortgage</a:t>
            </a:r>
            <a:r>
              <a:rPr lang="pl-PL" sz="2600" u="sng" dirty="0" smtClean="0"/>
              <a:t> </a:t>
            </a:r>
            <a:r>
              <a:rPr lang="pl-PL" sz="2600" dirty="0" smtClean="0"/>
              <a:t>- </a:t>
            </a:r>
            <a:r>
              <a:rPr lang="pl-PL" sz="2600" dirty="0"/>
              <a:t>c</a:t>
            </a:r>
            <a:r>
              <a:rPr lang="en-US" sz="2600" dirty="0" err="1" smtClean="0"/>
              <a:t>ourts</a:t>
            </a:r>
            <a:r>
              <a:rPr lang="en-US" sz="2600" dirty="0" smtClean="0"/>
              <a:t> </a:t>
            </a:r>
            <a:r>
              <a:rPr lang="en-US" sz="2600" dirty="0"/>
              <a:t>of equity evolved to redress injustices caused by legal courts' strict adherence to the law. Courts of equity thus recognize "equitable" mortgages, which occur when a transaction does not fulfill all legal requirements of a mortgage, but still looks and operates like a mortgage; in other words, property is offered to a creditor to secure debt.</a:t>
            </a:r>
          </a:p>
          <a:p>
            <a:pPr marL="274320" indent="-274320" eaLnBrk="1" fontAlgn="auto" hangingPunct="1">
              <a:spcAft>
                <a:spcPts val="0"/>
              </a:spcAft>
              <a:buFont typeface="Arial" pitchFamily="34" charset="0"/>
              <a:buChar char="•"/>
              <a:defRPr/>
            </a:pPr>
            <a:endParaRPr lang="pl-PL"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ytuł 1"/>
          <p:cNvSpPr>
            <a:spLocks noGrp="1"/>
          </p:cNvSpPr>
          <p:nvPr>
            <p:ph type="title"/>
          </p:nvPr>
        </p:nvSpPr>
        <p:spPr>
          <a:xfrm>
            <a:off x="755650" y="476250"/>
            <a:ext cx="6781800" cy="1600200"/>
          </a:xfrm>
        </p:spPr>
        <p:txBody>
          <a:bodyPr>
            <a:normAutofit fontScale="90000"/>
          </a:bodyPr>
          <a:lstStyle/>
          <a:p>
            <a:pPr eaLnBrk="1" hangingPunct="1"/>
            <a:r>
              <a:rPr lang="pl-PL" sz="6000" b="1" i="1" smtClean="0">
                <a:latin typeface="Times New Roman" pitchFamily="18" charset="0"/>
              </a:rPr>
              <a:t>T</a:t>
            </a:r>
            <a:r>
              <a:rPr lang="en-US" sz="6000" b="1" i="1" smtClean="0">
                <a:latin typeface="Times New Roman" pitchFamily="18" charset="0"/>
              </a:rPr>
              <a:t>he creation of legal mortgage</a:t>
            </a:r>
            <a:r>
              <a:rPr lang="pl-PL" sz="6000" b="1" i="1" smtClean="0">
                <a:latin typeface="Times New Roman" pitchFamily="18" charset="0"/>
              </a:rPr>
              <a:t> in GB</a:t>
            </a:r>
            <a:endParaRPr lang="pl-PL" sz="6000" smtClean="0"/>
          </a:p>
        </p:txBody>
      </p:sp>
      <p:sp>
        <p:nvSpPr>
          <p:cNvPr id="3" name="Symbol zastępczy zawartości 2"/>
          <p:cNvSpPr>
            <a:spLocks noGrp="1"/>
          </p:cNvSpPr>
          <p:nvPr>
            <p:ph idx="1"/>
          </p:nvPr>
        </p:nvSpPr>
        <p:spPr>
          <a:xfrm>
            <a:off x="395288" y="2276475"/>
            <a:ext cx="6264275" cy="3673475"/>
          </a:xfrm>
        </p:spPr>
        <p:txBody>
          <a:bodyPr rtlCol="0">
            <a:normAutofit/>
          </a:bodyPr>
          <a:lstStyle/>
          <a:p>
            <a:pPr marL="0" indent="0" eaLnBrk="1" fontAlgn="auto" hangingPunct="1">
              <a:spcAft>
                <a:spcPts val="0"/>
              </a:spcAft>
              <a:buFont typeface="Arial" pitchFamily="34" charset="0"/>
              <a:buNone/>
              <a:defRPr/>
            </a:pPr>
            <a:r>
              <a:rPr lang="pl-PL" dirty="0" smtClean="0"/>
              <a:t>3. </a:t>
            </a:r>
            <a:r>
              <a:rPr lang="en-US" dirty="0" smtClean="0"/>
              <a:t>FORMALITIES </a:t>
            </a:r>
            <a:r>
              <a:rPr lang="en-US" dirty="0"/>
              <a:t>NEEDED FOR ACTUAL LEGAL </a:t>
            </a:r>
            <a:r>
              <a:rPr lang="en-US" dirty="0" smtClean="0"/>
              <a:t>STATUS</a:t>
            </a:r>
            <a:endParaRPr lang="pl-PL" dirty="0" smtClean="0"/>
          </a:p>
          <a:p>
            <a:pPr marL="274320" indent="-274320" eaLnBrk="1" fontAlgn="auto" hangingPunct="1">
              <a:spcAft>
                <a:spcPts val="0"/>
              </a:spcAft>
              <a:buFont typeface="Arial" pitchFamily="34" charset="0"/>
              <a:buChar char="•"/>
              <a:defRPr/>
            </a:pPr>
            <a:r>
              <a:rPr lang="en-US" dirty="0" smtClean="0"/>
              <a:t>A </a:t>
            </a:r>
            <a:r>
              <a:rPr lang="en-US" dirty="0"/>
              <a:t>deed   (s.52 LPA </a:t>
            </a:r>
            <a:r>
              <a:rPr lang="en-US" dirty="0" smtClean="0"/>
              <a:t>1925)</a:t>
            </a:r>
            <a:endParaRPr lang="pl-PL" dirty="0" smtClean="0"/>
          </a:p>
          <a:p>
            <a:pPr marL="274320" indent="-274320" eaLnBrk="1" fontAlgn="auto" hangingPunct="1">
              <a:spcAft>
                <a:spcPts val="0"/>
              </a:spcAft>
              <a:buFont typeface="Arial" pitchFamily="34" charset="0"/>
              <a:buChar char="•"/>
              <a:defRPr/>
            </a:pPr>
            <a:r>
              <a:rPr lang="en-US" dirty="0" smtClean="0"/>
              <a:t>Registration </a:t>
            </a:r>
            <a:r>
              <a:rPr lang="en-US" dirty="0"/>
              <a:t>at Land Registry if Borrower’s title to the land is </a:t>
            </a:r>
            <a:r>
              <a:rPr lang="en-US" dirty="0" smtClean="0"/>
              <a:t>registered</a:t>
            </a:r>
            <a:endParaRPr lang="pl-PL" dirty="0" smtClean="0"/>
          </a:p>
          <a:p>
            <a:pPr marL="274320" indent="-274320" eaLnBrk="1" fontAlgn="auto" hangingPunct="1">
              <a:spcAft>
                <a:spcPts val="0"/>
              </a:spcAft>
              <a:buFont typeface="Arial" pitchFamily="34" charset="0"/>
              <a:buChar char="•"/>
              <a:defRPr/>
            </a:pPr>
            <a:r>
              <a:rPr lang="en-US" dirty="0" smtClean="0"/>
              <a:t>Registration </a:t>
            </a:r>
            <a:r>
              <a:rPr lang="en-US" dirty="0"/>
              <a:t>at Land Registry if it is a FIRST mortgage of an unregistered title (triggers first registration)</a:t>
            </a:r>
          </a:p>
          <a:p>
            <a:pPr marL="274320" indent="-274320" eaLnBrk="1" fontAlgn="auto" hangingPunct="1">
              <a:spcAft>
                <a:spcPts val="0"/>
              </a:spcAft>
              <a:buFont typeface="Arial" pitchFamily="34" charset="0"/>
              <a:buChar char="•"/>
              <a:defRPr/>
            </a:pPr>
            <a:endParaRPr lang="pl-PL" dirty="0"/>
          </a:p>
        </p:txBody>
      </p:sp>
      <p:pic>
        <p:nvPicPr>
          <p:cNvPr id="13316" name="Obraz 3"/>
          <p:cNvPicPr>
            <a:picLocks noChangeAspect="1"/>
          </p:cNvPicPr>
          <p:nvPr/>
        </p:nvPicPr>
        <p:blipFill>
          <a:blip r:embed="rId2" cstate="print"/>
          <a:srcRect/>
          <a:stretch>
            <a:fillRect/>
          </a:stretch>
        </p:blipFill>
        <p:spPr bwMode="auto">
          <a:xfrm>
            <a:off x="6545263" y="2636838"/>
            <a:ext cx="2447925" cy="309562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27088" y="476250"/>
            <a:ext cx="6781800" cy="1600200"/>
          </a:xfrm>
        </p:spPr>
        <p:txBody>
          <a:bodyPr rtlCol="0">
            <a:noAutofit/>
          </a:bodyPr>
          <a:lstStyle/>
          <a:p>
            <a:pPr eaLnBrk="1" fontAlgn="auto" hangingPunct="1">
              <a:spcAft>
                <a:spcPts val="0"/>
              </a:spcAft>
              <a:defRPr/>
            </a:pPr>
            <a:r>
              <a:rPr lang="en-US" sz="6000" b="1" i="1" dirty="0">
                <a:solidFill>
                  <a:schemeClr val="tx1">
                    <a:lumMod val="85000"/>
                    <a:lumOff val="15000"/>
                  </a:schemeClr>
                </a:solidFill>
                <a:latin typeface="+mn-lt"/>
              </a:rPr>
              <a:t>The creation of an equitable mortgage</a:t>
            </a:r>
            <a:endParaRPr lang="pl-PL" sz="6000" b="1" i="1" dirty="0">
              <a:solidFill>
                <a:schemeClr val="tx1">
                  <a:lumMod val="85000"/>
                  <a:lumOff val="15000"/>
                </a:schemeClr>
              </a:solidFill>
              <a:latin typeface="+mn-lt"/>
            </a:endParaRPr>
          </a:p>
        </p:txBody>
      </p:sp>
      <p:sp>
        <p:nvSpPr>
          <p:cNvPr id="3" name="Symbol zastępczy zawartości 2"/>
          <p:cNvSpPr>
            <a:spLocks noGrp="1"/>
          </p:cNvSpPr>
          <p:nvPr>
            <p:ph idx="1"/>
          </p:nvPr>
        </p:nvSpPr>
        <p:spPr>
          <a:xfrm>
            <a:off x="755650" y="2133600"/>
            <a:ext cx="7543800" cy="3886200"/>
          </a:xfrm>
        </p:spPr>
        <p:txBody>
          <a:bodyPr rtlCol="0">
            <a:normAutofit fontScale="92500"/>
          </a:bodyPr>
          <a:lstStyle/>
          <a:p>
            <a:pPr marL="0" indent="0" eaLnBrk="1" fontAlgn="auto" hangingPunct="1">
              <a:spcAft>
                <a:spcPts val="0"/>
              </a:spcAft>
              <a:buFont typeface="Arial" pitchFamily="34" charset="0"/>
              <a:buNone/>
              <a:defRPr/>
            </a:pPr>
            <a:r>
              <a:rPr lang="en-US" dirty="0"/>
              <a:t>1.  Where there is a contract for the grant of a mortgage:</a:t>
            </a:r>
          </a:p>
          <a:p>
            <a:pPr marL="274320" indent="-274320" eaLnBrk="1" fontAlgn="auto" hangingPunct="1">
              <a:spcAft>
                <a:spcPts val="0"/>
              </a:spcAft>
              <a:buFont typeface="Arial" pitchFamily="34" charset="0"/>
              <a:buChar char="•"/>
              <a:defRPr/>
            </a:pPr>
            <a:r>
              <a:rPr lang="en-US" dirty="0" smtClean="0"/>
              <a:t>an </a:t>
            </a:r>
            <a:r>
              <a:rPr lang="en-US" dirty="0"/>
              <a:t>actual contract; or</a:t>
            </a:r>
          </a:p>
          <a:p>
            <a:pPr marL="274320" indent="-274320" eaLnBrk="1" fontAlgn="auto" hangingPunct="1">
              <a:spcAft>
                <a:spcPts val="0"/>
              </a:spcAft>
              <a:buFont typeface="Arial" pitchFamily="34" charset="0"/>
              <a:buChar char="•"/>
              <a:defRPr/>
            </a:pPr>
            <a:r>
              <a:rPr lang="en-US" dirty="0" smtClean="0"/>
              <a:t>a </a:t>
            </a:r>
            <a:r>
              <a:rPr lang="en-US" dirty="0"/>
              <a:t>written mortgage made by no/defective </a:t>
            </a:r>
            <a:r>
              <a:rPr lang="en-US" dirty="0" smtClean="0"/>
              <a:t>deed;</a:t>
            </a:r>
            <a:r>
              <a:rPr lang="pl-PL" dirty="0" smtClean="0"/>
              <a:t> </a:t>
            </a:r>
            <a:r>
              <a:rPr lang="en-US" dirty="0" smtClean="0"/>
              <a:t>which</a:t>
            </a:r>
            <a:endParaRPr lang="en-US" dirty="0"/>
          </a:p>
          <a:p>
            <a:pPr marL="0" indent="0" eaLnBrk="1" fontAlgn="auto" hangingPunct="1">
              <a:spcAft>
                <a:spcPts val="0"/>
              </a:spcAft>
              <a:buFont typeface="Arial" pitchFamily="34" charset="0"/>
              <a:buNone/>
              <a:defRPr/>
            </a:pPr>
            <a:r>
              <a:rPr lang="pl-PL" dirty="0"/>
              <a:t> </a:t>
            </a:r>
            <a:r>
              <a:rPr lang="pl-PL" dirty="0" smtClean="0"/>
              <a:t>           - </a:t>
            </a:r>
            <a:r>
              <a:rPr lang="en-US" dirty="0" smtClean="0"/>
              <a:t>complies </a:t>
            </a:r>
            <a:r>
              <a:rPr lang="en-US" dirty="0"/>
              <a:t>with s.2 LP (MP)Act 1989 +</a:t>
            </a:r>
          </a:p>
          <a:p>
            <a:pPr marL="0" indent="0" eaLnBrk="1" fontAlgn="auto" hangingPunct="1">
              <a:spcAft>
                <a:spcPts val="0"/>
              </a:spcAft>
              <a:buFont typeface="Arial" pitchFamily="34" charset="0"/>
              <a:buNone/>
              <a:defRPr/>
            </a:pPr>
            <a:r>
              <a:rPr lang="en-US" dirty="0"/>
              <a:t>	</a:t>
            </a:r>
            <a:r>
              <a:rPr lang="pl-PL" dirty="0" smtClean="0"/>
              <a:t>- </a:t>
            </a:r>
            <a:r>
              <a:rPr lang="en-US" dirty="0" smtClean="0"/>
              <a:t>is </a:t>
            </a:r>
            <a:r>
              <a:rPr lang="en-US" dirty="0"/>
              <a:t>specifically enforceable </a:t>
            </a:r>
          </a:p>
          <a:p>
            <a:pPr marL="0" indent="0" eaLnBrk="1" fontAlgn="auto" hangingPunct="1">
              <a:spcAft>
                <a:spcPts val="0"/>
              </a:spcAft>
              <a:buFont typeface="Arial" pitchFamily="34" charset="0"/>
              <a:buNone/>
              <a:defRPr/>
            </a:pPr>
            <a:r>
              <a:rPr lang="en-US" dirty="0"/>
              <a:t>2.   Failure to register a legal mortgage in registered land</a:t>
            </a:r>
          </a:p>
          <a:p>
            <a:pPr marL="0" indent="0" eaLnBrk="1" fontAlgn="auto" hangingPunct="1">
              <a:spcAft>
                <a:spcPts val="0"/>
              </a:spcAft>
              <a:buFont typeface="Arial" pitchFamily="34" charset="0"/>
              <a:buNone/>
              <a:defRPr/>
            </a:pPr>
            <a:r>
              <a:rPr lang="en-US" dirty="0"/>
              <a:t>3.   A mortgage of an equitable interest</a:t>
            </a:r>
          </a:p>
          <a:p>
            <a:pPr marL="274320" indent="-274320" eaLnBrk="1" fontAlgn="auto" hangingPunct="1">
              <a:spcAft>
                <a:spcPts val="0"/>
              </a:spcAft>
              <a:buFont typeface="Arial" pitchFamily="34" charset="0"/>
              <a:buChar char="•"/>
              <a:defRPr/>
            </a:pPr>
            <a:endParaRPr lang="pl-PL" dirty="0"/>
          </a:p>
        </p:txBody>
      </p:sp>
      <p:pic>
        <p:nvPicPr>
          <p:cNvPr id="15364" name="Obraz 3"/>
          <p:cNvPicPr>
            <a:picLocks noChangeAspect="1"/>
          </p:cNvPicPr>
          <p:nvPr/>
        </p:nvPicPr>
        <p:blipFill>
          <a:blip r:embed="rId2" cstate="print"/>
          <a:srcRect/>
          <a:stretch>
            <a:fillRect/>
          </a:stretch>
        </p:blipFill>
        <p:spPr bwMode="auto">
          <a:xfrm>
            <a:off x="5915025" y="5076825"/>
            <a:ext cx="2686050" cy="17049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1520" y="1340768"/>
            <a:ext cx="8135938" cy="4318248"/>
          </a:xfrm>
        </p:spPr>
        <p:txBody>
          <a:bodyPr rtlCol="0">
            <a:normAutofit fontScale="92500" lnSpcReduction="20000"/>
          </a:bodyPr>
          <a:lstStyle/>
          <a:p>
            <a:pPr marL="274320" indent="-274320" eaLnBrk="1" fontAlgn="auto" hangingPunct="1">
              <a:spcAft>
                <a:spcPts val="0"/>
              </a:spcAft>
              <a:buFont typeface="Arial" pitchFamily="34" charset="0"/>
              <a:buChar char="•"/>
              <a:defRPr/>
            </a:pPr>
            <a:r>
              <a:rPr lang="en-US" dirty="0" smtClean="0"/>
              <a:t>Art</a:t>
            </a:r>
            <a:r>
              <a:rPr lang="en-US" dirty="0"/>
              <a:t>. </a:t>
            </a:r>
            <a:r>
              <a:rPr lang="en-US" dirty="0" smtClean="0"/>
              <a:t>2114</a:t>
            </a:r>
            <a:r>
              <a:rPr lang="pl-PL" dirty="0" smtClean="0"/>
              <a:t> of French </a:t>
            </a:r>
            <a:r>
              <a:rPr lang="pl-PL" dirty="0" err="1" smtClean="0"/>
              <a:t>Civil</a:t>
            </a:r>
            <a:r>
              <a:rPr lang="pl-PL" dirty="0" smtClean="0"/>
              <a:t> </a:t>
            </a:r>
            <a:r>
              <a:rPr lang="pl-PL" dirty="0" err="1" smtClean="0"/>
              <a:t>Code</a:t>
            </a:r>
            <a:r>
              <a:rPr lang="pl-PL" dirty="0" smtClean="0"/>
              <a:t>:</a:t>
            </a:r>
          </a:p>
          <a:p>
            <a:pPr marL="274320" indent="-274320" eaLnBrk="1" fontAlgn="auto" hangingPunct="1">
              <a:spcAft>
                <a:spcPts val="0"/>
              </a:spcAft>
              <a:buNone/>
              <a:defRPr/>
            </a:pPr>
            <a:r>
              <a:rPr lang="en-US" dirty="0" smtClean="0"/>
              <a:t> </a:t>
            </a:r>
            <a:r>
              <a:rPr lang="en-US" i="1" dirty="0"/>
              <a:t>a right in rem on </a:t>
            </a:r>
            <a:r>
              <a:rPr lang="en-US" i="1" dirty="0" err="1"/>
              <a:t>immovables</a:t>
            </a:r>
            <a:r>
              <a:rPr lang="en-US" i="1" dirty="0"/>
              <a:t> allocated to the discharge of an obligation. It is, by its nature, indivisible and subsists in entirety on all the </a:t>
            </a:r>
            <a:r>
              <a:rPr lang="en-US" i="1" dirty="0" err="1"/>
              <a:t>immovables</a:t>
            </a:r>
            <a:r>
              <a:rPr lang="en-US" i="1" dirty="0"/>
              <a:t> allocated, on each one and on each portion of those </a:t>
            </a:r>
            <a:r>
              <a:rPr lang="en-US" i="1" dirty="0" err="1"/>
              <a:t>immovables</a:t>
            </a:r>
            <a:r>
              <a:rPr lang="en-US" i="1" dirty="0"/>
              <a:t>. It follows them, in whatever hands they may pass. </a:t>
            </a:r>
            <a:endParaRPr lang="pl-PL" i="1" dirty="0"/>
          </a:p>
          <a:p>
            <a:pPr marL="274320" indent="-274320" eaLnBrk="1" fontAlgn="auto" hangingPunct="1">
              <a:spcAft>
                <a:spcPts val="0"/>
              </a:spcAft>
              <a:buFont typeface="Arial" pitchFamily="34" charset="0"/>
              <a:buChar char="•"/>
              <a:defRPr/>
            </a:pPr>
            <a:r>
              <a:rPr lang="en-US" dirty="0" smtClean="0"/>
              <a:t>May </a:t>
            </a:r>
            <a:r>
              <a:rPr lang="en-US" dirty="0"/>
              <a:t>alone be mortgaged:</a:t>
            </a:r>
          </a:p>
          <a:p>
            <a:pPr marL="0" indent="0" eaLnBrk="1" fontAlgn="auto" hangingPunct="1">
              <a:spcAft>
                <a:spcPts val="0"/>
              </a:spcAft>
              <a:buFont typeface="Arial" pitchFamily="34" charset="0"/>
              <a:buNone/>
              <a:defRPr/>
            </a:pPr>
            <a:r>
              <a:rPr lang="en-US" dirty="0"/>
              <a:t>1° Immovable property which may be the subject matter of legal transactions between private individuals, and its accessories deemed immovable;</a:t>
            </a:r>
          </a:p>
          <a:p>
            <a:pPr marL="0" indent="0" eaLnBrk="1" fontAlgn="auto" hangingPunct="1">
              <a:spcAft>
                <a:spcPts val="0"/>
              </a:spcAft>
              <a:buFont typeface="Arial" pitchFamily="34" charset="0"/>
              <a:buNone/>
              <a:defRPr/>
            </a:pPr>
            <a:r>
              <a:rPr lang="en-US" dirty="0"/>
              <a:t>2° The usufruct of the same property and accessories for the time of its duration.</a:t>
            </a:r>
          </a:p>
          <a:p>
            <a:pPr marL="274320" indent="-274320" eaLnBrk="1" fontAlgn="auto" hangingPunct="1">
              <a:spcAft>
                <a:spcPts val="0"/>
              </a:spcAft>
              <a:buFont typeface="Arial" pitchFamily="34" charset="0"/>
              <a:buChar char="•"/>
              <a:defRPr/>
            </a:pPr>
            <a:endParaRPr lang="pl-PL" dirty="0"/>
          </a:p>
        </p:txBody>
      </p:sp>
      <p:pic>
        <p:nvPicPr>
          <p:cNvPr id="17412" name="Obraz 3"/>
          <p:cNvPicPr>
            <a:picLocks noChangeAspect="1"/>
          </p:cNvPicPr>
          <p:nvPr/>
        </p:nvPicPr>
        <p:blipFill>
          <a:blip r:embed="rId2" cstate="print"/>
          <a:srcRect/>
          <a:stretch>
            <a:fillRect/>
          </a:stretch>
        </p:blipFill>
        <p:spPr bwMode="auto">
          <a:xfrm>
            <a:off x="4140200" y="4941888"/>
            <a:ext cx="4265613" cy="1752600"/>
          </a:xfrm>
          <a:prstGeom prst="rect">
            <a:avLst/>
          </a:prstGeom>
          <a:noFill/>
          <a:ln w="9525">
            <a:noFill/>
            <a:miter lim="800000"/>
            <a:headEnd/>
            <a:tailEnd/>
          </a:ln>
        </p:spPr>
      </p:pic>
      <p:sp>
        <p:nvSpPr>
          <p:cNvPr id="5" name="Tytuł 4"/>
          <p:cNvSpPr>
            <a:spLocks noGrp="1"/>
          </p:cNvSpPr>
          <p:nvPr>
            <p:ph type="title"/>
          </p:nvPr>
        </p:nvSpPr>
        <p:spPr/>
        <p:txBody>
          <a:bodyPr/>
          <a:lstStyle/>
          <a:p>
            <a:endParaRPr lang="pl-PL"/>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620713"/>
            <a:ext cx="6781800" cy="1600200"/>
          </a:xfrm>
        </p:spPr>
        <p:txBody>
          <a:bodyPr rtlCol="0">
            <a:noAutofit/>
          </a:bodyPr>
          <a:lstStyle/>
          <a:p>
            <a:pPr eaLnBrk="1" fontAlgn="auto" hangingPunct="1">
              <a:spcAft>
                <a:spcPts val="0"/>
              </a:spcAft>
              <a:defRPr/>
            </a:pPr>
            <a:r>
              <a:rPr lang="pl-PL" sz="6600" b="1" i="1" dirty="0" smtClean="0">
                <a:solidFill>
                  <a:schemeClr val="tx1">
                    <a:lumMod val="85000"/>
                    <a:lumOff val="15000"/>
                  </a:schemeClr>
                </a:solidFill>
                <a:latin typeface="+mn-lt"/>
              </a:rPr>
              <a:t>France – </a:t>
            </a:r>
            <a:r>
              <a:rPr lang="pl-PL" sz="6600" b="1" i="1" dirty="0" err="1" smtClean="0">
                <a:solidFill>
                  <a:schemeClr val="tx1">
                    <a:lumMod val="85000"/>
                    <a:lumOff val="15000"/>
                  </a:schemeClr>
                </a:solidFill>
                <a:latin typeface="+mn-lt"/>
              </a:rPr>
              <a:t>types</a:t>
            </a:r>
            <a:r>
              <a:rPr lang="pl-PL" sz="6600" b="1" i="1" dirty="0" smtClean="0">
                <a:solidFill>
                  <a:schemeClr val="tx1">
                    <a:lumMod val="85000"/>
                    <a:lumOff val="15000"/>
                  </a:schemeClr>
                </a:solidFill>
                <a:latin typeface="+mn-lt"/>
              </a:rPr>
              <a:t> of </a:t>
            </a:r>
            <a:r>
              <a:rPr lang="pl-PL" sz="6600" b="1" i="1" dirty="0" err="1" smtClean="0">
                <a:solidFill>
                  <a:schemeClr val="tx1">
                    <a:lumMod val="85000"/>
                    <a:lumOff val="15000"/>
                  </a:schemeClr>
                </a:solidFill>
                <a:latin typeface="+mn-lt"/>
              </a:rPr>
              <a:t>mortgages</a:t>
            </a:r>
            <a:endParaRPr lang="pl-PL" sz="6600" b="1" i="1" dirty="0">
              <a:solidFill>
                <a:schemeClr val="tx1">
                  <a:lumMod val="85000"/>
                  <a:lumOff val="15000"/>
                </a:schemeClr>
              </a:solidFill>
              <a:latin typeface="+mn-lt"/>
            </a:endParaRPr>
          </a:p>
        </p:txBody>
      </p:sp>
      <p:sp>
        <p:nvSpPr>
          <p:cNvPr id="3" name="Symbol zastępczy zawartości 2"/>
          <p:cNvSpPr>
            <a:spLocks noGrp="1"/>
          </p:cNvSpPr>
          <p:nvPr>
            <p:ph idx="1"/>
          </p:nvPr>
        </p:nvSpPr>
        <p:spPr>
          <a:xfrm>
            <a:off x="755650" y="2276475"/>
            <a:ext cx="7543800" cy="3886200"/>
          </a:xfrm>
        </p:spPr>
        <p:txBody>
          <a:bodyPr rtlCol="0">
            <a:normAutofit fontScale="92500" lnSpcReduction="10000"/>
          </a:bodyPr>
          <a:lstStyle/>
          <a:p>
            <a:pPr marL="0" indent="0" eaLnBrk="1" fontAlgn="auto" hangingPunct="1">
              <a:spcAft>
                <a:spcPts val="0"/>
              </a:spcAft>
              <a:buFont typeface="Arial" pitchFamily="34" charset="0"/>
              <a:buNone/>
              <a:defRPr/>
            </a:pPr>
            <a:r>
              <a:rPr lang="en-US" dirty="0"/>
              <a:t>The </a:t>
            </a:r>
            <a:r>
              <a:rPr lang="pl-PL" dirty="0" err="1" smtClean="0"/>
              <a:t>F</a:t>
            </a:r>
            <a:r>
              <a:rPr lang="en-US" dirty="0" err="1" smtClean="0"/>
              <a:t>rench</a:t>
            </a:r>
            <a:r>
              <a:rPr lang="en-US" dirty="0" smtClean="0"/>
              <a:t> </a:t>
            </a:r>
            <a:r>
              <a:rPr lang="en-US" dirty="0"/>
              <a:t>law provides for three distinct categories of </a:t>
            </a:r>
            <a:r>
              <a:rPr lang="en-US" dirty="0" smtClean="0"/>
              <a:t>mortgages:</a:t>
            </a:r>
            <a:endParaRPr lang="pl-PL" dirty="0"/>
          </a:p>
          <a:p>
            <a:pPr marL="274320" indent="-274320" eaLnBrk="1" fontAlgn="auto" hangingPunct="1">
              <a:spcAft>
                <a:spcPts val="0"/>
              </a:spcAft>
              <a:buFont typeface="Arial" pitchFamily="34" charset="0"/>
              <a:buChar char="•"/>
              <a:defRPr/>
            </a:pPr>
            <a:r>
              <a:rPr lang="en-US" u="sng" dirty="0" smtClean="0"/>
              <a:t>The </a:t>
            </a:r>
            <a:r>
              <a:rPr lang="en-US" u="sng" dirty="0"/>
              <a:t>statutory mortgage</a:t>
            </a:r>
            <a:r>
              <a:rPr lang="en-US" dirty="0"/>
              <a:t>, which is entitled without prior legal action </a:t>
            </a:r>
            <a:r>
              <a:rPr lang="en-US" dirty="0" smtClean="0"/>
              <a:t>required</a:t>
            </a:r>
            <a:r>
              <a:rPr lang="pl-PL" dirty="0" smtClean="0"/>
              <a:t>; </a:t>
            </a:r>
            <a:r>
              <a:rPr lang="en-US" dirty="0" smtClean="0"/>
              <a:t>results </a:t>
            </a:r>
            <a:r>
              <a:rPr lang="en-US" dirty="0"/>
              <a:t>from a </a:t>
            </a:r>
            <a:r>
              <a:rPr lang="en-US" dirty="0" smtClean="0"/>
              <a:t>state</a:t>
            </a:r>
            <a:r>
              <a:rPr lang="pl-PL" dirty="0" smtClean="0"/>
              <a:t>;</a:t>
            </a:r>
            <a:endParaRPr lang="en-US" dirty="0"/>
          </a:p>
          <a:p>
            <a:pPr marL="274320" indent="-274320" eaLnBrk="1" fontAlgn="auto" hangingPunct="1">
              <a:spcAft>
                <a:spcPts val="0"/>
              </a:spcAft>
              <a:buFont typeface="Arial" pitchFamily="34" charset="0"/>
              <a:buChar char="•"/>
              <a:defRPr/>
            </a:pPr>
            <a:r>
              <a:rPr lang="en-US" u="sng" dirty="0" smtClean="0"/>
              <a:t>The </a:t>
            </a:r>
            <a:r>
              <a:rPr lang="en-US" u="sng" dirty="0"/>
              <a:t>judicial mortgage </a:t>
            </a:r>
            <a:r>
              <a:rPr lang="en-US" dirty="0"/>
              <a:t>resulting from judgments, it must come from a judge and be obtained by </a:t>
            </a:r>
            <a:r>
              <a:rPr lang="en-US" dirty="0" smtClean="0"/>
              <a:t>court;</a:t>
            </a:r>
            <a:endParaRPr lang="en-US" dirty="0"/>
          </a:p>
          <a:p>
            <a:pPr marL="274320" indent="-274320" eaLnBrk="1" fontAlgn="auto" hangingPunct="1">
              <a:spcAft>
                <a:spcPts val="0"/>
              </a:spcAft>
              <a:buFont typeface="Arial" pitchFamily="34" charset="0"/>
              <a:buChar char="•"/>
              <a:defRPr/>
            </a:pPr>
            <a:r>
              <a:rPr lang="en-US" u="sng" dirty="0" smtClean="0"/>
              <a:t>The </a:t>
            </a:r>
            <a:r>
              <a:rPr lang="en-US" u="sng" dirty="0"/>
              <a:t>conventional mortgage </a:t>
            </a:r>
            <a:r>
              <a:rPr lang="en-US" dirty="0"/>
              <a:t>resulting from agreements, it presupposes a genuine agreement between the parties and to be formalized in a special </a:t>
            </a:r>
            <a:r>
              <a:rPr lang="en-US" dirty="0" smtClean="0"/>
              <a:t>agreement.</a:t>
            </a:r>
            <a:endParaRPr lang="en-US" dirty="0"/>
          </a:p>
          <a:p>
            <a:pPr marL="274320" indent="-274320" eaLnBrk="1" fontAlgn="auto" hangingPunct="1">
              <a:spcAft>
                <a:spcPts val="0"/>
              </a:spcAft>
              <a:buFont typeface="Arial" pitchFamily="34" charset="0"/>
              <a:buChar char="•"/>
              <a:defRPr/>
            </a:pPr>
            <a:endParaRPr lang="pl-PL"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476250"/>
            <a:ext cx="6551612" cy="1008063"/>
          </a:xfrm>
        </p:spPr>
        <p:txBody>
          <a:bodyPr rtlCol="0">
            <a:normAutofit fontScale="90000"/>
          </a:bodyPr>
          <a:lstStyle/>
          <a:p>
            <a:pPr eaLnBrk="1" fontAlgn="auto" hangingPunct="1">
              <a:spcAft>
                <a:spcPts val="0"/>
              </a:spcAft>
              <a:defRPr/>
            </a:pPr>
            <a:r>
              <a:rPr lang="pl-PL" sz="6600" b="1" i="1" dirty="0" err="1" smtClean="0">
                <a:solidFill>
                  <a:schemeClr val="tx1">
                    <a:lumMod val="85000"/>
                    <a:lumOff val="15000"/>
                  </a:schemeClr>
                </a:solidFill>
                <a:latin typeface="+mn-lt"/>
              </a:rPr>
              <a:t>Statutory</a:t>
            </a:r>
            <a:r>
              <a:rPr lang="pl-PL" sz="6600" b="1" i="1" dirty="0" smtClean="0">
                <a:solidFill>
                  <a:schemeClr val="tx1">
                    <a:lumMod val="85000"/>
                    <a:lumOff val="15000"/>
                  </a:schemeClr>
                </a:solidFill>
                <a:latin typeface="+mn-lt"/>
              </a:rPr>
              <a:t> </a:t>
            </a:r>
            <a:r>
              <a:rPr lang="pl-PL" sz="6600" b="1" i="1" dirty="0" err="1" smtClean="0">
                <a:solidFill>
                  <a:schemeClr val="tx1">
                    <a:lumMod val="85000"/>
                    <a:lumOff val="15000"/>
                  </a:schemeClr>
                </a:solidFill>
                <a:latin typeface="+mn-lt"/>
              </a:rPr>
              <a:t>mortgage</a:t>
            </a:r>
            <a:endParaRPr lang="pl-PL" sz="6600" b="1" i="1" dirty="0">
              <a:solidFill>
                <a:schemeClr val="tx1">
                  <a:lumMod val="85000"/>
                  <a:lumOff val="15000"/>
                </a:schemeClr>
              </a:solidFill>
              <a:latin typeface="+mn-lt"/>
            </a:endParaRPr>
          </a:p>
        </p:txBody>
      </p:sp>
      <p:sp>
        <p:nvSpPr>
          <p:cNvPr id="3" name="Symbol zastępczy zawartości 2"/>
          <p:cNvSpPr>
            <a:spLocks noGrp="1"/>
          </p:cNvSpPr>
          <p:nvPr>
            <p:ph idx="1"/>
          </p:nvPr>
        </p:nvSpPr>
        <p:spPr>
          <a:xfrm>
            <a:off x="539750" y="1628775"/>
            <a:ext cx="7904163" cy="4318000"/>
          </a:xfrm>
        </p:spPr>
        <p:txBody>
          <a:bodyPr rtlCol="0">
            <a:normAutofit fontScale="85000" lnSpcReduction="20000"/>
          </a:bodyPr>
          <a:lstStyle/>
          <a:p>
            <a:pPr marL="0" indent="0" eaLnBrk="1" fontAlgn="auto" hangingPunct="1">
              <a:spcAft>
                <a:spcPts val="0"/>
              </a:spcAft>
              <a:buFont typeface="Arial" pitchFamily="34" charset="0"/>
              <a:buNone/>
              <a:defRPr/>
            </a:pPr>
            <a:r>
              <a:rPr lang="pl-PL" dirty="0" smtClean="0"/>
              <a:t>- </a:t>
            </a:r>
            <a:r>
              <a:rPr lang="en-US" dirty="0" smtClean="0"/>
              <a:t>de</a:t>
            </a:r>
            <a:r>
              <a:rPr lang="pl-PL" dirty="0" smtClean="0"/>
              <a:t>s</a:t>
            </a:r>
            <a:r>
              <a:rPr lang="en-US" dirty="0" err="1" smtClean="0"/>
              <a:t>cribed</a:t>
            </a:r>
            <a:r>
              <a:rPr lang="en-US" dirty="0" smtClean="0"/>
              <a:t> </a:t>
            </a:r>
            <a:r>
              <a:rPr lang="en-US" dirty="0"/>
              <a:t>in </a:t>
            </a:r>
            <a:r>
              <a:rPr lang="pl-PL" dirty="0" err="1" smtClean="0"/>
              <a:t>F</a:t>
            </a:r>
            <a:r>
              <a:rPr lang="en-US" dirty="0" err="1" smtClean="0"/>
              <a:t>rench</a:t>
            </a:r>
            <a:r>
              <a:rPr lang="en-US" dirty="0" smtClean="0"/>
              <a:t> </a:t>
            </a:r>
            <a:r>
              <a:rPr lang="en-US" dirty="0"/>
              <a:t>civil code </a:t>
            </a:r>
            <a:r>
              <a:rPr lang="en-US" i="1" dirty="0"/>
              <a:t>Section I - Of Statutory Mortgages Art. 2121 -2122. </a:t>
            </a:r>
            <a:endParaRPr lang="pl-PL" i="1" dirty="0" smtClean="0"/>
          </a:p>
          <a:p>
            <a:pPr marL="0" indent="0" eaLnBrk="1" fontAlgn="auto" hangingPunct="1">
              <a:spcAft>
                <a:spcPts val="0"/>
              </a:spcAft>
              <a:buFont typeface="Arial" pitchFamily="34" charset="0"/>
              <a:buNone/>
              <a:defRPr/>
            </a:pPr>
            <a:r>
              <a:rPr lang="en-US" i="1" dirty="0" smtClean="0"/>
              <a:t>Independently </a:t>
            </a:r>
            <a:r>
              <a:rPr lang="en-US" i="1" dirty="0"/>
              <a:t>of statutory mortgages resulting from other Codes or from particular statutes, the rights and claims to which a statutory mortgage is granted are:</a:t>
            </a:r>
          </a:p>
          <a:p>
            <a:pPr marL="274320" indent="-274320" eaLnBrk="1" fontAlgn="auto" hangingPunct="1">
              <a:spcAft>
                <a:spcPts val="0"/>
              </a:spcAft>
              <a:buFont typeface="Arial" pitchFamily="34" charset="0"/>
              <a:buChar char="•"/>
              <a:defRPr/>
            </a:pPr>
            <a:r>
              <a:rPr lang="en-US" i="1" dirty="0"/>
              <a:t>1° Those of one spouse, on the property of the other;</a:t>
            </a:r>
          </a:p>
          <a:p>
            <a:pPr marL="274320" indent="-274320" eaLnBrk="1" fontAlgn="auto" hangingPunct="1">
              <a:spcAft>
                <a:spcPts val="0"/>
              </a:spcAft>
              <a:buFont typeface="Arial" pitchFamily="34" charset="0"/>
              <a:buChar char="•"/>
              <a:defRPr/>
            </a:pPr>
            <a:r>
              <a:rPr lang="en-US" i="1" dirty="0"/>
              <a:t>2° Those of minors or adults in guardianship, on the property of a guardian or statutory administrator;</a:t>
            </a:r>
          </a:p>
          <a:p>
            <a:pPr marL="274320" indent="-274320" eaLnBrk="1" fontAlgn="auto" hangingPunct="1">
              <a:spcAft>
                <a:spcPts val="0"/>
              </a:spcAft>
              <a:buFont typeface="Arial" pitchFamily="34" charset="0"/>
              <a:buChar char="•"/>
              <a:defRPr/>
            </a:pPr>
            <a:r>
              <a:rPr lang="en-US" i="1" dirty="0"/>
              <a:t>3° Those of the State, of departments, of communes and of public institutions, on the property of collectors and accounting administrators;</a:t>
            </a:r>
          </a:p>
          <a:p>
            <a:pPr marL="274320" indent="-274320" eaLnBrk="1" fontAlgn="auto" hangingPunct="1">
              <a:spcAft>
                <a:spcPts val="0"/>
              </a:spcAft>
              <a:buFont typeface="Arial" pitchFamily="34" charset="0"/>
              <a:buChar char="•"/>
              <a:defRPr/>
            </a:pPr>
            <a:r>
              <a:rPr lang="en-US" i="1" dirty="0"/>
              <a:t>4° Those of a legatee, on the property of the succession, under Article 1017 </a:t>
            </a:r>
          </a:p>
          <a:p>
            <a:pPr marL="274320" indent="-274320" eaLnBrk="1" fontAlgn="auto" hangingPunct="1">
              <a:spcAft>
                <a:spcPts val="0"/>
              </a:spcAft>
              <a:buFont typeface="Arial" pitchFamily="34" charset="0"/>
              <a:buChar char="•"/>
              <a:defRPr/>
            </a:pPr>
            <a:r>
              <a:rPr lang="en-US" i="1" dirty="0"/>
              <a:t>5° Those stated in Article 2101, 2°, 3°, 5°, 6°, 7° and 8</a:t>
            </a:r>
            <a:endParaRPr lang="pl-PL" i="1"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71550" y="549275"/>
            <a:ext cx="6781800" cy="1600200"/>
          </a:xfrm>
        </p:spPr>
        <p:txBody>
          <a:bodyPr rtlCol="0">
            <a:noAutofit/>
          </a:bodyPr>
          <a:lstStyle/>
          <a:p>
            <a:pPr eaLnBrk="1" fontAlgn="auto" hangingPunct="1">
              <a:spcAft>
                <a:spcPts val="0"/>
              </a:spcAft>
              <a:defRPr/>
            </a:pPr>
            <a:r>
              <a:rPr lang="en-US" sz="6000" b="1" i="1" dirty="0" smtClean="0">
                <a:solidFill>
                  <a:schemeClr val="tx1">
                    <a:lumMod val="85000"/>
                    <a:lumOff val="15000"/>
                  </a:schemeClr>
                </a:solidFill>
                <a:latin typeface="+mn-lt"/>
              </a:rPr>
              <a:t>The </a:t>
            </a:r>
            <a:r>
              <a:rPr lang="en-US" sz="6000" b="1" i="1" dirty="0">
                <a:solidFill>
                  <a:schemeClr val="tx1">
                    <a:lumMod val="85000"/>
                    <a:lumOff val="15000"/>
                  </a:schemeClr>
                </a:solidFill>
                <a:latin typeface="+mn-lt"/>
              </a:rPr>
              <a:t>legal effects of mortgages</a:t>
            </a:r>
            <a:endParaRPr lang="pl-PL" sz="6000" b="1" i="1" dirty="0">
              <a:solidFill>
                <a:schemeClr val="tx1">
                  <a:lumMod val="85000"/>
                  <a:lumOff val="15000"/>
                </a:schemeClr>
              </a:solidFill>
              <a:latin typeface="+mn-lt"/>
            </a:endParaRPr>
          </a:p>
        </p:txBody>
      </p:sp>
      <p:sp>
        <p:nvSpPr>
          <p:cNvPr id="22531" name="Symbol zastępczy zawartości 2"/>
          <p:cNvSpPr>
            <a:spLocks noGrp="1"/>
          </p:cNvSpPr>
          <p:nvPr>
            <p:ph idx="1"/>
          </p:nvPr>
        </p:nvSpPr>
        <p:spPr>
          <a:xfrm>
            <a:off x="684213" y="2133600"/>
            <a:ext cx="7632700" cy="4102100"/>
          </a:xfrm>
        </p:spPr>
        <p:txBody>
          <a:bodyPr/>
          <a:lstStyle/>
          <a:p>
            <a:pPr eaLnBrk="1" hangingPunct="1"/>
            <a:r>
              <a:rPr lang="en-US" smtClean="0"/>
              <a:t>Between creditors, a mortgage, either statutory, or judicial, or conventional, ranks only from the day of the registration made by the creditor at the land registry, in the form and manner prescribed by law. </a:t>
            </a:r>
          </a:p>
          <a:p>
            <a:pPr eaLnBrk="1" hangingPunct="1"/>
            <a:r>
              <a:rPr lang="en-US" smtClean="0"/>
              <a:t>Where several registrations are required on the same day as to the same immovable, that which is required by virtue of the instrument of title bearing the remotest date shall be deemed of prior rank, whatever the order resulting from the register provided for in Article 2200 may be.</a:t>
            </a:r>
          </a:p>
          <a:p>
            <a:pPr eaLnBrk="1" hangingPunct="1"/>
            <a:endParaRPr lang="pl-PL"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260350"/>
            <a:ext cx="6840537" cy="1152525"/>
          </a:xfrm>
        </p:spPr>
        <p:txBody>
          <a:bodyPr rtlCol="0">
            <a:normAutofit/>
          </a:bodyPr>
          <a:lstStyle/>
          <a:p>
            <a:pPr eaLnBrk="1" fontAlgn="auto" hangingPunct="1">
              <a:spcAft>
                <a:spcPts val="0"/>
              </a:spcAft>
              <a:defRPr/>
            </a:pPr>
            <a:r>
              <a:rPr lang="pl-PL" sz="6600" b="1" i="1" dirty="0" smtClean="0">
                <a:solidFill>
                  <a:schemeClr val="tx1">
                    <a:lumMod val="85000"/>
                    <a:lumOff val="15000"/>
                  </a:schemeClr>
                </a:solidFill>
                <a:latin typeface="+mn-lt"/>
              </a:rPr>
              <a:t>Germany</a:t>
            </a:r>
            <a:endParaRPr lang="pl-PL" sz="6600" b="1" i="1" dirty="0">
              <a:solidFill>
                <a:schemeClr val="tx1">
                  <a:lumMod val="85000"/>
                  <a:lumOff val="15000"/>
                </a:schemeClr>
              </a:solidFill>
              <a:latin typeface="+mn-lt"/>
            </a:endParaRPr>
          </a:p>
        </p:txBody>
      </p:sp>
      <p:sp>
        <p:nvSpPr>
          <p:cNvPr id="3" name="Symbol zastępczy zawartości 2"/>
          <p:cNvSpPr>
            <a:spLocks noGrp="1"/>
          </p:cNvSpPr>
          <p:nvPr>
            <p:ph idx="1"/>
          </p:nvPr>
        </p:nvSpPr>
        <p:spPr>
          <a:xfrm>
            <a:off x="179388" y="1857375"/>
            <a:ext cx="7993062" cy="4821238"/>
          </a:xfrm>
        </p:spPr>
        <p:txBody>
          <a:bodyPr rtlCol="0">
            <a:normAutofit/>
          </a:bodyPr>
          <a:lstStyle/>
          <a:p>
            <a:pPr marL="274320" indent="-274320" eaLnBrk="1" fontAlgn="auto" hangingPunct="1">
              <a:spcAft>
                <a:spcPts val="0"/>
              </a:spcAft>
              <a:buFont typeface="Arial" pitchFamily="34" charset="0"/>
              <a:buChar char="•"/>
              <a:defRPr/>
            </a:pPr>
            <a:r>
              <a:rPr lang="en-US" dirty="0"/>
              <a:t>In Germany the most important </a:t>
            </a:r>
            <a:r>
              <a:rPr lang="en-US" dirty="0" err="1"/>
              <a:t>informations</a:t>
            </a:r>
            <a:r>
              <a:rPr lang="en-US" dirty="0"/>
              <a:t> connected with mortgages are included in BGB German Civil Code Division 7 called Mortgage, land charge, annuity land charge sections 1113- 1190. </a:t>
            </a:r>
          </a:p>
          <a:p>
            <a:pPr marL="274320" indent="-274320" eaLnBrk="1" fontAlgn="auto" hangingPunct="1">
              <a:spcAft>
                <a:spcPts val="0"/>
              </a:spcAft>
              <a:buFont typeface="Arial" pitchFamily="34" charset="0"/>
              <a:buChar char="•"/>
              <a:defRPr/>
            </a:pPr>
            <a:r>
              <a:rPr lang="en-US" dirty="0"/>
              <a:t>According to article </a:t>
            </a:r>
            <a:r>
              <a:rPr lang="en-US" dirty="0" smtClean="0"/>
              <a:t>1113</a:t>
            </a:r>
            <a:r>
              <a:rPr lang="pl-PL" dirty="0" smtClean="0"/>
              <a:t>:</a:t>
            </a:r>
          </a:p>
          <a:p>
            <a:pPr marL="0" indent="0" eaLnBrk="1" fontAlgn="auto" hangingPunct="1">
              <a:spcAft>
                <a:spcPts val="0"/>
              </a:spcAft>
              <a:buFont typeface="Arial" pitchFamily="34" charset="0"/>
              <a:buNone/>
              <a:defRPr/>
            </a:pPr>
            <a:r>
              <a:rPr lang="en-US" dirty="0" smtClean="0"/>
              <a:t> </a:t>
            </a:r>
            <a:r>
              <a:rPr lang="en-US" dirty="0"/>
              <a:t>1)A plot of land may be encumbered in such a way that the person in whose </a:t>
            </a:r>
            <a:r>
              <a:rPr lang="en-US" dirty="0" err="1"/>
              <a:t>favour</a:t>
            </a:r>
            <a:r>
              <a:rPr lang="en-US" dirty="0"/>
              <a:t> the encumbrance is created is to be paid out of the land a specific sum of money to satisfy a claim to which he is entitled (mortgage).</a:t>
            </a:r>
          </a:p>
          <a:p>
            <a:pPr marL="0" indent="0" eaLnBrk="1" fontAlgn="auto" hangingPunct="1">
              <a:spcAft>
                <a:spcPts val="0"/>
              </a:spcAft>
              <a:buFont typeface="Arial" pitchFamily="34" charset="0"/>
              <a:buNone/>
              <a:defRPr/>
            </a:pPr>
            <a:r>
              <a:rPr lang="en-US" dirty="0"/>
              <a:t>2)The mortgage may also be created for a future or a conditional claim. </a:t>
            </a:r>
          </a:p>
          <a:p>
            <a:pPr marL="274320" indent="-274320" eaLnBrk="1" fontAlgn="auto" hangingPunct="1">
              <a:spcAft>
                <a:spcPts val="0"/>
              </a:spcAft>
              <a:buFont typeface="Arial" pitchFamily="34" charset="0"/>
              <a:buChar char="•"/>
              <a:defRPr/>
            </a:pPr>
            <a:endParaRPr lang="pl-PL" dirty="0"/>
          </a:p>
        </p:txBody>
      </p:sp>
      <p:pic>
        <p:nvPicPr>
          <p:cNvPr id="23556" name="Obraz 3"/>
          <p:cNvPicPr>
            <a:picLocks noChangeAspect="1"/>
          </p:cNvPicPr>
          <p:nvPr/>
        </p:nvPicPr>
        <p:blipFill>
          <a:blip r:embed="rId2" cstate="print"/>
          <a:srcRect/>
          <a:stretch>
            <a:fillRect/>
          </a:stretch>
        </p:blipFill>
        <p:spPr bwMode="auto">
          <a:xfrm>
            <a:off x="5724525" y="188913"/>
            <a:ext cx="2705100" cy="168592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Mortgage</a:t>
            </a:r>
            <a:endParaRPr lang="pl-PL" dirty="0"/>
          </a:p>
        </p:txBody>
      </p:sp>
      <p:sp>
        <p:nvSpPr>
          <p:cNvPr id="3" name="Symbol zastępczy zawartości 2"/>
          <p:cNvSpPr>
            <a:spLocks noGrp="1"/>
          </p:cNvSpPr>
          <p:nvPr>
            <p:ph idx="1"/>
          </p:nvPr>
        </p:nvSpPr>
        <p:spPr/>
        <p:txBody>
          <a:bodyPr/>
          <a:lstStyle/>
          <a:p>
            <a:r>
              <a:rPr lang="pl-PL" dirty="0" err="1" smtClean="0"/>
              <a:t>Common</a:t>
            </a:r>
            <a:r>
              <a:rPr lang="pl-PL" dirty="0" smtClean="0"/>
              <a:t> law GB – </a:t>
            </a:r>
            <a:r>
              <a:rPr lang="pl-PL" dirty="0" err="1" smtClean="0"/>
              <a:t>over</a:t>
            </a:r>
            <a:r>
              <a:rPr lang="pl-PL" dirty="0" smtClean="0"/>
              <a:t> </a:t>
            </a:r>
            <a:r>
              <a:rPr lang="pl-PL" dirty="0" err="1" smtClean="0"/>
              <a:t>unregistered</a:t>
            </a:r>
            <a:r>
              <a:rPr lang="pl-PL" dirty="0" smtClean="0"/>
              <a:t> land </a:t>
            </a:r>
            <a:r>
              <a:rPr lang="pl-PL" dirty="0" err="1" smtClean="0"/>
              <a:t>or</a:t>
            </a:r>
            <a:r>
              <a:rPr lang="pl-PL" dirty="0" smtClean="0"/>
              <a:t> </a:t>
            </a:r>
            <a:r>
              <a:rPr lang="pl-PL" dirty="0" err="1" smtClean="0"/>
              <a:t>registered</a:t>
            </a:r>
            <a:endParaRPr lang="pl-PL" dirty="0" smtClean="0"/>
          </a:p>
          <a:p>
            <a:pPr>
              <a:buNone/>
            </a:pPr>
            <a:r>
              <a:rPr lang="pl-PL" dirty="0" smtClean="0"/>
              <a:t>				- </a:t>
            </a:r>
            <a:r>
              <a:rPr lang="pl-PL" dirty="0" err="1" smtClean="0"/>
              <a:t>can</a:t>
            </a:r>
            <a:r>
              <a:rPr lang="pl-PL" dirty="0" smtClean="0"/>
              <a:t> be </a:t>
            </a:r>
            <a:r>
              <a:rPr lang="pl-PL" dirty="0" err="1" smtClean="0"/>
              <a:t>granted</a:t>
            </a:r>
            <a:r>
              <a:rPr lang="pl-PL" dirty="0" smtClean="0"/>
              <a:t> </a:t>
            </a:r>
            <a:r>
              <a:rPr lang="pl-PL" dirty="0" err="1" smtClean="0"/>
              <a:t>over</a:t>
            </a:r>
            <a:r>
              <a:rPr lang="pl-PL" dirty="0" smtClean="0"/>
              <a:t> </a:t>
            </a:r>
            <a:r>
              <a:rPr lang="pl-PL" dirty="0" err="1" smtClean="0"/>
              <a:t>any</a:t>
            </a:r>
            <a:r>
              <a:rPr lang="pl-PL" dirty="0" smtClean="0"/>
              <a:t> </a:t>
            </a:r>
            <a:r>
              <a:rPr lang="pl-PL" dirty="0" err="1" smtClean="0"/>
              <a:t>interest</a:t>
            </a:r>
            <a:r>
              <a:rPr lang="pl-PL" dirty="0" smtClean="0"/>
              <a:t> </a:t>
            </a:r>
            <a:r>
              <a:rPr lang="pl-PL" dirty="0" err="1" smtClean="0"/>
              <a:t>in</a:t>
            </a:r>
            <a:r>
              <a:rPr lang="pl-PL" dirty="0" smtClean="0"/>
              <a:t> 			land, not </a:t>
            </a:r>
            <a:r>
              <a:rPr lang="pl-PL" dirty="0" err="1" smtClean="0"/>
              <a:t>just</a:t>
            </a:r>
            <a:r>
              <a:rPr lang="pl-PL" dirty="0" smtClean="0"/>
              <a:t> </a:t>
            </a:r>
            <a:r>
              <a:rPr lang="pl-PL" dirty="0" err="1" smtClean="0"/>
              <a:t>freehold</a:t>
            </a:r>
            <a:r>
              <a:rPr lang="pl-PL" dirty="0" smtClean="0"/>
              <a:t> </a:t>
            </a:r>
            <a:r>
              <a:rPr lang="pl-PL" dirty="0" err="1" smtClean="0"/>
              <a:t>estete</a:t>
            </a:r>
            <a:endParaRPr lang="pl-PL" dirty="0" smtClean="0"/>
          </a:p>
          <a:p>
            <a:pPr>
              <a:buNone/>
            </a:pPr>
            <a:r>
              <a:rPr lang="pl-PL" dirty="0" smtClean="0"/>
              <a:t>				- legal </a:t>
            </a:r>
            <a:r>
              <a:rPr lang="pl-PL" dirty="0" err="1" smtClean="0"/>
              <a:t>or</a:t>
            </a:r>
            <a:r>
              <a:rPr lang="pl-PL" dirty="0" smtClean="0"/>
              <a:t> </a:t>
            </a:r>
            <a:r>
              <a:rPr lang="pl-PL" dirty="0" err="1" smtClean="0"/>
              <a:t>ecquitable</a:t>
            </a:r>
            <a:endParaRPr lang="pl-PL" dirty="0" smtClean="0"/>
          </a:p>
          <a:p>
            <a:pPr>
              <a:buNone/>
            </a:pPr>
            <a:endParaRPr lang="pl-PL" dirty="0" smtClean="0"/>
          </a:p>
          <a:p>
            <a:r>
              <a:rPr lang="pl-PL" dirty="0" err="1" smtClean="0"/>
              <a:t>Civil</a:t>
            </a:r>
            <a:r>
              <a:rPr lang="pl-PL" dirty="0" smtClean="0"/>
              <a:t> law – </a:t>
            </a:r>
            <a:r>
              <a:rPr lang="pl-PL" dirty="0" err="1" smtClean="0"/>
              <a:t>civil</a:t>
            </a:r>
            <a:r>
              <a:rPr lang="pl-PL" dirty="0" smtClean="0"/>
              <a:t> </a:t>
            </a:r>
            <a:r>
              <a:rPr lang="pl-PL" dirty="0" err="1" smtClean="0"/>
              <a:t>code</a:t>
            </a:r>
            <a:r>
              <a:rPr lang="pl-PL" dirty="0" smtClean="0"/>
              <a:t> </a:t>
            </a:r>
            <a:r>
              <a:rPr lang="pl-PL" dirty="0" err="1" smtClean="0"/>
              <a:t>or</a:t>
            </a:r>
            <a:r>
              <a:rPr lang="pl-PL" dirty="0" smtClean="0"/>
              <a:t> </a:t>
            </a:r>
            <a:r>
              <a:rPr lang="pl-PL" dirty="0" err="1" smtClean="0"/>
              <a:t>special</a:t>
            </a:r>
            <a:r>
              <a:rPr lang="pl-PL" dirty="0" smtClean="0"/>
              <a:t> legal </a:t>
            </a:r>
            <a:r>
              <a:rPr lang="pl-PL" dirty="0" err="1" smtClean="0"/>
              <a:t>acts</a:t>
            </a:r>
            <a:endParaRPr lang="pl-PL"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11188" y="-242888"/>
            <a:ext cx="6781800" cy="1600201"/>
          </a:xfrm>
        </p:spPr>
        <p:txBody>
          <a:bodyPr rtlCol="0">
            <a:noAutofit/>
          </a:bodyPr>
          <a:lstStyle/>
          <a:p>
            <a:pPr eaLnBrk="1" fontAlgn="auto" hangingPunct="1">
              <a:spcAft>
                <a:spcPts val="0"/>
              </a:spcAft>
              <a:defRPr/>
            </a:pPr>
            <a:r>
              <a:rPr lang="pl-PL" sz="6000" b="1" i="1" dirty="0" err="1" smtClean="0">
                <a:solidFill>
                  <a:schemeClr val="tx1">
                    <a:lumMod val="85000"/>
                    <a:lumOff val="15000"/>
                  </a:schemeClr>
                </a:solidFill>
                <a:latin typeface="+mn-lt"/>
              </a:rPr>
              <a:t>Types</a:t>
            </a:r>
            <a:r>
              <a:rPr lang="pl-PL" sz="6000" b="1" i="1" dirty="0" smtClean="0">
                <a:solidFill>
                  <a:schemeClr val="tx1">
                    <a:lumMod val="85000"/>
                    <a:lumOff val="15000"/>
                  </a:schemeClr>
                </a:solidFill>
                <a:latin typeface="+mn-lt"/>
              </a:rPr>
              <a:t> of </a:t>
            </a:r>
            <a:r>
              <a:rPr lang="pl-PL" sz="6000" b="1" i="1" dirty="0" err="1" smtClean="0">
                <a:solidFill>
                  <a:schemeClr val="tx1">
                    <a:lumMod val="85000"/>
                    <a:lumOff val="15000"/>
                  </a:schemeClr>
                </a:solidFill>
                <a:latin typeface="+mn-lt"/>
              </a:rPr>
              <a:t>mortgages</a:t>
            </a:r>
            <a:endParaRPr lang="pl-PL" sz="6000" b="1" i="1" dirty="0">
              <a:solidFill>
                <a:schemeClr val="tx1">
                  <a:lumMod val="85000"/>
                  <a:lumOff val="15000"/>
                </a:schemeClr>
              </a:solidFill>
              <a:latin typeface="+mn-lt"/>
            </a:endParaRPr>
          </a:p>
        </p:txBody>
      </p:sp>
      <p:sp>
        <p:nvSpPr>
          <p:cNvPr id="3" name="Symbol zastępczy zawartości 2"/>
          <p:cNvSpPr>
            <a:spLocks noGrp="1"/>
          </p:cNvSpPr>
          <p:nvPr>
            <p:ph idx="1"/>
          </p:nvPr>
        </p:nvSpPr>
        <p:spPr>
          <a:xfrm>
            <a:off x="539750" y="1412875"/>
            <a:ext cx="8064500" cy="4752975"/>
          </a:xfrm>
        </p:spPr>
        <p:txBody>
          <a:bodyPr rtlCol="0">
            <a:normAutofit lnSpcReduction="10000"/>
          </a:bodyPr>
          <a:lstStyle/>
          <a:p>
            <a:pPr marL="0" indent="0" eaLnBrk="1" fontAlgn="auto" hangingPunct="1">
              <a:spcAft>
                <a:spcPts val="0"/>
              </a:spcAft>
              <a:buFont typeface="Arial" pitchFamily="34" charset="0"/>
              <a:buNone/>
              <a:defRPr/>
            </a:pPr>
            <a:r>
              <a:rPr lang="en-US" dirty="0"/>
              <a:t>In Germany, the general term is </a:t>
            </a:r>
            <a:r>
              <a:rPr lang="en-US" dirty="0" err="1"/>
              <a:t>Grundpfandrecht</a:t>
            </a:r>
            <a:r>
              <a:rPr lang="en-US" dirty="0"/>
              <a:t> („real security on real property“). It encompasses the </a:t>
            </a:r>
            <a:r>
              <a:rPr lang="en-US" dirty="0" err="1"/>
              <a:t>Grundschuld</a:t>
            </a:r>
            <a:r>
              <a:rPr lang="en-US" dirty="0"/>
              <a:t> (§§ 1191 ss. BGB) and the </a:t>
            </a:r>
            <a:r>
              <a:rPr lang="en-US" dirty="0" err="1"/>
              <a:t>Hypothek</a:t>
            </a:r>
            <a:r>
              <a:rPr lang="en-US" dirty="0"/>
              <a:t> (§§ 1113 ss. BGB). The </a:t>
            </a:r>
            <a:r>
              <a:rPr lang="en-US" dirty="0" err="1"/>
              <a:t>Hypothek</a:t>
            </a:r>
            <a:r>
              <a:rPr lang="en-US" dirty="0"/>
              <a:t> is an accessory security whereas the </a:t>
            </a:r>
            <a:r>
              <a:rPr lang="en-US" dirty="0" err="1"/>
              <a:t>Grundschuld</a:t>
            </a:r>
            <a:r>
              <a:rPr lang="en-US" dirty="0"/>
              <a:t> is a non-accessory security. In the Civil Code, the default model is the </a:t>
            </a:r>
            <a:r>
              <a:rPr lang="en-US" dirty="0" err="1"/>
              <a:t>Hypothek</a:t>
            </a:r>
            <a:r>
              <a:rPr lang="en-US" dirty="0"/>
              <a:t> whereas the </a:t>
            </a:r>
            <a:r>
              <a:rPr lang="en-US" dirty="0" err="1"/>
              <a:t>Grundschuld</a:t>
            </a:r>
            <a:r>
              <a:rPr lang="en-US" dirty="0"/>
              <a:t> is regulated largely by references to the rules on the </a:t>
            </a:r>
            <a:r>
              <a:rPr lang="en-US" dirty="0" err="1"/>
              <a:t>Hypothek</a:t>
            </a:r>
            <a:r>
              <a:rPr lang="en-US" dirty="0"/>
              <a:t>. </a:t>
            </a:r>
            <a:endParaRPr lang="pl-PL" dirty="0" smtClean="0"/>
          </a:p>
          <a:p>
            <a:pPr marL="0" indent="0" eaLnBrk="1" fontAlgn="auto" hangingPunct="1">
              <a:spcAft>
                <a:spcPts val="0"/>
              </a:spcAft>
              <a:buFont typeface="Arial" pitchFamily="34" charset="0"/>
              <a:buNone/>
              <a:defRPr/>
            </a:pPr>
            <a:r>
              <a:rPr lang="en-US" dirty="0" smtClean="0"/>
              <a:t>In </a:t>
            </a:r>
            <a:r>
              <a:rPr lang="en-US" dirty="0"/>
              <a:t>practice, however, the </a:t>
            </a:r>
            <a:r>
              <a:rPr lang="en-US" dirty="0" err="1"/>
              <a:t>Grundschuld</a:t>
            </a:r>
            <a:r>
              <a:rPr lang="en-US" dirty="0"/>
              <a:t> prevails, as it is more flexible and may also be used to secure later debts with the same creditor.</a:t>
            </a:r>
          </a:p>
          <a:p>
            <a:pPr marL="0" indent="0" eaLnBrk="1" fontAlgn="auto" hangingPunct="1">
              <a:spcAft>
                <a:spcPts val="0"/>
              </a:spcAft>
              <a:buFont typeface="Arial" pitchFamily="34" charset="0"/>
              <a:buNone/>
              <a:defRPr/>
            </a:pPr>
            <a:r>
              <a:rPr lang="en-US" dirty="0" smtClean="0"/>
              <a:t>-</a:t>
            </a:r>
            <a:r>
              <a:rPr lang="pl-PL" dirty="0" smtClean="0"/>
              <a:t> </a:t>
            </a:r>
            <a:r>
              <a:rPr lang="en-US" dirty="0" smtClean="0"/>
              <a:t>Further </a:t>
            </a:r>
            <a:r>
              <a:rPr lang="en-US" dirty="0"/>
              <a:t>subtypes of the </a:t>
            </a:r>
            <a:r>
              <a:rPr lang="en-US" dirty="0" err="1"/>
              <a:t>Hypothek</a:t>
            </a:r>
            <a:r>
              <a:rPr lang="en-US" dirty="0"/>
              <a:t> are the </a:t>
            </a:r>
            <a:r>
              <a:rPr lang="en-US" dirty="0" err="1"/>
              <a:t>Sicherungshypothek</a:t>
            </a:r>
            <a:r>
              <a:rPr lang="en-US" dirty="0"/>
              <a:t> (§§ 1184 ss. BGB), a strictly accessory </a:t>
            </a:r>
            <a:r>
              <a:rPr lang="en-US" dirty="0" smtClean="0"/>
              <a:t>mortgage</a:t>
            </a:r>
            <a:endParaRPr lang="pl-PL" dirty="0" smtClean="0"/>
          </a:p>
          <a:p>
            <a:pPr marL="0" indent="0" eaLnBrk="1" fontAlgn="auto" hangingPunct="1">
              <a:spcAft>
                <a:spcPts val="0"/>
              </a:spcAft>
              <a:buFont typeface="Arial" pitchFamily="34" charset="0"/>
              <a:buNone/>
              <a:defRPr/>
            </a:pPr>
            <a:r>
              <a:rPr lang="pl-PL" dirty="0" smtClean="0"/>
              <a:t>- </a:t>
            </a:r>
            <a:r>
              <a:rPr lang="en-US" dirty="0" smtClean="0"/>
              <a:t>and </a:t>
            </a:r>
            <a:r>
              <a:rPr lang="en-US" dirty="0"/>
              <a:t>the </a:t>
            </a:r>
            <a:r>
              <a:rPr lang="en-US" dirty="0" err="1"/>
              <a:t>Höchstbetragshypothek</a:t>
            </a:r>
            <a:r>
              <a:rPr lang="en-US" dirty="0"/>
              <a:t> (§ 1190 BGB). </a:t>
            </a:r>
            <a:endParaRPr lang="pl-PL"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27088" y="-171450"/>
            <a:ext cx="6781800" cy="1600200"/>
          </a:xfrm>
        </p:spPr>
        <p:txBody>
          <a:bodyPr rtlCol="0">
            <a:normAutofit/>
          </a:bodyPr>
          <a:lstStyle/>
          <a:p>
            <a:pPr eaLnBrk="1" fontAlgn="auto" hangingPunct="1">
              <a:spcAft>
                <a:spcPts val="0"/>
              </a:spcAft>
              <a:defRPr/>
            </a:pPr>
            <a:r>
              <a:rPr lang="pl-PL" sz="6600" b="1" i="1" dirty="0" err="1" smtClean="0">
                <a:solidFill>
                  <a:schemeClr val="tx1">
                    <a:lumMod val="85000"/>
                    <a:lumOff val="15000"/>
                  </a:schemeClr>
                </a:solidFill>
                <a:latin typeface="+mn-lt"/>
              </a:rPr>
              <a:t>Legal</a:t>
            </a:r>
            <a:r>
              <a:rPr lang="pl-PL" sz="6600" b="1" i="1" dirty="0" smtClean="0">
                <a:solidFill>
                  <a:schemeClr val="tx1">
                    <a:lumMod val="85000"/>
                    <a:lumOff val="15000"/>
                  </a:schemeClr>
                </a:solidFill>
                <a:latin typeface="+mn-lt"/>
              </a:rPr>
              <a:t> </a:t>
            </a:r>
            <a:r>
              <a:rPr lang="pl-PL" sz="6600" b="1" i="1" dirty="0" err="1" smtClean="0">
                <a:solidFill>
                  <a:schemeClr val="tx1">
                    <a:lumMod val="85000"/>
                    <a:lumOff val="15000"/>
                  </a:schemeClr>
                </a:solidFill>
                <a:latin typeface="+mn-lt"/>
              </a:rPr>
              <a:t>nature</a:t>
            </a:r>
            <a:endParaRPr lang="pl-PL" sz="6600" b="1" i="1" dirty="0">
              <a:solidFill>
                <a:schemeClr val="tx1">
                  <a:lumMod val="85000"/>
                  <a:lumOff val="15000"/>
                </a:schemeClr>
              </a:solidFill>
              <a:latin typeface="+mn-lt"/>
            </a:endParaRPr>
          </a:p>
        </p:txBody>
      </p:sp>
      <p:sp>
        <p:nvSpPr>
          <p:cNvPr id="25603" name="Symbol zastępczy zawartości 2"/>
          <p:cNvSpPr>
            <a:spLocks noGrp="1"/>
          </p:cNvSpPr>
          <p:nvPr>
            <p:ph idx="1"/>
          </p:nvPr>
        </p:nvSpPr>
        <p:spPr>
          <a:xfrm>
            <a:off x="684213" y="1628775"/>
            <a:ext cx="7775575" cy="4537075"/>
          </a:xfrm>
        </p:spPr>
        <p:txBody>
          <a:bodyPr/>
          <a:lstStyle/>
          <a:p>
            <a:pPr eaLnBrk="1" hangingPunct="1"/>
            <a:r>
              <a:rPr lang="en-US" smtClean="0"/>
              <a:t>Mortgage and land charge are both a ius in rem. They entitle the creditor to enforce paymentof a claim of money from the real estate (§ 1147 BGB). Satisfaction by execution</a:t>
            </a:r>
          </a:p>
          <a:p>
            <a:pPr eaLnBrk="1" hangingPunct="1"/>
            <a:r>
              <a:rPr lang="en-US" smtClean="0"/>
              <a:t>The satisfaction of the creditor from the plot of land and from the objects to which the mortgage extends is effected by execution.</a:t>
            </a:r>
          </a:p>
          <a:p>
            <a:pPr eaLnBrk="1" hangingPunct="1"/>
            <a:r>
              <a:rPr lang="en-US" smtClean="0"/>
              <a:t>However, the creditor still needs a title for encorcement: If the owner has not declared submission to enforcement the creditor first has to go to court to get an enforceable title before he may start a forced sale. </a:t>
            </a:r>
          </a:p>
          <a:p>
            <a:pPr eaLnBrk="1" hangingPunct="1"/>
            <a:endParaRPr lang="pl-PL" smtClean="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39552" y="476672"/>
            <a:ext cx="8147248" cy="6048672"/>
          </a:xfrm>
        </p:spPr>
        <p:txBody>
          <a:bodyPr>
            <a:normAutofit/>
          </a:bodyPr>
          <a:lstStyle/>
          <a:p>
            <a:r>
              <a:rPr lang="en-US" dirty="0" smtClean="0"/>
              <a:t>A </a:t>
            </a:r>
            <a:r>
              <a:rPr lang="en-US" b="1" dirty="0" smtClean="0"/>
              <a:t>mortgage loan</a:t>
            </a:r>
            <a:r>
              <a:rPr lang="en-US" dirty="0" smtClean="0"/>
              <a:t> is a </a:t>
            </a:r>
            <a:r>
              <a:rPr lang="pl-PL" dirty="0" err="1" smtClean="0"/>
              <a:t>loan</a:t>
            </a:r>
            <a:r>
              <a:rPr lang="pl-PL" dirty="0" smtClean="0"/>
              <a:t> (</a:t>
            </a:r>
            <a:r>
              <a:rPr lang="pl-PL" dirty="0" err="1" smtClean="0"/>
              <a:t>contract</a:t>
            </a:r>
            <a:r>
              <a:rPr lang="pl-PL" dirty="0" smtClean="0"/>
              <a:t> of credit ) </a:t>
            </a:r>
            <a:r>
              <a:rPr lang="en-US" dirty="0" smtClean="0"/>
              <a:t>by </a:t>
            </a:r>
            <a:r>
              <a:rPr lang="pl-PL" dirty="0" err="1" smtClean="0"/>
              <a:t>real</a:t>
            </a:r>
            <a:r>
              <a:rPr lang="pl-PL" dirty="0" smtClean="0"/>
              <a:t> property</a:t>
            </a:r>
            <a:r>
              <a:rPr lang="en-US" dirty="0" smtClean="0"/>
              <a:t> through the use of a </a:t>
            </a:r>
            <a:r>
              <a:rPr lang="pl-PL" dirty="0" smtClean="0"/>
              <a:t> </a:t>
            </a:r>
            <a:r>
              <a:rPr lang="pl-PL" dirty="0" err="1" smtClean="0"/>
              <a:t>mortgage</a:t>
            </a:r>
            <a:r>
              <a:rPr lang="pl-PL" dirty="0" smtClean="0"/>
              <a:t> </a:t>
            </a:r>
            <a:r>
              <a:rPr lang="pl-PL" dirty="0" err="1" smtClean="0"/>
              <a:t>agreement</a:t>
            </a:r>
            <a:r>
              <a:rPr lang="en-US" dirty="0" smtClean="0"/>
              <a:t> which evidences the existence of the loan and grant</a:t>
            </a:r>
            <a:r>
              <a:rPr lang="pl-PL" dirty="0" smtClean="0"/>
              <a:t>s</a:t>
            </a:r>
            <a:r>
              <a:rPr lang="en-US" dirty="0" smtClean="0"/>
              <a:t> a </a:t>
            </a:r>
            <a:r>
              <a:rPr lang="pl-PL" dirty="0" err="1" smtClean="0"/>
              <a:t>mortgage</a:t>
            </a:r>
            <a:r>
              <a:rPr lang="pl-PL" dirty="0" smtClean="0"/>
              <a:t> </a:t>
            </a:r>
            <a:r>
              <a:rPr lang="en-US" dirty="0" smtClean="0"/>
              <a:t>which </a:t>
            </a:r>
            <a:r>
              <a:rPr lang="pl-PL" dirty="0" err="1" smtClean="0"/>
              <a:t>secures</a:t>
            </a:r>
            <a:r>
              <a:rPr lang="en-US" dirty="0" smtClean="0"/>
              <a:t> the loan.</a:t>
            </a:r>
            <a:endParaRPr lang="pl-PL" dirty="0" smtClean="0"/>
          </a:p>
          <a:p>
            <a:pPr>
              <a:buNone/>
            </a:pPr>
            <a:endParaRPr lang="pl-PL" dirty="0" smtClean="0"/>
          </a:p>
          <a:p>
            <a:r>
              <a:rPr lang="pl-PL" dirty="0" err="1" smtClean="0"/>
              <a:t>Borrower</a:t>
            </a:r>
            <a:r>
              <a:rPr lang="pl-PL" dirty="0" smtClean="0"/>
              <a:t> (</a:t>
            </a:r>
            <a:r>
              <a:rPr lang="pl-PL" dirty="0" err="1" smtClean="0"/>
              <a:t>usually</a:t>
            </a:r>
            <a:r>
              <a:rPr lang="pl-PL" dirty="0" smtClean="0"/>
              <a:t> </a:t>
            </a:r>
            <a:r>
              <a:rPr lang="pl-PL" dirty="0" err="1" smtClean="0"/>
              <a:t>the</a:t>
            </a:r>
            <a:r>
              <a:rPr lang="pl-PL" dirty="0" smtClean="0"/>
              <a:t> </a:t>
            </a:r>
            <a:r>
              <a:rPr lang="pl-PL" dirty="0" err="1" smtClean="0"/>
              <a:t>owner</a:t>
            </a:r>
            <a:r>
              <a:rPr lang="pl-PL" dirty="0" smtClean="0"/>
              <a:t> of land - </a:t>
            </a:r>
            <a:r>
              <a:rPr lang="pl-PL" dirty="0" err="1" smtClean="0"/>
              <a:t>mortgagor</a:t>
            </a:r>
            <a:r>
              <a:rPr lang="pl-PL" dirty="0" smtClean="0"/>
              <a:t>)</a:t>
            </a:r>
          </a:p>
          <a:p>
            <a:r>
              <a:rPr lang="pl-PL" dirty="0" err="1" smtClean="0"/>
              <a:t>Lender</a:t>
            </a:r>
            <a:r>
              <a:rPr lang="pl-PL" dirty="0" smtClean="0"/>
              <a:t> (</a:t>
            </a:r>
            <a:r>
              <a:rPr lang="pl-PL" dirty="0" err="1" smtClean="0"/>
              <a:t>usually</a:t>
            </a:r>
            <a:r>
              <a:rPr lang="pl-PL" dirty="0" smtClean="0"/>
              <a:t> a bank - </a:t>
            </a:r>
            <a:r>
              <a:rPr lang="pl-PL" dirty="0" err="1" smtClean="0"/>
              <a:t>mortgagee</a:t>
            </a:r>
            <a:r>
              <a:rPr lang="pl-PL" dirty="0" smtClean="0"/>
              <a:t>)</a:t>
            </a:r>
          </a:p>
          <a:p>
            <a:r>
              <a:rPr lang="pl-PL" dirty="0" smtClean="0"/>
              <a:t>Third </a:t>
            </a:r>
            <a:r>
              <a:rPr lang="en-US" dirty="0" smtClean="0"/>
              <a:t>person may mortgage his property as security for the performance of an obligation by another person.</a:t>
            </a:r>
            <a:endParaRPr lang="pl-PL" dirty="0" smtClean="0"/>
          </a:p>
          <a:p>
            <a:pPr>
              <a:buNone/>
            </a:pPr>
            <a:endParaRPr lang="pl-PL"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Creation</a:t>
            </a:r>
            <a:r>
              <a:rPr lang="pl-PL" dirty="0" smtClean="0"/>
              <a:t> of a </a:t>
            </a:r>
            <a:r>
              <a:rPr lang="pl-PL" dirty="0" err="1" smtClean="0"/>
              <a:t>morgage</a:t>
            </a:r>
            <a:r>
              <a:rPr lang="pl-PL" dirty="0" smtClean="0"/>
              <a:t> </a:t>
            </a:r>
            <a:r>
              <a:rPr lang="pl-PL" dirty="0" err="1" smtClean="0"/>
              <a:t>in</a:t>
            </a:r>
            <a:r>
              <a:rPr lang="pl-PL" dirty="0" smtClean="0"/>
              <a:t> PL</a:t>
            </a:r>
            <a:endParaRPr lang="pl-PL" dirty="0"/>
          </a:p>
        </p:txBody>
      </p:sp>
      <p:sp>
        <p:nvSpPr>
          <p:cNvPr id="3" name="Symbol zastępczy zawartości 2"/>
          <p:cNvSpPr>
            <a:spLocks noGrp="1"/>
          </p:cNvSpPr>
          <p:nvPr>
            <p:ph idx="1"/>
          </p:nvPr>
        </p:nvSpPr>
        <p:spPr/>
        <p:txBody>
          <a:bodyPr/>
          <a:lstStyle/>
          <a:p>
            <a:r>
              <a:rPr lang="pl-PL" dirty="0" smtClean="0"/>
              <a:t>First </a:t>
            </a:r>
            <a:r>
              <a:rPr lang="pl-PL" dirty="0" err="1" smtClean="0"/>
              <a:t>there</a:t>
            </a:r>
            <a:r>
              <a:rPr lang="pl-PL" dirty="0" smtClean="0"/>
              <a:t> </a:t>
            </a:r>
            <a:r>
              <a:rPr lang="pl-PL" dirty="0" err="1" smtClean="0"/>
              <a:t>must</a:t>
            </a:r>
            <a:r>
              <a:rPr lang="pl-PL" dirty="0" smtClean="0"/>
              <a:t> be  a </a:t>
            </a:r>
            <a:r>
              <a:rPr lang="pl-PL" dirty="0" err="1" smtClean="0"/>
              <a:t>debt</a:t>
            </a:r>
            <a:r>
              <a:rPr lang="pl-PL" dirty="0" smtClean="0"/>
              <a:t> </a:t>
            </a:r>
            <a:r>
              <a:rPr lang="pl-PL" dirty="0" err="1" smtClean="0"/>
              <a:t>created</a:t>
            </a:r>
            <a:r>
              <a:rPr lang="pl-PL" dirty="0" smtClean="0"/>
              <a:t> (</a:t>
            </a:r>
            <a:r>
              <a:rPr lang="pl-PL" dirty="0" err="1" smtClean="0"/>
              <a:t>debtor</a:t>
            </a:r>
            <a:r>
              <a:rPr lang="pl-PL" dirty="0" smtClean="0"/>
              <a:t>  and </a:t>
            </a:r>
            <a:r>
              <a:rPr lang="pl-PL" dirty="0" err="1" smtClean="0"/>
              <a:t>creditor</a:t>
            </a:r>
            <a:r>
              <a:rPr lang="pl-PL" dirty="0" smtClean="0"/>
              <a:t>). </a:t>
            </a:r>
            <a:r>
              <a:rPr lang="pl-PL" dirty="0" err="1" smtClean="0"/>
              <a:t>It</a:t>
            </a:r>
            <a:r>
              <a:rPr lang="pl-PL" dirty="0" smtClean="0"/>
              <a:t> </a:t>
            </a:r>
            <a:r>
              <a:rPr lang="pl-PL" dirty="0" err="1" smtClean="0"/>
              <a:t>is</a:t>
            </a:r>
            <a:r>
              <a:rPr lang="pl-PL" dirty="0" smtClean="0"/>
              <a:t> </a:t>
            </a:r>
            <a:r>
              <a:rPr lang="pl-PL" dirty="0" err="1" smtClean="0"/>
              <a:t>possible</a:t>
            </a:r>
            <a:r>
              <a:rPr lang="pl-PL" dirty="0" smtClean="0"/>
              <a:t> to </a:t>
            </a:r>
            <a:r>
              <a:rPr lang="pl-PL" dirty="0" err="1" smtClean="0"/>
              <a:t>estabilish</a:t>
            </a:r>
            <a:r>
              <a:rPr lang="pl-PL" dirty="0" smtClean="0"/>
              <a:t> </a:t>
            </a:r>
            <a:r>
              <a:rPr lang="pl-PL" dirty="0" err="1" smtClean="0"/>
              <a:t>mortgage</a:t>
            </a:r>
            <a:r>
              <a:rPr lang="pl-PL" dirty="0" smtClean="0"/>
              <a:t> to </a:t>
            </a:r>
            <a:r>
              <a:rPr lang="pl-PL" dirty="0" err="1" smtClean="0"/>
              <a:t>secure</a:t>
            </a:r>
            <a:r>
              <a:rPr lang="pl-PL" dirty="0" smtClean="0"/>
              <a:t> a </a:t>
            </a:r>
            <a:r>
              <a:rPr lang="pl-PL" dirty="0" err="1" smtClean="0"/>
              <a:t>future</a:t>
            </a:r>
            <a:r>
              <a:rPr lang="pl-PL" dirty="0" smtClean="0"/>
              <a:t> </a:t>
            </a:r>
            <a:r>
              <a:rPr lang="pl-PL" dirty="0" err="1" smtClean="0"/>
              <a:t>claim</a:t>
            </a:r>
            <a:r>
              <a:rPr lang="pl-PL" dirty="0" smtClean="0"/>
              <a:t> </a:t>
            </a:r>
            <a:r>
              <a:rPr lang="pl-PL" dirty="0" err="1" smtClean="0"/>
              <a:t>also</a:t>
            </a:r>
            <a:r>
              <a:rPr lang="pl-PL" dirty="0" smtClean="0"/>
              <a:t>, but </a:t>
            </a:r>
            <a:r>
              <a:rPr lang="pl-PL" dirty="0" err="1" smtClean="0"/>
              <a:t>it</a:t>
            </a:r>
            <a:r>
              <a:rPr lang="pl-PL" dirty="0" smtClean="0"/>
              <a:t> </a:t>
            </a:r>
            <a:r>
              <a:rPr lang="pl-PL" dirty="0" err="1" smtClean="0"/>
              <a:t>is</a:t>
            </a:r>
            <a:r>
              <a:rPr lang="pl-PL" dirty="0" smtClean="0"/>
              <a:t> </a:t>
            </a:r>
            <a:r>
              <a:rPr lang="pl-PL" dirty="0" err="1" smtClean="0"/>
              <a:t>recquired</a:t>
            </a:r>
            <a:r>
              <a:rPr lang="pl-PL" dirty="0" smtClean="0"/>
              <a:t> to </a:t>
            </a:r>
            <a:r>
              <a:rPr lang="pl-PL" dirty="0" err="1" smtClean="0"/>
              <a:t>appoint</a:t>
            </a:r>
            <a:r>
              <a:rPr lang="pl-PL" dirty="0" smtClean="0"/>
              <a:t> </a:t>
            </a:r>
            <a:r>
              <a:rPr lang="pl-PL" dirty="0" err="1" smtClean="0"/>
              <a:t>existing</a:t>
            </a:r>
            <a:r>
              <a:rPr lang="pl-PL" dirty="0" smtClean="0"/>
              <a:t> legal </a:t>
            </a:r>
            <a:r>
              <a:rPr lang="pl-PL" dirty="0" err="1" smtClean="0"/>
              <a:t>relationship</a:t>
            </a:r>
            <a:r>
              <a:rPr lang="pl-PL" dirty="0" smtClean="0"/>
              <a:t>. </a:t>
            </a:r>
          </a:p>
          <a:p>
            <a:r>
              <a:rPr lang="pl-PL" dirty="0" smtClean="0"/>
              <a:t>1)	enter an </a:t>
            </a:r>
            <a:r>
              <a:rPr lang="pl-PL" dirty="0" err="1" smtClean="0"/>
              <a:t>agreement</a:t>
            </a:r>
            <a:r>
              <a:rPr lang="pl-PL" dirty="0" smtClean="0"/>
              <a:t> (</a:t>
            </a:r>
            <a:r>
              <a:rPr lang="pl-PL" dirty="0" err="1" smtClean="0"/>
              <a:t>contract</a:t>
            </a:r>
            <a:r>
              <a:rPr lang="pl-PL" dirty="0" smtClean="0"/>
              <a:t>) </a:t>
            </a:r>
            <a:r>
              <a:rPr lang="pl-PL" dirty="0" err="1" smtClean="0"/>
              <a:t>creating</a:t>
            </a:r>
            <a:r>
              <a:rPr lang="pl-PL" dirty="0" smtClean="0"/>
              <a:t> </a:t>
            </a:r>
            <a:r>
              <a:rPr lang="pl-PL" dirty="0" err="1" smtClean="0"/>
              <a:t>mortgage</a:t>
            </a:r>
            <a:r>
              <a:rPr lang="pl-PL" dirty="0" smtClean="0"/>
              <a:t>, </a:t>
            </a:r>
            <a:r>
              <a:rPr lang="pl-PL" dirty="0" err="1" smtClean="0"/>
              <a:t>notary</a:t>
            </a:r>
            <a:r>
              <a:rPr lang="pl-PL" dirty="0" smtClean="0"/>
              <a:t> form </a:t>
            </a:r>
            <a:r>
              <a:rPr lang="pl-PL" dirty="0" err="1" smtClean="0"/>
              <a:t>or</a:t>
            </a:r>
            <a:r>
              <a:rPr lang="pl-PL" dirty="0" smtClean="0"/>
              <a:t> </a:t>
            </a:r>
            <a:r>
              <a:rPr lang="pl-PL" dirty="0" err="1" smtClean="0"/>
              <a:t>written</a:t>
            </a:r>
            <a:r>
              <a:rPr lang="pl-PL" dirty="0" smtClean="0"/>
              <a:t> form </a:t>
            </a:r>
            <a:r>
              <a:rPr lang="pl-PL" dirty="0" err="1" smtClean="0"/>
              <a:t>accepted</a:t>
            </a:r>
            <a:r>
              <a:rPr lang="pl-PL" dirty="0" smtClean="0"/>
              <a:t> by bank </a:t>
            </a:r>
            <a:r>
              <a:rPr lang="pl-PL" dirty="0" err="1" smtClean="0"/>
              <a:t>director</a:t>
            </a:r>
            <a:r>
              <a:rPr lang="pl-PL" dirty="0" smtClean="0"/>
              <a:t> </a:t>
            </a:r>
            <a:r>
              <a:rPr lang="pl-PL" dirty="0" err="1" smtClean="0"/>
              <a:t>signature</a:t>
            </a:r>
            <a:endParaRPr lang="pl-PL" dirty="0" smtClean="0"/>
          </a:p>
          <a:p>
            <a:r>
              <a:rPr lang="pl-PL" dirty="0" smtClean="0"/>
              <a:t>2) 	</a:t>
            </a:r>
            <a:r>
              <a:rPr lang="pl-PL" dirty="0" err="1" smtClean="0"/>
              <a:t>obligatory</a:t>
            </a:r>
            <a:r>
              <a:rPr lang="pl-PL" dirty="0" smtClean="0"/>
              <a:t> </a:t>
            </a:r>
            <a:r>
              <a:rPr lang="pl-PL" dirty="0" err="1" smtClean="0"/>
              <a:t>mortgage</a:t>
            </a:r>
            <a:r>
              <a:rPr lang="pl-PL" dirty="0" smtClean="0"/>
              <a:t> register: </a:t>
            </a:r>
            <a:r>
              <a:rPr lang="pl-PL" dirty="0" err="1" smtClean="0"/>
              <a:t>entry</a:t>
            </a:r>
            <a:r>
              <a:rPr lang="pl-PL" dirty="0" smtClean="0"/>
              <a:t> </a:t>
            </a:r>
            <a:r>
              <a:rPr lang="pl-PL" dirty="0" err="1" smtClean="0"/>
              <a:t>into</a:t>
            </a:r>
            <a:r>
              <a:rPr lang="pl-PL" dirty="0" smtClean="0"/>
              <a:t> </a:t>
            </a:r>
            <a:r>
              <a:rPr lang="pl-PL" dirty="0" err="1" smtClean="0"/>
              <a:t>mortgage</a:t>
            </a:r>
            <a:r>
              <a:rPr lang="pl-PL" dirty="0" smtClean="0"/>
              <a:t> </a:t>
            </a:r>
            <a:r>
              <a:rPr lang="pl-PL" dirty="0" err="1" smtClean="0"/>
              <a:t>book</a:t>
            </a:r>
            <a:r>
              <a:rPr lang="pl-PL" dirty="0" smtClean="0"/>
              <a:t> (land register) </a:t>
            </a:r>
            <a:r>
              <a:rPr lang="pl-PL" dirty="0" err="1" smtClean="0"/>
              <a:t>called</a:t>
            </a:r>
            <a:r>
              <a:rPr lang="pl-PL" dirty="0" smtClean="0"/>
              <a:t> „księga wieczysta” – </a:t>
            </a:r>
            <a:r>
              <a:rPr lang="pl-PL" dirty="0" err="1" smtClean="0"/>
              <a:t>division</a:t>
            </a:r>
            <a:r>
              <a:rPr lang="pl-PL" dirty="0" smtClean="0"/>
              <a:t> IV.</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pic>
        <p:nvPicPr>
          <p:cNvPr id="1026" name="Picture 2"/>
          <p:cNvPicPr>
            <a:picLocks noGrp="1" noChangeAspect="1" noChangeArrowheads="1"/>
          </p:cNvPicPr>
          <p:nvPr>
            <p:ph idx="1"/>
          </p:nvPr>
        </p:nvPicPr>
        <p:blipFill>
          <a:blip r:embed="rId2" cstate="print"/>
          <a:srcRect/>
          <a:stretch>
            <a:fillRect/>
          </a:stretch>
        </p:blipFill>
        <p:spPr bwMode="auto">
          <a:xfrm>
            <a:off x="-298946" y="0"/>
            <a:ext cx="9442946" cy="7082209"/>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Land register </a:t>
            </a:r>
            <a:r>
              <a:rPr lang="pl-PL" dirty="0" err="1" smtClean="0"/>
              <a:t>book</a:t>
            </a:r>
            <a:r>
              <a:rPr lang="pl-PL" dirty="0" smtClean="0"/>
              <a:t> – </a:t>
            </a:r>
            <a:r>
              <a:rPr lang="pl-PL" dirty="0" err="1" smtClean="0"/>
              <a:t>morgages</a:t>
            </a:r>
            <a:r>
              <a:rPr lang="pl-PL" dirty="0" smtClean="0"/>
              <a:t> register</a:t>
            </a:r>
            <a:endParaRPr lang="pl-PL" dirty="0"/>
          </a:p>
        </p:txBody>
      </p:sp>
      <p:sp>
        <p:nvSpPr>
          <p:cNvPr id="3" name="Symbol zastępczy zawartości 2"/>
          <p:cNvSpPr>
            <a:spLocks noGrp="1"/>
          </p:cNvSpPr>
          <p:nvPr>
            <p:ph idx="1"/>
          </p:nvPr>
        </p:nvSpPr>
        <p:spPr/>
        <p:txBody>
          <a:bodyPr>
            <a:normAutofit lnSpcReduction="10000"/>
          </a:bodyPr>
          <a:lstStyle/>
          <a:p>
            <a:pPr lvl="0"/>
            <a:r>
              <a:rPr lang="pl-PL" dirty="0" err="1" smtClean="0"/>
              <a:t>www.ms.gov.pl</a:t>
            </a:r>
            <a:endParaRPr lang="pl-PL" dirty="0" smtClean="0"/>
          </a:p>
          <a:p>
            <a:pPr lvl="0"/>
            <a:r>
              <a:rPr lang="pl-PL" dirty="0" err="1" smtClean="0"/>
              <a:t>Number</a:t>
            </a:r>
            <a:r>
              <a:rPr lang="pl-PL" dirty="0" smtClean="0"/>
              <a:t>: WR1O/00024757/9</a:t>
            </a:r>
          </a:p>
          <a:p>
            <a:pPr>
              <a:buNone/>
            </a:pPr>
            <a:endParaRPr lang="pl-PL" dirty="0" smtClean="0"/>
          </a:p>
          <a:p>
            <a:r>
              <a:rPr lang="pl-PL" dirty="0" err="1" smtClean="0"/>
              <a:t>Division</a:t>
            </a:r>
            <a:r>
              <a:rPr lang="pl-PL" dirty="0" smtClean="0"/>
              <a:t> I  - </a:t>
            </a:r>
            <a:r>
              <a:rPr lang="pl-PL" dirty="0" err="1" smtClean="0"/>
              <a:t>basic</a:t>
            </a:r>
            <a:r>
              <a:rPr lang="pl-PL" dirty="0" smtClean="0"/>
              <a:t> </a:t>
            </a:r>
            <a:r>
              <a:rPr lang="pl-PL" dirty="0" err="1" smtClean="0"/>
              <a:t>information</a:t>
            </a:r>
            <a:r>
              <a:rPr lang="pl-PL" dirty="0" smtClean="0"/>
              <a:t> of </a:t>
            </a:r>
            <a:r>
              <a:rPr lang="pl-PL" dirty="0" err="1" smtClean="0"/>
              <a:t>the</a:t>
            </a:r>
            <a:r>
              <a:rPr lang="pl-PL" dirty="0" smtClean="0"/>
              <a:t> land – </a:t>
            </a:r>
            <a:r>
              <a:rPr lang="pl-PL" dirty="0" err="1" smtClean="0"/>
              <a:t>area</a:t>
            </a:r>
            <a:r>
              <a:rPr lang="pl-PL" dirty="0" smtClean="0"/>
              <a:t> of </a:t>
            </a:r>
            <a:r>
              <a:rPr lang="pl-PL" dirty="0" err="1" smtClean="0"/>
              <a:t>plots</a:t>
            </a:r>
            <a:r>
              <a:rPr lang="pl-PL" dirty="0" smtClean="0"/>
              <a:t>, map data, </a:t>
            </a:r>
          </a:p>
          <a:p>
            <a:r>
              <a:rPr lang="pl-PL" dirty="0" err="1" smtClean="0"/>
              <a:t>Division</a:t>
            </a:r>
            <a:r>
              <a:rPr lang="pl-PL" dirty="0" smtClean="0"/>
              <a:t> II -  </a:t>
            </a:r>
            <a:r>
              <a:rPr lang="pl-PL" dirty="0" err="1" smtClean="0"/>
              <a:t>owner’s</a:t>
            </a:r>
            <a:r>
              <a:rPr lang="pl-PL" dirty="0" smtClean="0"/>
              <a:t> </a:t>
            </a:r>
            <a:r>
              <a:rPr lang="pl-PL" dirty="0" err="1" smtClean="0"/>
              <a:t>name</a:t>
            </a:r>
            <a:r>
              <a:rPr lang="pl-PL" dirty="0" smtClean="0"/>
              <a:t>, </a:t>
            </a:r>
            <a:r>
              <a:rPr lang="pl-PL" dirty="0" err="1" smtClean="0"/>
              <a:t>information</a:t>
            </a:r>
            <a:r>
              <a:rPr lang="pl-PL" dirty="0" smtClean="0"/>
              <a:t> of </a:t>
            </a:r>
            <a:r>
              <a:rPr lang="pl-PL" dirty="0" err="1" smtClean="0"/>
              <a:t>possible</a:t>
            </a:r>
            <a:r>
              <a:rPr lang="pl-PL" dirty="0" smtClean="0"/>
              <a:t> </a:t>
            </a:r>
            <a:r>
              <a:rPr lang="pl-PL" dirty="0" err="1" smtClean="0"/>
              <a:t>premises</a:t>
            </a:r>
            <a:r>
              <a:rPr lang="pl-PL" dirty="0" smtClean="0"/>
              <a:t> </a:t>
            </a:r>
            <a:r>
              <a:rPr lang="pl-PL" dirty="0" err="1" smtClean="0"/>
              <a:t>separated</a:t>
            </a:r>
            <a:r>
              <a:rPr lang="pl-PL" dirty="0" smtClean="0"/>
              <a:t> </a:t>
            </a:r>
            <a:r>
              <a:rPr lang="pl-PL" dirty="0" err="1" smtClean="0"/>
              <a:t>from</a:t>
            </a:r>
            <a:r>
              <a:rPr lang="pl-PL" dirty="0" smtClean="0"/>
              <a:t> </a:t>
            </a:r>
            <a:r>
              <a:rPr lang="pl-PL" dirty="0" err="1" smtClean="0"/>
              <a:t>the</a:t>
            </a:r>
            <a:r>
              <a:rPr lang="pl-PL" dirty="0" smtClean="0"/>
              <a:t> </a:t>
            </a:r>
            <a:r>
              <a:rPr lang="pl-PL" dirty="0" err="1" smtClean="0"/>
              <a:t>eventual</a:t>
            </a:r>
            <a:r>
              <a:rPr lang="pl-PL" dirty="0" smtClean="0"/>
              <a:t> </a:t>
            </a:r>
            <a:r>
              <a:rPr lang="pl-PL" dirty="0" err="1" smtClean="0"/>
              <a:t>building</a:t>
            </a:r>
            <a:endParaRPr lang="pl-PL" dirty="0" smtClean="0"/>
          </a:p>
          <a:p>
            <a:r>
              <a:rPr lang="pl-PL" dirty="0" err="1" smtClean="0"/>
              <a:t>Division</a:t>
            </a:r>
            <a:r>
              <a:rPr lang="pl-PL" dirty="0" smtClean="0"/>
              <a:t> III – </a:t>
            </a:r>
            <a:r>
              <a:rPr lang="pl-PL" dirty="0" err="1" smtClean="0"/>
              <a:t>various</a:t>
            </a:r>
            <a:r>
              <a:rPr lang="pl-PL" dirty="0" smtClean="0"/>
              <a:t> </a:t>
            </a:r>
            <a:r>
              <a:rPr lang="pl-PL" dirty="0" err="1" smtClean="0"/>
              <a:t>informations</a:t>
            </a:r>
            <a:r>
              <a:rPr lang="pl-PL" dirty="0" smtClean="0"/>
              <a:t> ( third </a:t>
            </a:r>
            <a:r>
              <a:rPr lang="pl-PL" dirty="0" err="1" smtClean="0"/>
              <a:t>persons</a:t>
            </a:r>
            <a:r>
              <a:rPr lang="pl-PL" dirty="0" smtClean="0"/>
              <a:t> </a:t>
            </a:r>
            <a:r>
              <a:rPr lang="pl-PL" dirty="0" err="1" smtClean="0"/>
              <a:t>rights</a:t>
            </a:r>
            <a:r>
              <a:rPr lang="pl-PL" dirty="0" smtClean="0"/>
              <a:t> – </a:t>
            </a:r>
            <a:r>
              <a:rPr lang="pl-PL" dirty="0" err="1" smtClean="0"/>
              <a:t>easments</a:t>
            </a:r>
            <a:r>
              <a:rPr lang="pl-PL" dirty="0" smtClean="0"/>
              <a:t>, third </a:t>
            </a:r>
            <a:r>
              <a:rPr lang="pl-PL" dirty="0" err="1" smtClean="0"/>
              <a:t>person’s</a:t>
            </a:r>
            <a:r>
              <a:rPr lang="pl-PL" dirty="0" smtClean="0"/>
              <a:t> </a:t>
            </a:r>
            <a:r>
              <a:rPr lang="pl-PL" dirty="0" err="1" smtClean="0"/>
              <a:t>claims</a:t>
            </a:r>
            <a:r>
              <a:rPr lang="pl-PL" dirty="0" smtClean="0"/>
              <a:t> </a:t>
            </a:r>
            <a:r>
              <a:rPr lang="pl-PL" dirty="0" err="1" smtClean="0"/>
              <a:t>securties</a:t>
            </a:r>
            <a:r>
              <a:rPr lang="pl-PL" dirty="0" smtClean="0"/>
              <a:t>)</a:t>
            </a:r>
          </a:p>
          <a:p>
            <a:r>
              <a:rPr lang="pl-PL" dirty="0" err="1" smtClean="0"/>
              <a:t>Division</a:t>
            </a:r>
            <a:r>
              <a:rPr lang="pl-PL" dirty="0" smtClean="0"/>
              <a:t> IV – </a:t>
            </a:r>
            <a:r>
              <a:rPr lang="pl-PL" dirty="0" err="1" smtClean="0"/>
              <a:t>mortgages</a:t>
            </a:r>
            <a:r>
              <a:rPr lang="pl-PL" dirty="0" smtClean="0"/>
              <a:t>.</a:t>
            </a:r>
            <a:endParaRPr lang="pl-P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Mortgages</a:t>
            </a:r>
            <a:r>
              <a:rPr lang="pl-PL" dirty="0" smtClean="0"/>
              <a:t>:</a:t>
            </a:r>
            <a:endParaRPr lang="pl-PL" dirty="0"/>
          </a:p>
        </p:txBody>
      </p:sp>
      <p:sp>
        <p:nvSpPr>
          <p:cNvPr id="3" name="Symbol zastępczy zawartości 2"/>
          <p:cNvSpPr>
            <a:spLocks noGrp="1"/>
          </p:cNvSpPr>
          <p:nvPr>
            <p:ph idx="1"/>
          </p:nvPr>
        </p:nvSpPr>
        <p:spPr/>
        <p:txBody>
          <a:bodyPr/>
          <a:lstStyle/>
          <a:p>
            <a:r>
              <a:rPr lang="pl-PL" dirty="0" err="1" smtClean="0"/>
              <a:t>Regular</a:t>
            </a:r>
            <a:r>
              <a:rPr lang="pl-PL" dirty="0" smtClean="0"/>
              <a:t> </a:t>
            </a:r>
            <a:r>
              <a:rPr lang="pl-PL" dirty="0" err="1" smtClean="0"/>
              <a:t>mortgage</a:t>
            </a:r>
            <a:r>
              <a:rPr lang="pl-PL" dirty="0" smtClean="0"/>
              <a:t> – </a:t>
            </a:r>
            <a:r>
              <a:rPr lang="pl-PL" dirty="0" err="1" smtClean="0"/>
              <a:t>the</a:t>
            </a:r>
            <a:r>
              <a:rPr lang="pl-PL" dirty="0" smtClean="0"/>
              <a:t> </a:t>
            </a:r>
            <a:r>
              <a:rPr lang="pl-PL" dirty="0" err="1" smtClean="0"/>
              <a:t>owner</a:t>
            </a:r>
            <a:r>
              <a:rPr lang="pl-PL" dirty="0" smtClean="0"/>
              <a:t> </a:t>
            </a:r>
            <a:r>
              <a:rPr lang="pl-PL" dirty="0" err="1" smtClean="0"/>
              <a:t>has</a:t>
            </a:r>
            <a:r>
              <a:rPr lang="pl-PL" dirty="0" smtClean="0"/>
              <a:t> </a:t>
            </a:r>
            <a:r>
              <a:rPr lang="pl-PL" dirty="0" err="1" smtClean="0"/>
              <a:t>accepted</a:t>
            </a:r>
            <a:r>
              <a:rPr lang="pl-PL" dirty="0" smtClean="0"/>
              <a:t> </a:t>
            </a:r>
            <a:r>
              <a:rPr lang="pl-PL" dirty="0" err="1" smtClean="0"/>
              <a:t>the</a:t>
            </a:r>
            <a:r>
              <a:rPr lang="pl-PL" dirty="0" smtClean="0"/>
              <a:t> </a:t>
            </a:r>
            <a:r>
              <a:rPr lang="pl-PL" dirty="0" err="1" smtClean="0"/>
              <a:t>contract</a:t>
            </a:r>
            <a:r>
              <a:rPr lang="pl-PL" dirty="0" smtClean="0"/>
              <a:t> </a:t>
            </a:r>
            <a:r>
              <a:rPr lang="pl-PL" dirty="0" err="1" smtClean="0"/>
              <a:t>creating</a:t>
            </a:r>
            <a:r>
              <a:rPr lang="pl-PL" dirty="0" smtClean="0"/>
              <a:t> </a:t>
            </a:r>
            <a:r>
              <a:rPr lang="pl-PL" dirty="0" err="1" smtClean="0"/>
              <a:t>mortgage</a:t>
            </a:r>
            <a:endParaRPr lang="pl-PL" dirty="0" smtClean="0"/>
          </a:p>
          <a:p>
            <a:pPr>
              <a:buNone/>
            </a:pPr>
            <a:endParaRPr lang="pl-PL" dirty="0" smtClean="0"/>
          </a:p>
          <a:p>
            <a:r>
              <a:rPr lang="pl-PL" dirty="0" err="1" smtClean="0"/>
              <a:t>Forced</a:t>
            </a:r>
            <a:r>
              <a:rPr lang="pl-PL" dirty="0" smtClean="0"/>
              <a:t> (</a:t>
            </a:r>
            <a:r>
              <a:rPr lang="pl-PL" dirty="0" err="1" smtClean="0"/>
              <a:t>imposed</a:t>
            </a:r>
            <a:r>
              <a:rPr lang="pl-PL" dirty="0" smtClean="0"/>
              <a:t>) </a:t>
            </a:r>
            <a:r>
              <a:rPr lang="pl-PL" dirty="0" err="1" smtClean="0"/>
              <a:t>morgages</a:t>
            </a:r>
            <a:r>
              <a:rPr lang="pl-PL" dirty="0" smtClean="0"/>
              <a:t> – </a:t>
            </a:r>
            <a:r>
              <a:rPr lang="pl-PL" dirty="0" err="1" smtClean="0"/>
              <a:t>there</a:t>
            </a:r>
            <a:r>
              <a:rPr lang="pl-PL" dirty="0" smtClean="0"/>
              <a:t> </a:t>
            </a:r>
            <a:r>
              <a:rPr lang="pl-PL" dirty="0" err="1" smtClean="0"/>
              <a:t>is</a:t>
            </a:r>
            <a:r>
              <a:rPr lang="pl-PL" dirty="0" smtClean="0"/>
              <a:t> a </a:t>
            </a:r>
            <a:r>
              <a:rPr lang="pl-PL" dirty="0" err="1" smtClean="0"/>
              <a:t>court</a:t>
            </a:r>
            <a:r>
              <a:rPr lang="pl-PL" dirty="0" smtClean="0"/>
              <a:t> </a:t>
            </a:r>
            <a:r>
              <a:rPr lang="pl-PL" dirty="0" err="1" smtClean="0"/>
              <a:t>judgement</a:t>
            </a:r>
            <a:r>
              <a:rPr lang="pl-PL" dirty="0" smtClean="0"/>
              <a:t> </a:t>
            </a:r>
            <a:r>
              <a:rPr lang="pl-PL" dirty="0" err="1" smtClean="0"/>
              <a:t>or</a:t>
            </a:r>
            <a:r>
              <a:rPr lang="pl-PL" dirty="0" smtClean="0"/>
              <a:t> </a:t>
            </a:r>
            <a:r>
              <a:rPr lang="pl-PL" dirty="0" err="1" smtClean="0"/>
              <a:t>administrative</a:t>
            </a:r>
            <a:r>
              <a:rPr lang="pl-PL" dirty="0" smtClean="0"/>
              <a:t> </a:t>
            </a:r>
            <a:r>
              <a:rPr lang="pl-PL" dirty="0" err="1" smtClean="0"/>
              <a:t>decision</a:t>
            </a:r>
            <a:r>
              <a:rPr lang="pl-PL" dirty="0" smtClean="0"/>
              <a:t> (</a:t>
            </a:r>
            <a:r>
              <a:rPr lang="pl-PL" dirty="0" err="1" smtClean="0"/>
              <a:t>valid</a:t>
            </a:r>
            <a:r>
              <a:rPr lang="pl-PL" dirty="0" smtClean="0"/>
              <a:t> and </a:t>
            </a:r>
            <a:r>
              <a:rPr lang="pl-PL" dirty="0" err="1" smtClean="0"/>
              <a:t>final</a:t>
            </a:r>
            <a:r>
              <a:rPr lang="pl-PL" dirty="0" smtClean="0"/>
              <a:t>) </a:t>
            </a:r>
            <a:r>
              <a:rPr lang="pl-PL" dirty="0" err="1" smtClean="0"/>
              <a:t>referring</a:t>
            </a:r>
            <a:r>
              <a:rPr lang="pl-PL" dirty="0" smtClean="0"/>
              <a:t> to a </a:t>
            </a:r>
            <a:r>
              <a:rPr lang="pl-PL" dirty="0" err="1" smtClean="0"/>
              <a:t>debt</a:t>
            </a:r>
            <a:r>
              <a:rPr lang="pl-PL" dirty="0" smtClean="0"/>
              <a:t> of a </a:t>
            </a:r>
            <a:r>
              <a:rPr lang="pl-PL" dirty="0" err="1" smtClean="0"/>
              <a:t>debtor</a:t>
            </a:r>
            <a:r>
              <a:rPr lang="pl-PL" dirty="0" smtClean="0"/>
              <a:t>, </a:t>
            </a:r>
            <a:r>
              <a:rPr lang="pl-PL" dirty="0" err="1" smtClean="0"/>
              <a:t>who</a:t>
            </a:r>
            <a:r>
              <a:rPr lang="pl-PL" dirty="0" smtClean="0"/>
              <a:t> </a:t>
            </a:r>
            <a:r>
              <a:rPr lang="pl-PL" dirty="0" err="1" smtClean="0"/>
              <a:t>is</a:t>
            </a:r>
            <a:r>
              <a:rPr lang="pl-PL" dirty="0" smtClean="0"/>
              <a:t> </a:t>
            </a:r>
            <a:r>
              <a:rPr lang="pl-PL" dirty="0" err="1" smtClean="0"/>
              <a:t>simultanously</a:t>
            </a:r>
            <a:r>
              <a:rPr lang="pl-PL" dirty="0" smtClean="0"/>
              <a:t> </a:t>
            </a:r>
            <a:r>
              <a:rPr lang="pl-PL" dirty="0" err="1" smtClean="0"/>
              <a:t>the</a:t>
            </a:r>
            <a:r>
              <a:rPr lang="pl-PL" dirty="0" smtClean="0"/>
              <a:t> </a:t>
            </a:r>
            <a:r>
              <a:rPr lang="pl-PL" dirty="0" err="1" smtClean="0"/>
              <a:t>owner</a:t>
            </a:r>
            <a:r>
              <a:rPr lang="pl-PL" dirty="0" smtClean="0"/>
              <a:t> of </a:t>
            </a:r>
            <a:r>
              <a:rPr lang="pl-PL" dirty="0" err="1" smtClean="0"/>
              <a:t>the</a:t>
            </a:r>
            <a:r>
              <a:rPr lang="pl-PL" dirty="0" smtClean="0"/>
              <a:t> land.</a:t>
            </a:r>
            <a:endParaRPr lang="pl-P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1520" y="0"/>
            <a:ext cx="8229600" cy="1143000"/>
          </a:xfrm>
        </p:spPr>
        <p:txBody>
          <a:bodyPr/>
          <a:lstStyle/>
          <a:p>
            <a:r>
              <a:rPr lang="pl-PL" dirty="0" err="1" smtClean="0"/>
              <a:t>The</a:t>
            </a:r>
            <a:r>
              <a:rPr lang="pl-PL" dirty="0" smtClean="0"/>
              <a:t> </a:t>
            </a:r>
            <a:r>
              <a:rPr lang="pl-PL" dirty="0" err="1" smtClean="0"/>
              <a:t>mortgages</a:t>
            </a:r>
            <a:r>
              <a:rPr lang="pl-PL" dirty="0" smtClean="0"/>
              <a:t> </a:t>
            </a:r>
            <a:r>
              <a:rPr lang="pl-PL" dirty="0" err="1" smtClean="0"/>
              <a:t>function</a:t>
            </a:r>
            <a:r>
              <a:rPr lang="pl-PL" dirty="0" smtClean="0"/>
              <a:t> </a:t>
            </a:r>
            <a:endParaRPr lang="pl-PL" dirty="0"/>
          </a:p>
        </p:txBody>
      </p:sp>
      <p:sp>
        <p:nvSpPr>
          <p:cNvPr id="3" name="Symbol zastępczy zawartości 2"/>
          <p:cNvSpPr>
            <a:spLocks noGrp="1"/>
          </p:cNvSpPr>
          <p:nvPr>
            <p:ph idx="1"/>
          </p:nvPr>
        </p:nvSpPr>
        <p:spPr>
          <a:xfrm>
            <a:off x="457200" y="1268760"/>
            <a:ext cx="8229600" cy="5055840"/>
          </a:xfrm>
        </p:spPr>
        <p:txBody>
          <a:bodyPr>
            <a:normAutofit fontScale="92500" lnSpcReduction="10000"/>
          </a:bodyPr>
          <a:lstStyle/>
          <a:p>
            <a:r>
              <a:rPr lang="pl-PL" dirty="0" smtClean="0"/>
              <a:t>In order to </a:t>
            </a:r>
            <a:r>
              <a:rPr lang="pl-PL" dirty="0" err="1" smtClean="0"/>
              <a:t>secure</a:t>
            </a:r>
            <a:r>
              <a:rPr lang="pl-PL" dirty="0" smtClean="0"/>
              <a:t> a </a:t>
            </a:r>
            <a:r>
              <a:rPr lang="pl-PL" dirty="0" err="1" smtClean="0"/>
              <a:t>claim</a:t>
            </a:r>
            <a:r>
              <a:rPr lang="pl-PL" dirty="0" smtClean="0"/>
              <a:t>, </a:t>
            </a:r>
            <a:r>
              <a:rPr lang="pl-PL" dirty="0" err="1" smtClean="0"/>
              <a:t>the</a:t>
            </a:r>
            <a:r>
              <a:rPr lang="pl-PL" dirty="0" smtClean="0"/>
              <a:t> land </a:t>
            </a:r>
            <a:r>
              <a:rPr lang="pl-PL" dirty="0" err="1" smtClean="0"/>
              <a:t>may</a:t>
            </a:r>
            <a:r>
              <a:rPr lang="pl-PL" dirty="0" smtClean="0"/>
              <a:t> be </a:t>
            </a:r>
            <a:r>
              <a:rPr lang="pl-PL" dirty="0" err="1" smtClean="0"/>
              <a:t>encubered</a:t>
            </a:r>
            <a:r>
              <a:rPr lang="pl-PL" dirty="0" smtClean="0"/>
              <a:t> </a:t>
            </a:r>
            <a:r>
              <a:rPr lang="pl-PL" dirty="0" err="1" smtClean="0"/>
              <a:t>with</a:t>
            </a:r>
            <a:r>
              <a:rPr lang="pl-PL" dirty="0" smtClean="0"/>
              <a:t> </a:t>
            </a:r>
            <a:r>
              <a:rPr lang="pl-PL" dirty="0" err="1" smtClean="0"/>
              <a:t>the</a:t>
            </a:r>
            <a:r>
              <a:rPr lang="pl-PL" dirty="0" smtClean="0"/>
              <a:t> </a:t>
            </a:r>
            <a:r>
              <a:rPr lang="pl-PL" dirty="0" err="1" smtClean="0"/>
              <a:t>right</a:t>
            </a:r>
            <a:r>
              <a:rPr lang="pl-PL" dirty="0" smtClean="0"/>
              <a:t> of </a:t>
            </a:r>
            <a:r>
              <a:rPr lang="pl-PL" dirty="0" err="1" smtClean="0"/>
              <a:t>the</a:t>
            </a:r>
            <a:r>
              <a:rPr lang="pl-PL" dirty="0" smtClean="0"/>
              <a:t> </a:t>
            </a:r>
            <a:r>
              <a:rPr lang="pl-PL" dirty="0" err="1" smtClean="0"/>
              <a:t>creditor</a:t>
            </a:r>
            <a:r>
              <a:rPr lang="pl-PL" dirty="0" smtClean="0"/>
              <a:t> to </a:t>
            </a:r>
            <a:r>
              <a:rPr lang="pl-PL" dirty="0" err="1" smtClean="0"/>
              <a:t>enable</a:t>
            </a:r>
            <a:r>
              <a:rPr lang="pl-PL" dirty="0" smtClean="0"/>
              <a:t> </a:t>
            </a:r>
            <a:r>
              <a:rPr lang="pl-PL" dirty="0" err="1" smtClean="0"/>
              <a:t>him</a:t>
            </a:r>
            <a:r>
              <a:rPr lang="pl-PL" dirty="0" smtClean="0"/>
              <a:t> to </a:t>
            </a:r>
            <a:r>
              <a:rPr lang="pl-PL" dirty="0" err="1" smtClean="0"/>
              <a:t>seek</a:t>
            </a:r>
            <a:r>
              <a:rPr lang="pl-PL" dirty="0" smtClean="0"/>
              <a:t> </a:t>
            </a:r>
            <a:r>
              <a:rPr lang="pl-PL" dirty="0" err="1" smtClean="0"/>
              <a:t>satisfaction</a:t>
            </a:r>
            <a:r>
              <a:rPr lang="pl-PL" dirty="0" smtClean="0"/>
              <a:t> </a:t>
            </a:r>
            <a:r>
              <a:rPr lang="pl-PL" dirty="0" err="1" smtClean="0"/>
              <a:t>from</a:t>
            </a:r>
            <a:r>
              <a:rPr lang="pl-PL" dirty="0" smtClean="0"/>
              <a:t> </a:t>
            </a:r>
            <a:r>
              <a:rPr lang="pl-PL" dirty="0" err="1" smtClean="0"/>
              <a:t>the</a:t>
            </a:r>
            <a:r>
              <a:rPr lang="pl-PL" dirty="0" smtClean="0"/>
              <a:t> land sale </a:t>
            </a:r>
            <a:r>
              <a:rPr lang="pl-PL" dirty="0" err="1" smtClean="0"/>
              <a:t>regardless</a:t>
            </a:r>
            <a:r>
              <a:rPr lang="pl-PL" dirty="0" smtClean="0"/>
              <a:t> of </a:t>
            </a:r>
            <a:r>
              <a:rPr lang="pl-PL" dirty="0" err="1" smtClean="0"/>
              <a:t>whose</a:t>
            </a:r>
            <a:r>
              <a:rPr lang="pl-PL" dirty="0" smtClean="0"/>
              <a:t> property </a:t>
            </a:r>
            <a:r>
              <a:rPr lang="pl-PL" dirty="0" err="1" smtClean="0"/>
              <a:t>it</a:t>
            </a:r>
            <a:r>
              <a:rPr lang="pl-PL" dirty="0" smtClean="0"/>
              <a:t> </a:t>
            </a:r>
            <a:r>
              <a:rPr lang="pl-PL" dirty="0" err="1" smtClean="0"/>
              <a:t>has</a:t>
            </a:r>
            <a:r>
              <a:rPr lang="pl-PL" dirty="0" smtClean="0"/>
              <a:t> </a:t>
            </a:r>
            <a:r>
              <a:rPr lang="pl-PL" dirty="0" err="1" smtClean="0"/>
              <a:t>become</a:t>
            </a:r>
            <a:r>
              <a:rPr lang="pl-PL" dirty="0" smtClean="0"/>
              <a:t> .</a:t>
            </a:r>
          </a:p>
          <a:p>
            <a:r>
              <a:rPr lang="en-US" dirty="0" smtClean="0"/>
              <a:t>The mortgagee is entitled to be paid out of the mortgaged property in preference to ordinary creditors regardless as to whether or not the ownership of the property has been transferred to a third person.</a:t>
            </a:r>
            <a:endParaRPr lang="pl-PL" dirty="0" smtClean="0"/>
          </a:p>
          <a:p>
            <a:r>
              <a:rPr lang="en-US" dirty="0" smtClean="0"/>
              <a:t>If a mortgaged property is divided into parcels</a:t>
            </a:r>
            <a:r>
              <a:rPr lang="pl-PL" dirty="0" smtClean="0"/>
              <a:t> (</a:t>
            </a:r>
            <a:r>
              <a:rPr lang="pl-PL" dirty="0" err="1" smtClean="0"/>
              <a:t>plots</a:t>
            </a:r>
            <a:r>
              <a:rPr lang="pl-PL" dirty="0" smtClean="0"/>
              <a:t>)</a:t>
            </a:r>
            <a:r>
              <a:rPr lang="en-US" dirty="0" smtClean="0"/>
              <a:t>, the mortgage continues to extend to each and all of such parcels.</a:t>
            </a:r>
            <a:endParaRPr lang="pl-PL" dirty="0" smtClean="0"/>
          </a:p>
          <a:p>
            <a:endParaRPr lang="pl-PL" dirty="0" smtClean="0"/>
          </a:p>
          <a:p>
            <a:r>
              <a:rPr lang="pl-PL" dirty="0" err="1" smtClean="0"/>
              <a:t>There</a:t>
            </a:r>
            <a:r>
              <a:rPr lang="pl-PL" dirty="0" smtClean="0"/>
              <a:t> </a:t>
            </a:r>
            <a:r>
              <a:rPr lang="pl-PL" dirty="0" err="1" smtClean="0"/>
              <a:t>could</a:t>
            </a:r>
            <a:r>
              <a:rPr lang="pl-PL" dirty="0" smtClean="0"/>
              <a:t> be </a:t>
            </a:r>
            <a:r>
              <a:rPr lang="pl-PL" dirty="0" err="1" smtClean="0"/>
              <a:t>several</a:t>
            </a:r>
            <a:r>
              <a:rPr lang="pl-PL" dirty="0" smtClean="0"/>
              <a:t> </a:t>
            </a:r>
            <a:r>
              <a:rPr lang="pl-PL" dirty="0" err="1" smtClean="0"/>
              <a:t>mortgages</a:t>
            </a:r>
            <a:r>
              <a:rPr lang="pl-PL" dirty="0" smtClean="0"/>
              <a:t> set on one piece of land (plot) – </a:t>
            </a:r>
            <a:r>
              <a:rPr lang="pl-PL" dirty="0" err="1" smtClean="0"/>
              <a:t>the</a:t>
            </a:r>
            <a:r>
              <a:rPr lang="pl-PL" dirty="0" smtClean="0"/>
              <a:t> first </a:t>
            </a:r>
            <a:r>
              <a:rPr lang="pl-PL" dirty="0" err="1" smtClean="0"/>
              <a:t>has</a:t>
            </a:r>
            <a:r>
              <a:rPr lang="pl-PL" dirty="0" smtClean="0"/>
              <a:t> </a:t>
            </a:r>
            <a:r>
              <a:rPr lang="pl-PL" dirty="0" err="1" smtClean="0"/>
              <a:t>its</a:t>
            </a:r>
            <a:r>
              <a:rPr lang="pl-PL" dirty="0" smtClean="0"/>
              <a:t> </a:t>
            </a:r>
            <a:r>
              <a:rPr lang="pl-PL" dirty="0" err="1" smtClean="0"/>
              <a:t>full</a:t>
            </a:r>
            <a:r>
              <a:rPr lang="pl-PL" dirty="0" smtClean="0"/>
              <a:t> </a:t>
            </a:r>
            <a:r>
              <a:rPr lang="pl-PL" dirty="0" err="1" smtClean="0"/>
              <a:t>priority</a:t>
            </a:r>
            <a:r>
              <a:rPr lang="pl-PL" dirty="0" smtClean="0"/>
              <a:t>.</a:t>
            </a:r>
            <a:endParaRPr lang="pl-P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332656"/>
            <a:ext cx="8229600" cy="1143000"/>
          </a:xfrm>
        </p:spPr>
        <p:txBody>
          <a:bodyPr/>
          <a:lstStyle/>
          <a:p>
            <a:r>
              <a:rPr lang="pl-PL" dirty="0" err="1" smtClean="0"/>
              <a:t>Enforcement</a:t>
            </a:r>
            <a:r>
              <a:rPr lang="pl-PL" dirty="0" smtClean="0"/>
              <a:t> of </a:t>
            </a:r>
            <a:r>
              <a:rPr lang="pl-PL" dirty="0" err="1" smtClean="0"/>
              <a:t>morgage</a:t>
            </a:r>
            <a:endParaRPr lang="pl-PL" dirty="0"/>
          </a:p>
        </p:txBody>
      </p:sp>
      <p:sp>
        <p:nvSpPr>
          <p:cNvPr id="3" name="Symbol zastępczy zawartości 2"/>
          <p:cNvSpPr>
            <a:spLocks noGrp="1"/>
          </p:cNvSpPr>
          <p:nvPr>
            <p:ph idx="1"/>
          </p:nvPr>
        </p:nvSpPr>
        <p:spPr>
          <a:xfrm>
            <a:off x="457200" y="1700808"/>
            <a:ext cx="8507288" cy="4623792"/>
          </a:xfrm>
        </p:spPr>
        <p:txBody>
          <a:bodyPr>
            <a:normAutofit fontScale="92500" lnSpcReduction="10000"/>
          </a:bodyPr>
          <a:lstStyle/>
          <a:p>
            <a:r>
              <a:rPr lang="pl-PL" dirty="0" smtClean="0"/>
              <a:t>M</a:t>
            </a:r>
            <a:r>
              <a:rPr lang="en-US" dirty="0" err="1" smtClean="0"/>
              <a:t>ortgagee</a:t>
            </a:r>
            <a:r>
              <a:rPr lang="en-US" dirty="0" smtClean="0"/>
              <a:t> may enter</a:t>
            </a:r>
            <a:r>
              <a:rPr lang="pl-PL" dirty="0" smtClean="0"/>
              <a:t> </a:t>
            </a:r>
            <a:r>
              <a:rPr lang="en-US" dirty="0" smtClean="0"/>
              <a:t> an </a:t>
            </a:r>
            <a:r>
              <a:rPr lang="pl-PL" dirty="0" smtClean="0"/>
              <a:t>legal </a:t>
            </a:r>
            <a:r>
              <a:rPr lang="en-US" dirty="0" smtClean="0"/>
              <a:t>action in Court for a judgment ordering the mortgaged property to be seized and sold by public auction.</a:t>
            </a:r>
            <a:endParaRPr lang="pl-PL" dirty="0" smtClean="0"/>
          </a:p>
          <a:p>
            <a:pPr>
              <a:buNone/>
            </a:pPr>
            <a:endParaRPr lang="pl-PL" dirty="0" smtClean="0"/>
          </a:p>
          <a:p>
            <a:r>
              <a:rPr lang="en-US" dirty="0" smtClean="0"/>
              <a:t>When one and the same property is mortgaged to several mortgagees, they rank </a:t>
            </a:r>
            <a:r>
              <a:rPr lang="pl-PL" dirty="0" smtClean="0"/>
              <a:t>  </a:t>
            </a:r>
            <a:r>
              <a:rPr lang="en-US" dirty="0" smtClean="0"/>
              <a:t>according to the respective dates and hours of registration, and the earlier mortgagee shall be satisfied before the later one.</a:t>
            </a:r>
            <a:endParaRPr lang="pl-PL" dirty="0" smtClean="0"/>
          </a:p>
          <a:p>
            <a:endParaRPr lang="pl-PL" dirty="0" smtClean="0"/>
          </a:p>
          <a:p>
            <a:r>
              <a:rPr lang="en-US" dirty="0" smtClean="0"/>
              <a:t>The net proceeds of the auction shall be distributed to the mortgagees according to their ranks, and the surplus, if any, shall be delivered to the mortgagor.</a:t>
            </a:r>
            <a:endParaRPr lang="pl-PL"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zepływ">
  <a:themeElements>
    <a:clrScheme name="Przepły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Przepły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rzepły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58</TotalTime>
  <Words>1635</Words>
  <Application>Microsoft Office PowerPoint</Application>
  <PresentationFormat>Pokaz na ekranie (4:3)</PresentationFormat>
  <Paragraphs>108</Paragraphs>
  <Slides>21</Slides>
  <Notes>0</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21</vt:i4>
      </vt:variant>
    </vt:vector>
  </HeadingPairs>
  <TitlesOfParts>
    <vt:vector size="27" baseType="lpstr">
      <vt:lpstr>Arial</vt:lpstr>
      <vt:lpstr>Calibri</vt:lpstr>
      <vt:lpstr>Constantia</vt:lpstr>
      <vt:lpstr>Times New Roman</vt:lpstr>
      <vt:lpstr>Wingdings 2</vt:lpstr>
      <vt:lpstr>Przepływ</vt:lpstr>
      <vt:lpstr>Mortgages</vt:lpstr>
      <vt:lpstr>Mortgage</vt:lpstr>
      <vt:lpstr>Prezentacja programu PowerPoint</vt:lpstr>
      <vt:lpstr>Creation of a morgage in PL</vt:lpstr>
      <vt:lpstr>Prezentacja programu PowerPoint</vt:lpstr>
      <vt:lpstr>Land register book – morgages register</vt:lpstr>
      <vt:lpstr>Mortgages:</vt:lpstr>
      <vt:lpstr>The mortgages function </vt:lpstr>
      <vt:lpstr>Enforcement of morgage</vt:lpstr>
      <vt:lpstr>A mortgage is extinguished:</vt:lpstr>
      <vt:lpstr>Great Britain </vt:lpstr>
      <vt:lpstr>Great Britain – types of mortgages</vt:lpstr>
      <vt:lpstr>The creation of legal mortgage in GB</vt:lpstr>
      <vt:lpstr>The creation of an equitable mortgage</vt:lpstr>
      <vt:lpstr>Prezentacja programu PowerPoint</vt:lpstr>
      <vt:lpstr>France – types of mortgages</vt:lpstr>
      <vt:lpstr>Statutory mortgage</vt:lpstr>
      <vt:lpstr>The legal effects of mortgages</vt:lpstr>
      <vt:lpstr>Germany</vt:lpstr>
      <vt:lpstr>Types of mortgages</vt:lpstr>
      <vt:lpstr>Legal nature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Mortgages</dc:title>
  <dc:creator>drela</dc:creator>
  <cp:lastModifiedBy>Monika Drela</cp:lastModifiedBy>
  <cp:revision>35</cp:revision>
  <dcterms:created xsi:type="dcterms:W3CDTF">2014-01-08T13:05:49Z</dcterms:created>
  <dcterms:modified xsi:type="dcterms:W3CDTF">2016-05-04T11:08:51Z</dcterms:modified>
</cp:coreProperties>
</file>