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DA47A8A-E4A2-4776-A0AA-DEFD0E4887ED}" type="datetimeFigureOut">
              <a:rPr lang="pl-PL" smtClean="0"/>
              <a:t>2015-03-14</a:t>
            </a:fld>
            <a:endParaRPr lang="pl-PL"/>
          </a:p>
        </p:txBody>
      </p:sp>
      <p:sp>
        <p:nvSpPr>
          <p:cNvPr id="5" name="Footer Placeholder 4"/>
          <p:cNvSpPr>
            <a:spLocks noGrp="1"/>
          </p:cNvSpPr>
          <p:nvPr>
            <p:ph type="ftr" sz="quarter" idx="11"/>
          </p:nvPr>
        </p:nvSpPr>
        <p:spPr/>
        <p:txBody>
          <a:bodyPr/>
          <a:lstStyle/>
          <a:p>
            <a:endParaRPr lang="pl-PL"/>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69DD7BBA-326B-41EB-AD2E-24EA4BB706C7}" type="slidenum">
              <a:rPr lang="pl-PL" smtClean="0"/>
              <a:t>‹#›</a:t>
            </a:fld>
            <a:endParaRPr lang="pl-PL"/>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pl-PL" smtClean="0"/>
              <a:t>Kliknij, aby edytować styl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CDA47A8A-E4A2-4776-A0AA-DEFD0E4887ED}" type="datetimeFigureOut">
              <a:rPr lang="pl-PL" smtClean="0"/>
              <a:t>2015-03-14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CDA47A8A-E4A2-4776-A0AA-DEFD0E4887ED}" type="datetimeFigureOut">
              <a:rPr lang="pl-PL" smtClean="0"/>
              <a:t>2015-03-14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CDA47A8A-E4A2-4776-A0AA-DEFD0E4887ED}" type="datetimeFigureOut">
              <a:rPr lang="pl-PL" smtClean="0"/>
              <a:t>2015-03-14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DA47A8A-E4A2-4776-A0AA-DEFD0E4887ED}" type="datetimeFigureOut">
              <a:rPr lang="pl-PL" smtClean="0"/>
              <a:t>2015-03-14</a:t>
            </a:fld>
            <a:endParaRPr lang="pl-PL"/>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9DD7BBA-326B-41EB-AD2E-24EA4BB706C7}" type="slidenum">
              <a:rPr lang="pl-PL" smtClean="0"/>
              <a:t>‹#›</a:t>
            </a:fld>
            <a:endParaRPr lang="pl-PL"/>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pl-PL" smtClean="0"/>
              <a:t>Kliknij, aby edytować styl</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pl-PL" smtClean="0"/>
              <a:t>Kliknij, aby edytować styl</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CDA47A8A-E4A2-4776-A0AA-DEFD0E4887ED}" type="datetimeFigureOut">
              <a:rPr lang="pl-PL" smtClean="0"/>
              <a:t>2015-03-14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CDA47A8A-E4A2-4776-A0AA-DEFD0E4887ED}" type="datetimeFigureOut">
              <a:rPr lang="pl-PL" smtClean="0"/>
              <a:t>2015-03-14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2"/>
          <p:cNvSpPr>
            <a:spLocks noGrp="1"/>
          </p:cNvSpPr>
          <p:nvPr>
            <p:ph type="dt" sz="half" idx="10"/>
          </p:nvPr>
        </p:nvSpPr>
        <p:spPr/>
        <p:txBody>
          <a:bodyPr/>
          <a:lstStyle/>
          <a:p>
            <a:fld id="{CDA47A8A-E4A2-4776-A0AA-DEFD0E4887ED}" type="datetimeFigureOut">
              <a:rPr lang="pl-PL" smtClean="0"/>
              <a:t>2015-03-14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DA47A8A-E4A2-4776-A0AA-DEFD0E4887ED}" type="datetimeFigureOut">
              <a:rPr lang="pl-PL" smtClean="0"/>
              <a:t>2015-03-14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69DD7BBA-326B-41EB-AD2E-24EA4BB706C7}"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CDA47A8A-E4A2-4776-A0AA-DEFD0E4887ED}" type="datetimeFigureOut">
              <a:rPr lang="pl-PL" smtClean="0"/>
              <a:t>2015-03-14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9DD7BBA-326B-41EB-AD2E-24EA4BB706C7}" type="slidenum">
              <a:rPr lang="pl-PL" smtClean="0"/>
              <a:t>‹#›</a:t>
            </a:fld>
            <a:endParaRPr lang="pl-PL"/>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pl-PL" smtClean="0"/>
              <a:t>Kliknij, aby edytować styl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5" name="Date Placeholder 4"/>
          <p:cNvSpPr>
            <a:spLocks noGrp="1"/>
          </p:cNvSpPr>
          <p:nvPr>
            <p:ph type="dt" sz="half" idx="10"/>
          </p:nvPr>
        </p:nvSpPr>
        <p:spPr/>
        <p:txBody>
          <a:bodyPr/>
          <a:lstStyle/>
          <a:p>
            <a:fld id="{CDA47A8A-E4A2-4776-A0AA-DEFD0E4887ED}" type="datetimeFigureOut">
              <a:rPr lang="pl-PL" smtClean="0"/>
              <a:t>2015-03-14</a:t>
            </a:fld>
            <a:endParaRPr lang="pl-PL"/>
          </a:p>
        </p:txBody>
      </p:sp>
      <p:sp>
        <p:nvSpPr>
          <p:cNvPr id="7" name="Slide Number Placeholder 6"/>
          <p:cNvSpPr>
            <a:spLocks noGrp="1"/>
          </p:cNvSpPr>
          <p:nvPr>
            <p:ph type="sldNum" sz="quarter" idx="12"/>
          </p:nvPr>
        </p:nvSpPr>
        <p:spPr/>
        <p:txBody>
          <a:bodyPr/>
          <a:lstStyle/>
          <a:p>
            <a:fld id="{69DD7BBA-326B-41EB-AD2E-24EA4BB706C7}" type="slidenum">
              <a:rPr lang="pl-PL" smtClean="0"/>
              <a:t>‹#›</a:t>
            </a:fld>
            <a:endParaRPr lang="pl-PL"/>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pl-PL"/>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pl-PL" smtClean="0"/>
              <a:t>Kliknij, aby edytować styl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DA47A8A-E4A2-4776-A0AA-DEFD0E4887ED}" type="datetimeFigureOut">
              <a:rPr lang="pl-PL" smtClean="0"/>
              <a:t>2015-03-14</a:t>
            </a:fld>
            <a:endParaRPr lang="pl-P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pl-P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69DD7BBA-326B-41EB-AD2E-24EA4BB706C7}" type="slidenum">
              <a:rPr lang="pl-PL" smtClean="0"/>
              <a:t>‹#›</a:t>
            </a:fld>
            <a:endParaRPr lang="pl-PL"/>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pl-PL" smtClean="0"/>
              <a:t>Kliknij, aby edytować styl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36456" y="2852936"/>
            <a:ext cx="7696200" cy="1800199"/>
          </a:xfrm>
        </p:spPr>
        <p:txBody>
          <a:bodyPr/>
          <a:lstStyle/>
          <a:p>
            <a:r>
              <a:rPr lang="pl-PL" sz="4800" dirty="0" smtClean="0">
                <a:latin typeface="Times New Roman" pitchFamily="18" charset="0"/>
                <a:cs typeface="Times New Roman" pitchFamily="18" charset="0"/>
              </a:rPr>
              <a:t>Nauka Prawa Karnego i nauki pokrewne</a:t>
            </a:r>
            <a:endParaRPr lang="pl-PL" sz="4800" dirty="0">
              <a:latin typeface="Times New Roman" pitchFamily="18" charset="0"/>
              <a:cs typeface="Times New Roman" pitchFamily="18" charset="0"/>
            </a:endParaRPr>
          </a:p>
        </p:txBody>
      </p:sp>
    </p:spTree>
    <p:extLst>
      <p:ext uri="{BB962C8B-B14F-4D97-AF65-F5344CB8AC3E}">
        <p14:creationId xmlns:p14="http://schemas.microsoft.com/office/powerpoint/2010/main" val="1914423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karne </a:t>
            </a:r>
            <a:r>
              <a:rPr lang="pl-PL" i="1" dirty="0" smtClean="0"/>
              <a:t>sensu largo</a:t>
            </a:r>
            <a:endParaRPr lang="pl-PL" dirty="0"/>
          </a:p>
        </p:txBody>
      </p:sp>
      <p:sp>
        <p:nvSpPr>
          <p:cNvPr id="3" name="Symbol zastępczy zawartości 2"/>
          <p:cNvSpPr>
            <a:spLocks noGrp="1"/>
          </p:cNvSpPr>
          <p:nvPr>
            <p:ph idx="1"/>
          </p:nvPr>
        </p:nvSpPr>
        <p:spPr>
          <a:xfrm>
            <a:off x="251520" y="1447800"/>
            <a:ext cx="8640960" cy="4933528"/>
          </a:xfrm>
        </p:spPr>
        <p:txBody>
          <a:bodyPr>
            <a:normAutofit/>
          </a:bodyPr>
          <a:lstStyle/>
          <a:p>
            <a:pPr algn="just"/>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karne materialne </a:t>
            </a:r>
            <a:r>
              <a:rPr lang="pl-PL" dirty="0" smtClean="0">
                <a:latin typeface="Times New Roman" panose="02020603050405020304" pitchFamily="18" charset="0"/>
                <a:cs typeface="Times New Roman" panose="02020603050405020304" pitchFamily="18" charset="0"/>
              </a:rPr>
              <a:t>– określa czyny zabronione, zasady odpowiedzialności, kary i </a:t>
            </a:r>
            <a:r>
              <a:rPr lang="pl-PL" dirty="0">
                <a:latin typeface="Times New Roman" panose="02020603050405020304" pitchFamily="18" charset="0"/>
                <a:cs typeface="Times New Roman" panose="02020603050405020304" pitchFamily="18" charset="0"/>
              </a:rPr>
              <a:t>ś</a:t>
            </a:r>
            <a:r>
              <a:rPr lang="pl-PL" dirty="0" smtClean="0">
                <a:latin typeface="Times New Roman" panose="02020603050405020304" pitchFamily="18" charset="0"/>
                <a:cs typeface="Times New Roman" panose="02020603050405020304" pitchFamily="18" charset="0"/>
              </a:rPr>
              <a:t>rodki stosowane wobec sprawców takich czynów. Podstawowym źródłem prawa karnego materialnego jest kodeks karny z 6 czerwca 1997 r. Poza tym do prawa karnego materialnego należą przepisy </a:t>
            </a:r>
            <a:r>
              <a:rPr lang="pl-PL" b="1" dirty="0" smtClean="0">
                <a:latin typeface="Times New Roman" panose="02020603050405020304" pitchFamily="18" charset="0"/>
                <a:cs typeface="Times New Roman" panose="02020603050405020304" pitchFamily="18" charset="0"/>
              </a:rPr>
              <a:t>pozakodeksowego prawa karnego</a:t>
            </a:r>
            <a:r>
              <a:rPr lang="pl-PL" dirty="0" smtClean="0">
                <a:latin typeface="Times New Roman" panose="02020603050405020304" pitchFamily="18" charset="0"/>
                <a:cs typeface="Times New Roman" panose="02020603050405020304" pitchFamily="18" charset="0"/>
              </a:rPr>
              <a:t>, zawarte w ustawach szczególnych</a:t>
            </a:r>
          </a:p>
          <a:p>
            <a:pPr algn="just"/>
            <a:endParaRPr lang="pl-PL" dirty="0">
              <a:latin typeface="Times New Roman" panose="02020603050405020304" pitchFamily="18" charset="0"/>
              <a:cs typeface="Times New Roman" panose="02020603050405020304" pitchFamily="18" charset="0"/>
            </a:endParaRPr>
          </a:p>
          <a:p>
            <a:pPr algn="just"/>
            <a:r>
              <a:rPr lang="pl-PL" dirty="0" smtClean="0">
                <a:latin typeface="Times New Roman" panose="02020603050405020304" pitchFamily="18" charset="0"/>
                <a:cs typeface="Times New Roman" panose="02020603050405020304" pitchFamily="18" charset="0"/>
              </a:rPr>
              <a:t>Art.116 k.k.</a:t>
            </a:r>
          </a:p>
          <a:p>
            <a:endParaRPr lang="pl-PL" dirty="0">
              <a:latin typeface="Times New Roman" panose="02020603050405020304" pitchFamily="18" charset="0"/>
              <a:cs typeface="Times New Roman" panose="02020603050405020304" pitchFamily="18" charset="0"/>
            </a:endParaRPr>
          </a:p>
          <a:p>
            <a:endParaRPr lang="pl-PL" dirty="0" smtClean="0">
              <a:latin typeface="Times New Roman" panose="02020603050405020304" pitchFamily="18" charset="0"/>
              <a:cs typeface="Times New Roman" panose="02020603050405020304" pitchFamily="18" charset="0"/>
            </a:endParaRPr>
          </a:p>
          <a:p>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6632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pPr algn="just"/>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a:t>
            </a:r>
            <a:r>
              <a:rPr lang="pl-PL" b="1" dirty="0">
                <a:latin typeface="Times New Roman" panose="02020603050405020304" pitchFamily="18" charset="0"/>
                <a:cs typeface="Times New Roman" panose="02020603050405020304" pitchFamily="18" charset="0"/>
              </a:rPr>
              <a:t>karne </a:t>
            </a:r>
            <a:r>
              <a:rPr lang="pl-PL" b="1" dirty="0" smtClean="0">
                <a:latin typeface="Times New Roman" panose="02020603050405020304" pitchFamily="18" charset="0"/>
                <a:cs typeface="Times New Roman" panose="02020603050405020304" pitchFamily="18" charset="0"/>
              </a:rPr>
              <a:t>procesowe </a:t>
            </a:r>
            <a:r>
              <a:rPr lang="pl-PL" dirty="0" smtClean="0">
                <a:latin typeface="Times New Roman" panose="02020603050405020304" pitchFamily="18" charset="0"/>
                <a:cs typeface="Times New Roman" panose="02020603050405020304" pitchFamily="18" charset="0"/>
              </a:rPr>
              <a:t>– zespół przepisów regulujących postępowanie karne, określa stadia postępowania, prawa i obowiązki uczestników tego postępowania, rodzaje rozstrzygnięć, jakie w nim zapadają i środki ich kontroli. Normy prawa procesowego zabezpieczają realizację norm prawa materialnego. Podstawowym źródłem prawa karnego procesowego jest kodeks postępowania karnego z 6 czerwca 1997 r.</a:t>
            </a:r>
          </a:p>
          <a:p>
            <a:endParaRPr lang="pl-PL" dirty="0">
              <a:latin typeface="Times New Roman" panose="02020603050405020304" pitchFamily="18" charset="0"/>
              <a:cs typeface="Times New Roman" panose="02020603050405020304" pitchFamily="18" charset="0"/>
            </a:endParaRPr>
          </a:p>
          <a:p>
            <a:endParaRPr lang="pl-PL" dirty="0" smtClean="0">
              <a:latin typeface="Times New Roman" panose="02020603050405020304" pitchFamily="18" charset="0"/>
              <a:cs typeface="Times New Roman" panose="02020603050405020304" pitchFamily="18" charset="0"/>
            </a:endParaRPr>
          </a:p>
          <a:p>
            <a:pPr marL="114300" indent="0">
              <a:buNone/>
            </a:pPr>
            <a:endParaRPr lang="pl-PL" dirty="0" smtClean="0">
              <a:latin typeface="Times New Roman" panose="02020603050405020304" pitchFamily="18" charset="0"/>
              <a:cs typeface="Times New Roman" panose="02020603050405020304" pitchFamily="18" charset="0"/>
            </a:endParaRPr>
          </a:p>
          <a:p>
            <a:endParaRPr lang="pl-PL" dirty="0">
              <a:latin typeface="Times New Roman" panose="02020603050405020304" pitchFamily="18" charset="0"/>
              <a:cs typeface="Times New Roman" panose="02020603050405020304" pitchFamily="18" charset="0"/>
            </a:endParaRPr>
          </a:p>
          <a:p>
            <a:endParaRPr lang="pl-PL" dirty="0">
              <a:latin typeface="Times New Roman" panose="02020603050405020304" pitchFamily="18" charset="0"/>
              <a:cs typeface="Times New Roman" panose="02020603050405020304" pitchFamily="18" charset="0"/>
            </a:endParaRPr>
          </a:p>
          <a:p>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2533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lstStyle/>
          <a:p>
            <a:pPr algn="just"/>
            <a:endParaRPr lang="pl-PL" b="1"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a:t>
            </a:r>
            <a:r>
              <a:rPr lang="pl-PL" b="1" dirty="0">
                <a:latin typeface="Times New Roman" panose="02020603050405020304" pitchFamily="18" charset="0"/>
                <a:cs typeface="Times New Roman" panose="02020603050405020304" pitchFamily="18" charset="0"/>
              </a:rPr>
              <a:t>karne wykonawcze </a:t>
            </a:r>
            <a:r>
              <a:rPr lang="pl-PL" dirty="0" smtClean="0">
                <a:latin typeface="Times New Roman" panose="02020603050405020304" pitchFamily="18" charset="0"/>
                <a:cs typeface="Times New Roman" panose="02020603050405020304" pitchFamily="18" charset="0"/>
              </a:rPr>
              <a:t>– zespół przepisów regulujących sposób i zasady wykonywania kar i innych środków orzekanych i stosowanych w postępowaniu karnym. Częścią prawa karnego wykonawczego jest tzw. prawo penitencjarne, dotyczące wykonywania kary pozbawienia wolności i tymczasowego aresztowania. Normy prawa karnego wykonawczego są zawarte w kodeksie karnym wykonawczym z 6 czerwca 1997 r.</a:t>
            </a:r>
            <a:endParaRPr lang="pl-PL" dirty="0">
              <a:latin typeface="Times New Roman" panose="02020603050405020304" pitchFamily="18" charset="0"/>
              <a:cs typeface="Times New Roman" panose="02020603050405020304" pitchFamily="18" charset="0"/>
            </a:endParaRPr>
          </a:p>
          <a:p>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5931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karne  materialne</a:t>
            </a:r>
            <a:endParaRPr lang="pl-PL" dirty="0"/>
          </a:p>
        </p:txBody>
      </p:sp>
      <p:sp>
        <p:nvSpPr>
          <p:cNvPr id="3" name="Symbol zastępczy zawartości 2"/>
          <p:cNvSpPr>
            <a:spLocks noGrp="1"/>
          </p:cNvSpPr>
          <p:nvPr>
            <p:ph idx="1"/>
          </p:nvPr>
        </p:nvSpPr>
        <p:spPr/>
        <p:txBody>
          <a:bodyPr/>
          <a:lstStyle/>
          <a:p>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karne powszechne </a:t>
            </a:r>
            <a:r>
              <a:rPr lang="pl-PL" dirty="0" smtClean="0">
                <a:latin typeface="Times New Roman" panose="02020603050405020304" pitchFamily="18" charset="0"/>
                <a:cs typeface="Times New Roman" panose="02020603050405020304" pitchFamily="18" charset="0"/>
              </a:rPr>
              <a:t>– skierowane jest do wszystkich dziedzin życia społecznego, a także do wszystkich osób z wyjątkiem sfer zastrzeżonych dla szczególnych działów prawa</a:t>
            </a:r>
          </a:p>
          <a:p>
            <a:pPr algn="just"/>
            <a:endParaRPr lang="pl-PL" dirty="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karne szczególne </a:t>
            </a:r>
            <a:r>
              <a:rPr lang="pl-PL" dirty="0" smtClean="0">
                <a:latin typeface="Times New Roman" panose="02020603050405020304" pitchFamily="18" charset="0"/>
                <a:cs typeface="Times New Roman" panose="02020603050405020304" pitchFamily="18" charset="0"/>
              </a:rPr>
              <a:t>– obejmuje wyspecjalizowane działy prawa karnego </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8777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karne wojskowe </a:t>
            </a:r>
            <a:r>
              <a:rPr lang="pl-PL" dirty="0" smtClean="0">
                <a:latin typeface="Times New Roman" panose="02020603050405020304" pitchFamily="18" charset="0"/>
                <a:cs typeface="Times New Roman" panose="02020603050405020304" pitchFamily="18" charset="0"/>
              </a:rPr>
              <a:t>– są to przepisy, które ze względu na szczególny charakter dóbr chronionych i cechy podmiotu odpowiedzialności karnej należało wyodrębnić z powszechnego prawa karnego; jego źródłem jest część wojskowa kodeksu karnego</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91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karne skarbowe </a:t>
            </a:r>
            <a:r>
              <a:rPr lang="pl-PL" dirty="0" smtClean="0">
                <a:latin typeface="Times New Roman" panose="02020603050405020304" pitchFamily="18" charset="0"/>
                <a:cs typeface="Times New Roman" panose="02020603050405020304" pitchFamily="18" charset="0"/>
              </a:rPr>
              <a:t>– obejmuje problematykę odpowiedzialności za przestępstw i wykroczenia skarbowe, a więc za czyny godzące w interesy finansowe Skarbu Państwa i jednostek samorządu terytorialnego. Źródłem prawa karnego skarbowego jest </a:t>
            </a:r>
            <a:r>
              <a:rPr lang="pl-PL" dirty="0" err="1" smtClean="0">
                <a:latin typeface="Times New Roman" panose="02020603050405020304" pitchFamily="18" charset="0"/>
                <a:cs typeface="Times New Roman" panose="02020603050405020304" pitchFamily="18" charset="0"/>
              </a:rPr>
              <a:t>k.k.s</a:t>
            </a:r>
            <a:r>
              <a:rPr lang="pl-PL" dirty="0" smtClean="0">
                <a:latin typeface="Times New Roman" panose="02020603050405020304" pitchFamily="18" charset="0"/>
                <a:cs typeface="Times New Roman" panose="02020603050405020304" pitchFamily="18" charset="0"/>
              </a:rPr>
              <a:t> z 10 września 1999 r.</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3308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a:xfrm>
            <a:off x="457200" y="1447799"/>
            <a:ext cx="8229600" cy="4933529"/>
          </a:xfrm>
        </p:spPr>
        <p:txBody>
          <a:bodyPr>
            <a:normAutofit/>
          </a:bodyPr>
          <a:lstStyle/>
          <a:p>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Prawo karne nieletnich </a:t>
            </a:r>
            <a:r>
              <a:rPr lang="pl-PL" dirty="0" smtClean="0">
                <a:latin typeface="Times New Roman" panose="02020603050405020304" pitchFamily="18" charset="0"/>
                <a:cs typeface="Times New Roman" panose="02020603050405020304" pitchFamily="18" charset="0"/>
              </a:rPr>
              <a:t>– dotyczy odpowiedzialności i postepowania wobec nieletnich sprawców czynów zabronionych. Polskie prawo karne przewiduje, że odpowiedzialność karną ponosi ten, kto ukończył 17 lat, jednak wyjątkowo możliwe jest pociągnięcie do odpowiedzialności sprawcy, który ukończył lat 15 i dopuścił się czynów zabronionych przewidzianych w art. 10 § 2 k.k. Normy obejmujące zasady postępowania z nieletnimi są zawarte w ustawie o postępowaniu w sprawach nieletnich z 26 października 1982 r.</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692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KRYMINOLOGIA</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v"/>
            </a:pPr>
            <a:r>
              <a:rPr lang="pl-PL" dirty="0">
                <a:latin typeface="Times New Roman" pitchFamily="18" charset="0"/>
                <a:cs typeface="Times New Roman" pitchFamily="18" charset="0"/>
              </a:rPr>
              <a:t>ł</a:t>
            </a:r>
            <a:r>
              <a:rPr lang="pl-PL" dirty="0" smtClean="0">
                <a:latin typeface="Times New Roman" pitchFamily="18" charset="0"/>
                <a:cs typeface="Times New Roman" pitchFamily="18" charset="0"/>
              </a:rPr>
              <a:t>ac. </a:t>
            </a:r>
            <a:r>
              <a:rPr lang="pl-PL" i="1" dirty="0" err="1" smtClean="0">
                <a:latin typeface="Times New Roman" pitchFamily="18" charset="0"/>
                <a:cs typeface="Times New Roman" pitchFamily="18" charset="0"/>
              </a:rPr>
              <a:t>Crimen</a:t>
            </a:r>
            <a:r>
              <a:rPr lang="pl-PL" i="1" dirty="0" smtClean="0">
                <a:latin typeface="Times New Roman" pitchFamily="18" charset="0"/>
                <a:cs typeface="Times New Roman" pitchFamily="18" charset="0"/>
              </a:rPr>
              <a:t> – </a:t>
            </a:r>
            <a:r>
              <a:rPr lang="pl-PL" dirty="0" smtClean="0">
                <a:latin typeface="Times New Roman" pitchFamily="18" charset="0"/>
                <a:cs typeface="Times New Roman" pitchFamily="18" charset="0"/>
              </a:rPr>
              <a:t>przestępstwo</a:t>
            </a:r>
          </a:p>
          <a:p>
            <a:pPr marL="114300" indent="0" algn="just">
              <a:buNone/>
            </a:pPr>
            <a:endParaRPr lang="pl-PL" dirty="0" smtClean="0">
              <a:latin typeface="Times New Roman" pitchFamily="18" charset="0"/>
              <a:cs typeface="Times New Roman" pitchFamily="18" charset="0"/>
            </a:endParaRPr>
          </a:p>
          <a:p>
            <a:pPr algn="just">
              <a:buFont typeface="Wingdings" pitchFamily="2" charset="2"/>
              <a:buChar char="v"/>
            </a:pPr>
            <a:r>
              <a:rPr lang="pl-PL" dirty="0" smtClean="0">
                <a:latin typeface="Times New Roman" pitchFamily="18" charset="0"/>
                <a:cs typeface="Times New Roman" pitchFamily="18" charset="0"/>
              </a:rPr>
              <a:t>nauka zajmująca się badaniem zjawiska przestępczości, jej strukturą, rozwojem, dynamiką, przyczynami, genezą oraz opracowaniem metod jej zapobiegania i zwalczania, zajmuje się ponadto poznaniem osoby przestępcy,</a:t>
            </a:r>
          </a:p>
          <a:p>
            <a:pPr marL="114300" indent="0" algn="just">
              <a:buNone/>
            </a:pPr>
            <a:endParaRPr lang="pl-PL" dirty="0" smtClean="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w</a:t>
            </a:r>
            <a:r>
              <a:rPr lang="pl-PL" dirty="0" smtClean="0">
                <a:latin typeface="Times New Roman" pitchFamily="18" charset="0"/>
                <a:cs typeface="Times New Roman" pitchFamily="18" charset="0"/>
              </a:rPr>
              <a:t> szerszym ujęciu bada wszelkie przejawy patologii społecznych, nie tylko o charakterze przestępczym (np. alkoholizm, narkomania</a:t>
            </a:r>
            <a:r>
              <a:rPr lang="pl-PL" dirty="0" smtClean="0">
                <a:latin typeface="Times New Roman" pitchFamily="18" charset="0"/>
                <a:cs typeface="Times New Roman" pitchFamily="18" charset="0"/>
              </a:rPr>
              <a:t>, prostytucja</a:t>
            </a:r>
            <a:r>
              <a:rPr lang="pl-PL" dirty="0" smtClean="0">
                <a:latin typeface="Times New Roman" pitchFamily="18" charset="0"/>
                <a:cs typeface="Times New Roman" pitchFamily="18" charset="0"/>
              </a:rPr>
              <a:t>)</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2024073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Wiktymologia</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v"/>
            </a:pPr>
            <a:r>
              <a:rPr lang="pl-PL" dirty="0">
                <a:latin typeface="Times New Roman" pitchFamily="18" charset="0"/>
                <a:cs typeface="Times New Roman" pitchFamily="18" charset="0"/>
              </a:rPr>
              <a:t>ł</a:t>
            </a:r>
            <a:r>
              <a:rPr lang="pl-PL" dirty="0" smtClean="0">
                <a:latin typeface="Times New Roman" pitchFamily="18" charset="0"/>
                <a:cs typeface="Times New Roman" pitchFamily="18" charset="0"/>
              </a:rPr>
              <a:t>ac. </a:t>
            </a:r>
            <a:r>
              <a:rPr lang="pl-PL" i="1" dirty="0" err="1" smtClean="0">
                <a:latin typeface="Times New Roman" pitchFamily="18" charset="0"/>
                <a:cs typeface="Times New Roman" pitchFamily="18" charset="0"/>
              </a:rPr>
              <a:t>Victima</a:t>
            </a:r>
            <a:r>
              <a:rPr lang="pl-PL" dirty="0" smtClean="0">
                <a:latin typeface="Times New Roman" pitchFamily="18" charset="0"/>
                <a:cs typeface="Times New Roman" pitchFamily="18" charset="0"/>
              </a:rPr>
              <a:t> – ofiara </a:t>
            </a:r>
          </a:p>
          <a:p>
            <a:pPr marL="114300" indent="0" algn="just">
              <a:buNone/>
            </a:pPr>
            <a:endParaRPr lang="pl-PL" dirty="0" smtClean="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n</a:t>
            </a:r>
            <a:r>
              <a:rPr lang="pl-PL" dirty="0" smtClean="0">
                <a:latin typeface="Times New Roman" pitchFamily="18" charset="0"/>
                <a:cs typeface="Times New Roman" pitchFamily="18" charset="0"/>
              </a:rPr>
              <a:t>auka o ofierze przestępstwa, bada problem roli ofiary w genezie popełnienia przestępstwa,</a:t>
            </a:r>
          </a:p>
          <a:p>
            <a:pPr marL="114300" indent="0" algn="just">
              <a:buNone/>
            </a:pPr>
            <a:endParaRPr lang="pl-PL" dirty="0" smtClean="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z</a:t>
            </a:r>
            <a:r>
              <a:rPr lang="pl-PL" dirty="0" smtClean="0">
                <a:latin typeface="Times New Roman" pitchFamily="18" charset="0"/>
                <a:cs typeface="Times New Roman" pitchFamily="18" charset="0"/>
              </a:rPr>
              <a:t>ajmuje się problematyką ochrony interesów ofiar przestępstwa i kompensacji za doznane krzywdy ich ofiarom,</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b</a:t>
            </a:r>
            <a:r>
              <a:rPr lang="pl-PL" dirty="0" smtClean="0">
                <a:latin typeface="Times New Roman" pitchFamily="18" charset="0"/>
                <a:cs typeface="Times New Roman" pitchFamily="18" charset="0"/>
              </a:rPr>
              <a:t>ada podatność na stanie się ofiarą przestępstwa i sposoby zapobiegania </a:t>
            </a:r>
            <a:r>
              <a:rPr lang="pl-PL" dirty="0" err="1" smtClean="0">
                <a:latin typeface="Times New Roman" pitchFamily="18" charset="0"/>
                <a:cs typeface="Times New Roman" pitchFamily="18" charset="0"/>
              </a:rPr>
              <a:t>wiktymizacji</a:t>
            </a:r>
            <a:r>
              <a:rPr lang="pl-PL" dirty="0" smtClean="0">
                <a:latin typeface="Times New Roman" pitchFamily="18" charset="0"/>
                <a:cs typeface="Times New Roman" pitchFamily="18" charset="0"/>
              </a:rPr>
              <a:t> </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639461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Kryminalistyka</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v"/>
            </a:pPr>
            <a:r>
              <a:rPr lang="pl-PL" dirty="0">
                <a:latin typeface="Times New Roman" pitchFamily="18" charset="0"/>
                <a:cs typeface="Times New Roman" pitchFamily="18" charset="0"/>
              </a:rPr>
              <a:t>n</a:t>
            </a:r>
            <a:r>
              <a:rPr lang="pl-PL" dirty="0" smtClean="0">
                <a:latin typeface="Times New Roman" pitchFamily="18" charset="0"/>
                <a:cs typeface="Times New Roman" pitchFamily="18" charset="0"/>
              </a:rPr>
              <a:t>auka o sposobach wykrywania przestępstw i dowodów na potrzeby postępowania karnego,</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z</a:t>
            </a:r>
            <a:r>
              <a:rPr lang="pl-PL" dirty="0" smtClean="0">
                <a:latin typeface="Times New Roman" pitchFamily="18" charset="0"/>
                <a:cs typeface="Times New Roman" pitchFamily="18" charset="0"/>
              </a:rPr>
              <a:t>ajmuje się </a:t>
            </a:r>
            <a:r>
              <a:rPr lang="pl-PL" dirty="0" err="1" smtClean="0">
                <a:latin typeface="Times New Roman" pitchFamily="18" charset="0"/>
                <a:cs typeface="Times New Roman" pitchFamily="18" charset="0"/>
              </a:rPr>
              <a:t>techniczno</a:t>
            </a:r>
            <a:r>
              <a:rPr lang="pl-PL" dirty="0" smtClean="0">
                <a:latin typeface="Times New Roman" pitchFamily="18" charset="0"/>
                <a:cs typeface="Times New Roman" pitchFamily="18" charset="0"/>
              </a:rPr>
              <a:t> – taktycznymi środkami wykrywania przestępstw i ich sprawców, metodami popełnienia przestępstw,</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w</a:t>
            </a:r>
            <a:r>
              <a:rPr lang="pl-PL" dirty="0" smtClean="0">
                <a:latin typeface="Times New Roman" pitchFamily="18" charset="0"/>
                <a:cs typeface="Times New Roman" pitchFamily="18" charset="0"/>
              </a:rPr>
              <a:t>yróżnia się technikę (chemia, fizyka) i taktykę kryminalistyczną (np. taktyka przesłuchania podejrzanego)</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59061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penologia</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v"/>
            </a:pPr>
            <a:r>
              <a:rPr lang="pl-PL" dirty="0">
                <a:latin typeface="Times New Roman" pitchFamily="18" charset="0"/>
                <a:cs typeface="Times New Roman" pitchFamily="18" charset="0"/>
              </a:rPr>
              <a:t>ł</a:t>
            </a:r>
            <a:r>
              <a:rPr lang="pl-PL" dirty="0" smtClean="0">
                <a:latin typeface="Times New Roman" pitchFamily="18" charset="0"/>
                <a:cs typeface="Times New Roman" pitchFamily="18" charset="0"/>
              </a:rPr>
              <a:t>ac. </a:t>
            </a:r>
            <a:r>
              <a:rPr lang="pl-PL" i="1" dirty="0" smtClean="0">
                <a:latin typeface="Times New Roman" pitchFamily="18" charset="0"/>
                <a:cs typeface="Times New Roman" pitchFamily="18" charset="0"/>
              </a:rPr>
              <a:t>poena</a:t>
            </a:r>
            <a:r>
              <a:rPr lang="pl-PL" dirty="0" smtClean="0">
                <a:latin typeface="Times New Roman" pitchFamily="18" charset="0"/>
                <a:cs typeface="Times New Roman" pitchFamily="18" charset="0"/>
              </a:rPr>
              <a:t> – kara</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n</a:t>
            </a:r>
            <a:r>
              <a:rPr lang="pl-PL" dirty="0" smtClean="0">
                <a:latin typeface="Times New Roman" pitchFamily="18" charset="0"/>
                <a:cs typeface="Times New Roman" pitchFamily="18" charset="0"/>
              </a:rPr>
              <a:t>auka o karze, zajmuje się karą jako zjawiskiem społecznym,</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b</a:t>
            </a:r>
            <a:r>
              <a:rPr lang="pl-PL" dirty="0" smtClean="0">
                <a:latin typeface="Times New Roman" pitchFamily="18" charset="0"/>
                <a:cs typeface="Times New Roman" pitchFamily="18" charset="0"/>
              </a:rPr>
              <a:t>ada genezę, funkcje, ewolucję historyczną kar oraz ich tendencje rozwojowe</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8095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Medycyna sądowa</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v"/>
            </a:pPr>
            <a:endParaRPr lang="pl-PL" dirty="0" smtClean="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o</a:t>
            </a:r>
            <a:r>
              <a:rPr lang="pl-PL" dirty="0" smtClean="0">
                <a:latin typeface="Times New Roman" pitchFamily="18" charset="0"/>
                <a:cs typeface="Times New Roman" pitchFamily="18" charset="0"/>
              </a:rPr>
              <a:t>bejmuje badanie wszelkich zagadnień medycznych, jakie pojawiają się w toku postepowania karnego,</a:t>
            </a: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p</a:t>
            </a:r>
            <a:r>
              <a:rPr lang="pl-PL" dirty="0" smtClean="0">
                <a:latin typeface="Times New Roman" pitchFamily="18" charset="0"/>
                <a:cs typeface="Times New Roman" pitchFamily="18" charset="0"/>
              </a:rPr>
              <a:t>okrewnymi naukami są psychiatria (zagadnienia poczytalności sprawcy czynu zabronionego) i psychologia sądowa (psychologia zeznań)</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4098233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Polityka karna</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v"/>
            </a:pPr>
            <a:endParaRPr lang="pl-PL" dirty="0" smtClean="0">
              <a:latin typeface="Times New Roman" pitchFamily="18" charset="0"/>
              <a:cs typeface="Times New Roman" pitchFamily="18" charset="0"/>
            </a:endParaRPr>
          </a:p>
          <a:p>
            <a:pPr algn="just">
              <a:buFont typeface="Wingdings" pitchFamily="2" charset="2"/>
              <a:buChar char="v"/>
            </a:pPr>
            <a:r>
              <a:rPr lang="pl-PL" dirty="0" smtClean="0">
                <a:latin typeface="Times New Roman" pitchFamily="18" charset="0"/>
                <a:cs typeface="Times New Roman" pitchFamily="18" charset="0"/>
              </a:rPr>
              <a:t>koncentruje się na przeciwdziałaniu przestępczości oraz jej następstw poprzez kształtowanie odpowiednich rozwiązań legislacyjnych oraz poprzez praktykę orzeczniczą (polityka wymiaru </a:t>
            </a:r>
            <a:r>
              <a:rPr lang="pl-PL" dirty="0" smtClean="0">
                <a:latin typeface="Times New Roman" pitchFamily="18" charset="0"/>
                <a:cs typeface="Times New Roman" pitchFamily="18" charset="0"/>
              </a:rPr>
              <a:t>kary; jak karać, by kara była efektywna?),</a:t>
            </a:r>
            <a:endParaRPr lang="pl-PL" dirty="0" smtClean="0">
              <a:latin typeface="Times New Roman" pitchFamily="18" charset="0"/>
              <a:cs typeface="Times New Roman" pitchFamily="18" charset="0"/>
            </a:endParaRPr>
          </a:p>
          <a:p>
            <a:pPr algn="just">
              <a:buFont typeface="Wingdings" pitchFamily="2" charset="2"/>
              <a:buChar char="v"/>
            </a:pPr>
            <a:endParaRPr lang="pl-PL" dirty="0">
              <a:latin typeface="Times New Roman" pitchFamily="18" charset="0"/>
              <a:cs typeface="Times New Roman" pitchFamily="18" charset="0"/>
            </a:endParaRPr>
          </a:p>
          <a:p>
            <a:pPr algn="just">
              <a:buFont typeface="Wingdings" pitchFamily="2" charset="2"/>
              <a:buChar char="v"/>
            </a:pPr>
            <a:r>
              <a:rPr lang="pl-PL" dirty="0">
                <a:latin typeface="Times New Roman" pitchFamily="18" charset="0"/>
                <a:cs typeface="Times New Roman" pitchFamily="18" charset="0"/>
              </a:rPr>
              <a:t>k</a:t>
            </a:r>
            <a:r>
              <a:rPr lang="pl-PL" dirty="0" smtClean="0">
                <a:latin typeface="Times New Roman" pitchFamily="18" charset="0"/>
                <a:cs typeface="Times New Roman" pitchFamily="18" charset="0"/>
              </a:rPr>
              <a:t>oncentruje </a:t>
            </a:r>
            <a:r>
              <a:rPr lang="pl-PL" dirty="0" smtClean="0">
                <a:latin typeface="Times New Roman" pitchFamily="18" charset="0"/>
                <a:cs typeface="Times New Roman" pitchFamily="18" charset="0"/>
              </a:rPr>
              <a:t>się na poszukiwaniu metod i sposobów zwalczania zjawiska przestępczości, a także zajmuje się jej społecznymi następstwami </a:t>
            </a:r>
          </a:p>
        </p:txBody>
      </p:sp>
    </p:spTree>
    <p:extLst>
      <p:ext uri="{BB962C8B-B14F-4D97-AF65-F5344CB8AC3E}">
        <p14:creationId xmlns:p14="http://schemas.microsoft.com/office/powerpoint/2010/main" val="3540387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karne</a:t>
            </a:r>
            <a:endParaRPr lang="pl-PL" dirty="0"/>
          </a:p>
        </p:txBody>
      </p:sp>
      <p:sp>
        <p:nvSpPr>
          <p:cNvPr id="3" name="Symbol zastępczy zawartości 2"/>
          <p:cNvSpPr>
            <a:spLocks noGrp="1"/>
          </p:cNvSpPr>
          <p:nvPr>
            <p:ph idx="1"/>
          </p:nvPr>
        </p:nvSpPr>
        <p:spPr/>
        <p:txBody>
          <a:bodyPr/>
          <a:lstStyle/>
          <a:p>
            <a:pPr algn="just"/>
            <a:endParaRPr lang="pl-PL" dirty="0" smtClean="0">
              <a:latin typeface="Times New Roman" panose="02020603050405020304" pitchFamily="18" charset="0"/>
              <a:cs typeface="Times New Roman" panose="02020603050405020304" pitchFamily="18" charset="0"/>
            </a:endParaRPr>
          </a:p>
          <a:p>
            <a:pPr algn="just"/>
            <a:r>
              <a:rPr lang="pl-PL" dirty="0" smtClean="0">
                <a:latin typeface="Times New Roman" panose="02020603050405020304" pitchFamily="18" charset="0"/>
                <a:cs typeface="Times New Roman" panose="02020603050405020304" pitchFamily="18" charset="0"/>
              </a:rPr>
              <a:t>Określa, </a:t>
            </a:r>
            <a:r>
              <a:rPr lang="pl-PL" dirty="0" smtClean="0">
                <a:latin typeface="Times New Roman" panose="02020603050405020304" pitchFamily="18" charset="0"/>
                <a:cs typeface="Times New Roman" panose="02020603050405020304" pitchFamily="18" charset="0"/>
              </a:rPr>
              <a:t>jakie czyny są zabronione pod groźbą kary jako przestępstwa,</a:t>
            </a:r>
          </a:p>
          <a:p>
            <a:pPr algn="just"/>
            <a:endParaRPr lang="pl-PL" dirty="0">
              <a:latin typeface="Times New Roman" panose="02020603050405020304" pitchFamily="18" charset="0"/>
              <a:cs typeface="Times New Roman" panose="02020603050405020304" pitchFamily="18" charset="0"/>
            </a:endParaRPr>
          </a:p>
          <a:p>
            <a:pPr algn="just"/>
            <a:r>
              <a:rPr lang="pl-PL" dirty="0" smtClean="0">
                <a:latin typeface="Times New Roman" panose="02020603050405020304" pitchFamily="18" charset="0"/>
                <a:cs typeface="Times New Roman" panose="02020603050405020304" pitchFamily="18" charset="0"/>
              </a:rPr>
              <a:t>Jakie są zasady odpowiedzialności karnej za ich popełnienie,</a:t>
            </a:r>
          </a:p>
          <a:p>
            <a:pPr algn="just"/>
            <a:endParaRPr lang="pl-PL" dirty="0">
              <a:latin typeface="Times New Roman" panose="02020603050405020304" pitchFamily="18" charset="0"/>
              <a:cs typeface="Times New Roman" panose="02020603050405020304" pitchFamily="18" charset="0"/>
            </a:endParaRPr>
          </a:p>
          <a:p>
            <a:pPr algn="just"/>
            <a:r>
              <a:rPr lang="pl-PL" dirty="0" smtClean="0">
                <a:latin typeface="Times New Roman" panose="02020603050405020304" pitchFamily="18" charset="0"/>
                <a:cs typeface="Times New Roman" panose="02020603050405020304" pitchFamily="18" charset="0"/>
              </a:rPr>
              <a:t>Jakie kary i inne </a:t>
            </a:r>
            <a:r>
              <a:rPr lang="pl-PL" dirty="0">
                <a:latin typeface="Times New Roman" panose="02020603050405020304" pitchFamily="18" charset="0"/>
                <a:cs typeface="Times New Roman" panose="02020603050405020304" pitchFamily="18" charset="0"/>
              </a:rPr>
              <a:t>ś</a:t>
            </a:r>
            <a:r>
              <a:rPr lang="pl-PL" dirty="0" smtClean="0">
                <a:latin typeface="Times New Roman" panose="02020603050405020304" pitchFamily="18" charset="0"/>
                <a:cs typeface="Times New Roman" panose="02020603050405020304" pitchFamily="18" charset="0"/>
              </a:rPr>
              <a:t>rodki mogą być wymierzane wobec sprawców czynów zabronionych</a:t>
            </a: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8288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686800" cy="5577483"/>
          </a:xfrm>
        </p:spPr>
        <p:txBody>
          <a:bodyPr>
            <a:normAutofit lnSpcReduction="10000"/>
          </a:bodyPr>
          <a:lstStyle/>
          <a:p>
            <a:pPr algn="just"/>
            <a:r>
              <a:rPr lang="pl-PL" b="1" dirty="0" smtClean="0">
                <a:latin typeface="Times New Roman" panose="02020603050405020304" pitchFamily="18" charset="0"/>
                <a:cs typeface="Times New Roman" panose="02020603050405020304" pitchFamily="18" charset="0"/>
              </a:rPr>
              <a:t>Kara</a:t>
            </a:r>
            <a:r>
              <a:rPr lang="pl-PL" dirty="0" smtClean="0">
                <a:latin typeface="Times New Roman" panose="02020603050405020304" pitchFamily="18" charset="0"/>
                <a:cs typeface="Times New Roman" panose="02020603050405020304" pitchFamily="18" charset="0"/>
              </a:rPr>
              <a:t> jest zasadniczą, ale nie jedyną reakcją na przestępstwo, obok kar (katalog w </a:t>
            </a:r>
            <a:r>
              <a:rPr lang="pl-PL" b="1" dirty="0" smtClean="0">
                <a:latin typeface="Times New Roman" panose="02020603050405020304" pitchFamily="18" charset="0"/>
                <a:cs typeface="Times New Roman" panose="02020603050405020304" pitchFamily="18" charset="0"/>
              </a:rPr>
              <a:t>art. 32 k.k.) </a:t>
            </a:r>
            <a:r>
              <a:rPr lang="pl-PL" dirty="0" smtClean="0">
                <a:latin typeface="Times New Roman" panose="02020603050405020304" pitchFamily="18" charset="0"/>
                <a:cs typeface="Times New Roman" panose="02020603050405020304" pitchFamily="18" charset="0"/>
              </a:rPr>
              <a:t>prawo karne przewiduje także inne reakcje na przestępstwo, np.:</a:t>
            </a:r>
          </a:p>
          <a:p>
            <a:pPr marL="114300" indent="0" algn="just">
              <a:buNone/>
            </a:pPr>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środki karne </a:t>
            </a:r>
            <a:r>
              <a:rPr lang="pl-PL" dirty="0" smtClean="0">
                <a:latin typeface="Times New Roman" panose="02020603050405020304" pitchFamily="18" charset="0"/>
                <a:cs typeface="Times New Roman" panose="02020603050405020304" pitchFamily="18" charset="0"/>
              </a:rPr>
              <a:t>(katalog w art. 39 k.k.) oraz </a:t>
            </a:r>
          </a:p>
          <a:p>
            <a:pPr marL="114300" indent="0" algn="just">
              <a:buNone/>
            </a:pPr>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środki probacyjne </a:t>
            </a:r>
            <a:r>
              <a:rPr lang="pl-PL" dirty="0" smtClean="0">
                <a:latin typeface="Times New Roman" panose="02020603050405020304" pitchFamily="18" charset="0"/>
                <a:cs typeface="Times New Roman" panose="02020603050405020304" pitchFamily="18" charset="0"/>
              </a:rPr>
              <a:t>(warunkowe umorzenie postępowania, warunkowe zawieszenie wykonania kary, warunkowe przedterminowe zwolnienie)</a:t>
            </a:r>
          </a:p>
          <a:p>
            <a:pPr algn="just"/>
            <a:endParaRPr lang="pl-PL"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środki zabezpieczające</a:t>
            </a:r>
          </a:p>
          <a:p>
            <a:pPr algn="just"/>
            <a:endParaRPr lang="pl-PL" b="1" dirty="0" smtClean="0">
              <a:latin typeface="Times New Roman" panose="02020603050405020304" pitchFamily="18" charset="0"/>
              <a:cs typeface="Times New Roman" panose="02020603050405020304" pitchFamily="18" charset="0"/>
            </a:endParaRPr>
          </a:p>
          <a:p>
            <a:pPr algn="just"/>
            <a:r>
              <a:rPr lang="pl-PL" b="1" dirty="0" smtClean="0">
                <a:latin typeface="Times New Roman" panose="02020603050405020304" pitchFamily="18" charset="0"/>
                <a:cs typeface="Times New Roman" panose="02020603050405020304" pitchFamily="18" charset="0"/>
              </a:rPr>
              <a:t>środki przewidziane wobec nieletnich </a:t>
            </a:r>
            <a:r>
              <a:rPr lang="pl-PL" dirty="0" smtClean="0">
                <a:latin typeface="Times New Roman" panose="02020603050405020304" pitchFamily="18" charset="0"/>
                <a:cs typeface="Times New Roman" panose="02020603050405020304" pitchFamily="18" charset="0"/>
              </a:rPr>
              <a:t>(na podstawie Ustawy o postepowaniu w sprawach nieletnich z 26 października 1982r.)</a:t>
            </a:r>
            <a:endParaRPr lang="pl-PL"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6557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teka">
  <a:themeElements>
    <a:clrScheme name="Apteka">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teka">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teka">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178</TotalTime>
  <Words>748</Words>
  <Application>Microsoft Office PowerPoint</Application>
  <PresentationFormat>Pokaz na ekranie (4:3)</PresentationFormat>
  <Paragraphs>78</Paragraphs>
  <Slides>16</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16</vt:i4>
      </vt:variant>
    </vt:vector>
  </HeadingPairs>
  <TitlesOfParts>
    <vt:vector size="22" baseType="lpstr">
      <vt:lpstr>Arial</vt:lpstr>
      <vt:lpstr>Book Antiqua</vt:lpstr>
      <vt:lpstr>Century Gothic</vt:lpstr>
      <vt:lpstr>Times New Roman</vt:lpstr>
      <vt:lpstr>Wingdings</vt:lpstr>
      <vt:lpstr>Apteka</vt:lpstr>
      <vt:lpstr>Nauka Prawa Karnego i nauki pokrewne</vt:lpstr>
      <vt:lpstr>KRYMINOLOGIA</vt:lpstr>
      <vt:lpstr>Wiktymologia</vt:lpstr>
      <vt:lpstr>Kryminalistyka</vt:lpstr>
      <vt:lpstr>penologia</vt:lpstr>
      <vt:lpstr>Medycyna sądowa</vt:lpstr>
      <vt:lpstr>Polityka karna</vt:lpstr>
      <vt:lpstr>Prawo  karne</vt:lpstr>
      <vt:lpstr>Prezentacja programu PowerPoint</vt:lpstr>
      <vt:lpstr>Prawo karne sensu largo</vt:lpstr>
      <vt:lpstr>Prezentacja programu PowerPoint</vt:lpstr>
      <vt:lpstr>Prezentacja programu PowerPoint</vt:lpstr>
      <vt:lpstr>Prawo  karne  materialne</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Nauka Prawa Karnego i nauki pokrewne</dc:title>
  <dc:creator>Brzezinska Joanna</dc:creator>
  <cp:lastModifiedBy>Brzezińska Joanna</cp:lastModifiedBy>
  <cp:revision>17</cp:revision>
  <dcterms:created xsi:type="dcterms:W3CDTF">2013-10-18T23:06:52Z</dcterms:created>
  <dcterms:modified xsi:type="dcterms:W3CDTF">2015-03-14T19:00:43Z</dcterms:modified>
</cp:coreProperties>
</file>