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Łącznik prostoliniowy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ytu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5" name="Podtytu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1" name="Symbol zastępczy daty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45C3BCF-F508-46D6-985E-B04B7E9AED9B}" type="datetimeFigureOut">
              <a:rPr lang="pl-PL" smtClean="0"/>
              <a:t>2013-12-12</a:t>
            </a:fld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6C3BEBF-D1D8-4105-9804-A49FB1B4F199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5C3BCF-F508-46D6-985E-B04B7E9AED9B}" type="datetimeFigureOut">
              <a:rPr lang="pl-PL" smtClean="0"/>
              <a:t>2013-12-12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C3BEBF-D1D8-4105-9804-A49FB1B4F19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45C3BCF-F508-46D6-985E-B04B7E9AED9B}" type="datetimeFigureOut">
              <a:rPr lang="pl-PL" smtClean="0"/>
              <a:t>2013-12-12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6C3BEBF-D1D8-4105-9804-A49FB1B4F19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5C3BCF-F508-46D6-985E-B04B7E9AED9B}" type="datetimeFigureOut">
              <a:rPr lang="pl-PL" smtClean="0"/>
              <a:t>2013-12-12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C3BEBF-D1D8-4105-9804-A49FB1B4F19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45C3BCF-F508-46D6-985E-B04B7E9AED9B}" type="datetimeFigureOut">
              <a:rPr lang="pl-PL" smtClean="0"/>
              <a:t>2013-12-12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6C3BEBF-D1D8-4105-9804-A49FB1B4F199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5C3BCF-F508-46D6-985E-B04B7E9AED9B}" type="datetimeFigureOut">
              <a:rPr lang="pl-PL" smtClean="0"/>
              <a:t>2013-12-12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C3BEBF-D1D8-4105-9804-A49FB1B4F19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5C3BCF-F508-46D6-985E-B04B7E9AED9B}" type="datetimeFigureOut">
              <a:rPr lang="pl-PL" smtClean="0"/>
              <a:t>2013-12-12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C3BEBF-D1D8-4105-9804-A49FB1B4F19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5C3BCF-F508-46D6-985E-B04B7E9AED9B}" type="datetimeFigureOut">
              <a:rPr lang="pl-PL" smtClean="0"/>
              <a:t>2013-12-12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C3BEBF-D1D8-4105-9804-A49FB1B4F19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45C3BCF-F508-46D6-985E-B04B7E9AED9B}" type="datetimeFigureOut">
              <a:rPr lang="pl-PL" smtClean="0"/>
              <a:t>2013-12-12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C3BEBF-D1D8-4105-9804-A49FB1B4F19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5C3BCF-F508-46D6-985E-B04B7E9AED9B}" type="datetimeFigureOut">
              <a:rPr lang="pl-PL" smtClean="0"/>
              <a:t>2013-12-12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C3BEBF-D1D8-4105-9804-A49FB1B4F19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5C3BCF-F508-46D6-985E-B04B7E9AED9B}" type="datetimeFigureOut">
              <a:rPr lang="pl-PL" smtClean="0"/>
              <a:t>2013-12-12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C3BEBF-D1D8-4105-9804-A49FB1B4F199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Symbol zastępczy obrazu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tytuł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1" name="Symbol zastępczy tekstu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7" name="Symbol zastępczy daty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45C3BCF-F508-46D6-985E-B04B7E9AED9B}" type="datetimeFigureOut">
              <a:rPr lang="pl-PL" smtClean="0"/>
              <a:t>2013-12-12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6C3BEBF-D1D8-4105-9804-A49FB1B4F199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47864" y="764704"/>
            <a:ext cx="5105400" cy="3111624"/>
          </a:xfrm>
        </p:spPr>
        <p:txBody>
          <a:bodyPr/>
          <a:lstStyle/>
          <a:p>
            <a:pPr algn="ctr"/>
            <a:r>
              <a:rPr lang="pl-PL" sz="4400" dirty="0" smtClean="0">
                <a:latin typeface="Britannic Bold" pitchFamily="34" charset="0"/>
              </a:rPr>
              <a:t>Niedostosowanie społeczne dzieci i młodzieży</a:t>
            </a:r>
            <a:endParaRPr lang="pl-PL" sz="4400" dirty="0">
              <a:latin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762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/>
          <a:lstStyle/>
          <a:p>
            <a:pPr algn="ctr"/>
            <a:r>
              <a:rPr lang="pl-PL" dirty="0" smtClean="0"/>
              <a:t>rodzina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68760"/>
            <a:ext cx="7571184" cy="5400600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Występują różnego rodzaju patologie społeczne (alkoholizm, przestępczość, prostytucja),</a:t>
            </a:r>
          </a:p>
          <a:p>
            <a:pPr algn="just"/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Struktura może być zaburzona (rozpad małżeństwa, nieprawidłowe wzorce rodziny),</a:t>
            </a:r>
          </a:p>
          <a:p>
            <a:pPr algn="just"/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Pojawia się niski poziom wykształcenia rodziców lub opiekunów, który ma wpływ na:</a:t>
            </a:r>
          </a:p>
          <a:p>
            <a:pPr algn="just">
              <a:buFontTx/>
              <a:buChar char="-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preferowane postawy wychowawcze,</a:t>
            </a:r>
          </a:p>
          <a:p>
            <a:pPr algn="just">
              <a:buFontTx/>
              <a:buChar char="-"/>
            </a:pPr>
            <a:r>
              <a:rPr lang="pl-PL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rak wiedzy dotyczącej wychowania dziecka,</a:t>
            </a:r>
          </a:p>
          <a:p>
            <a:pPr algn="just">
              <a:buFontTx/>
              <a:buChar char="-"/>
            </a:pPr>
            <a:r>
              <a:rPr lang="pl-PL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posób spędzania wolnego czasu,</a:t>
            </a:r>
          </a:p>
          <a:p>
            <a:pPr algn="just">
              <a:buFontTx/>
              <a:buChar char="-"/>
            </a:pPr>
            <a:r>
              <a:rPr lang="pl-PL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skazanie katalogu preferowanych wartości (tolerowanie i akceptowanie zachowań dewiacyjnych)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1770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76672"/>
            <a:ext cx="7239000" cy="5979064"/>
          </a:xfrm>
        </p:spPr>
        <p:txBody>
          <a:bodyPr/>
          <a:lstStyle/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Powstają konflikty lub problemy, które odnoszą się do rodzin pochodzenia rodziców lub opiekunów,</a:t>
            </a:r>
          </a:p>
          <a:p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Rodzice nie udzielają wsparcia lub nie kontrolują dzieci, co przyczynia się do obniżenia się ich wpływów oraz przejścia dziecka do grupy rówieśniczej i oddania się jej wpływowi 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404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/>
          <a:lstStyle/>
          <a:p>
            <a:pPr algn="ctr"/>
            <a:r>
              <a:rPr lang="pl-PL" dirty="0" smtClean="0"/>
              <a:t>Grupa rówieśnicza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340768"/>
            <a:ext cx="7355160" cy="525658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Jeśli dziecko pochodzi z grupy wysokiego ryzyka otrzymuj zwykle niski status socjometryczny w klasie szkolnej, co powoduje jego izolacje i zepchnięcie na margines tej społeczności,</a:t>
            </a:r>
          </a:p>
          <a:p>
            <a:pPr algn="just"/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Dziecko takie trafia wówczas do grupy o charakterze nieformalnym, tworzonej przez młodzież podobną do niego w zakresie braku dostosowania do standardów społecznych,</a:t>
            </a:r>
          </a:p>
          <a:p>
            <a:pPr algn="just"/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l-P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Młodzież w takiej grupie jest głęboko zdemoralizowana, przejawia zachowania nieakceptowane społecznie (alkohol, przestępczość, narkomania)</a:t>
            </a:r>
          </a:p>
          <a:p>
            <a:pPr algn="just"/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533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32696"/>
          </a:xfrm>
        </p:spPr>
        <p:txBody>
          <a:bodyPr/>
          <a:lstStyle/>
          <a:p>
            <a:pPr algn="ctr"/>
            <a:r>
              <a:rPr lang="pl-PL" dirty="0" smtClean="0"/>
              <a:t>szkoła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68760"/>
            <a:ext cx="7239000" cy="5186976"/>
          </a:xfrm>
        </p:spPr>
        <p:txBody>
          <a:bodyPr/>
          <a:lstStyle/>
          <a:p>
            <a:pPr algn="just"/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Szkoła pojawia się na takim etapie wychowania dziecka niedostosowanego, kiedy za późno jest na pewne rekcje wychowawcze, ponieważ przestają być skuteczne,</a:t>
            </a:r>
          </a:p>
          <a:p>
            <a:pPr algn="just"/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Brak skuteczności szkoły wyraża się często w braku kompetencji nauczycieli do pracy z dzieckiem z grupy wysokiego ryzyka, a także niedostosowania programów edukacyjnych do potrzeb analizowanej grupy dzieci </a:t>
            </a:r>
            <a:r>
              <a:rPr lang="pl-PL" smtClean="0">
                <a:latin typeface="Times New Roman" pitchFamily="18" charset="0"/>
                <a:cs typeface="Times New Roman" pitchFamily="18" charset="0"/>
              </a:rPr>
              <a:t>i młodzieży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1343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definicja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Termin „dziecko trudne”, „dziecko wykolejone społecznie”, , „dziecko moralnie upośledzone” został zastąpiony określeniem „</a:t>
            </a: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dziecko niedostosowane społecznie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”,</a:t>
            </a:r>
          </a:p>
          <a:p>
            <a:pPr algn="just"/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konstruując pojęcie niedostosowania społecznego należało wziąć pod uwagę szereg czynników, które się składają na to pojęcie (m.in. z zakresu psychologii, socjologii), a także uwzględnić aspekty objawowe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869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60648"/>
            <a:ext cx="7239000" cy="6195088"/>
          </a:xfrm>
        </p:spPr>
        <p:txBody>
          <a:bodyPr/>
          <a:lstStyle/>
          <a:p>
            <a:pPr algn="just"/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Wedle definicji przyjętej przez </a:t>
            </a: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Zakład Kryminologii PAN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niedostosowanie społeczne obejmuje dzieci i młodzież, których zachowanie cechuje zespół objawów świadczących o nieprzestrzeganiu przez nie zasadniczych norm postępowania oraz zasad społecznych obowiązujących młodzież w wieku szkolnym (np. ucieczki z domu, wagary, porzucenie szkoły, wandalizm, picie alkoholu).</a:t>
            </a:r>
          </a:p>
          <a:p>
            <a:pPr algn="just"/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Jeśli zachowania takie mają charakter sporadyczny nie noszą wówczas znamion zachowań wchodzących w zakres pojęcia „niedostosowanie społeczne” 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62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76672"/>
            <a:ext cx="7643192" cy="5979064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Zachowania, które przedstawiono powyżej cechuje zespół pewnych objawów, które występują wspólnie: np. kłamstwa, alkohol, włóczęgostwo,</a:t>
            </a:r>
          </a:p>
          <a:p>
            <a:pPr algn="just"/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Społeczne nieprzystosowanie może przybrać trzy formy:</a:t>
            </a:r>
          </a:p>
          <a:p>
            <a:pPr algn="just">
              <a:buFontTx/>
              <a:buChar char="-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Pierwsza z nich dotyczy reakcji na sytuacje stresowe; zachowania takie mogą być wynikiem dążenia do rekompensaty niepowodzeń w różnych sferach życia, bądź stanowić wyraz rezygnacji z podejmowanych wielokrotnie wysiłków, które kończyły się niepowodzeniami,</a:t>
            </a:r>
          </a:p>
          <a:p>
            <a:pPr algn="just">
              <a:buFontTx/>
              <a:buChar char="-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Druga dotyczy utrwalania zachowań niezgodnych z zasadami współżycia społecznego (negatywne wzorce w rodzinie – ojciec alkoholik, brat przestępca),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412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60648"/>
            <a:ext cx="7239000" cy="6195088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Przejawy niedostosowania społecznego mogą być także wynikiem pojawiania się reakcji o niewłaściwym podłożu, np. przez uczenie się zachowań, które są niezgodne z tymi przyjętymi społecznie za prawidłowe (np. rodzice nagradzają agresywne zachowania dziecka),</a:t>
            </a:r>
          </a:p>
          <a:p>
            <a:pPr marL="0" indent="0" algn="just">
              <a:buNone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Badania wskazują, że wśród jednostek niedostosowanych społecznie dominują te z zaburzeniami osobowości, szczególnie psychopaci, </a:t>
            </a:r>
            <a:r>
              <a:rPr lang="pl-PL" dirty="0" err="1" smtClean="0">
                <a:latin typeface="Times New Roman" pitchFamily="18" charset="0"/>
                <a:cs typeface="Times New Roman" pitchFamily="18" charset="0"/>
              </a:rPr>
              <a:t>encefalopaci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, osoby z zaburzeniami nerwicowymi, a także osoby w wysokim stopniu agresywne</a:t>
            </a:r>
          </a:p>
          <a:p>
            <a:pPr algn="just">
              <a:buFont typeface="Wingdings" pitchFamily="2" charset="2"/>
              <a:buChar char="v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749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260648"/>
            <a:ext cx="7848872" cy="6408712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Wśród niedostosowanych społecznie dominują następujące cech osobowości:</a:t>
            </a:r>
          </a:p>
          <a:p>
            <a:pPr marL="0" indent="0" algn="just">
              <a:buNone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Niedostatecznie ukształtowana osobowość, np. podatność na wpływy, bądź dążenie do podjęcia zachowań patologicznych,</a:t>
            </a:r>
          </a:p>
          <a:p>
            <a:pPr algn="just">
              <a:buFontTx/>
              <a:buChar char="-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Niezdolność do nawiązywania trwałych, pozytywnych kontaktów emocjonalnych z otoczeniem (niski poziom uspołecznienia),</a:t>
            </a:r>
          </a:p>
          <a:p>
            <a:pPr algn="just">
              <a:buFontTx/>
              <a:buChar char="-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Zaburzona samoocena,</a:t>
            </a:r>
          </a:p>
          <a:p>
            <a:pPr algn="just">
              <a:buFontTx/>
              <a:buChar char="-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Wysoki poziom ekstrawersji (aż do histerii) i neurotyczności,</a:t>
            </a:r>
          </a:p>
          <a:p>
            <a:pPr algn="just">
              <a:buFontTx/>
              <a:buChar char="-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Zachwianie więzi uczuciowych w rodzinie (przy zaburzonych strukturach rodzinnych – śmierć, rozwód, separacja rodziców),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925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04664"/>
            <a:ext cx="7239000" cy="6051072"/>
          </a:xfrm>
        </p:spPr>
        <p:txBody>
          <a:bodyPr/>
          <a:lstStyle/>
          <a:p>
            <a:pPr algn="just"/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Z perspektywy badań socjologicznych wynika, że blisko połowa nieletnich niedostosowanych społecznie pochodzi z rodzin, w których występuje alkohol lub przestępczość,</a:t>
            </a:r>
          </a:p>
          <a:p>
            <a:pPr algn="just"/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Nieletni niedostosowani społecznie to osoby, które wykazują znaczne trudności w edukacji szkolnej, porzucające obowiązek nauki lub opóźnione w jego kontynuowaniu, co sprzyja pojawianiu się w zachowaniu nieletnich: buntu, poczucia krzywdy, agresji, lęku, czy wycofania   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150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16632"/>
            <a:ext cx="7848872" cy="6480720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W procesie uspołeczniania nieletnich istotną rolę odgrywa także </a:t>
            </a: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grupa rówieśnicza,</a:t>
            </a:r>
          </a:p>
          <a:p>
            <a:pPr algn="just"/>
            <a:endParaRPr lang="pl-PL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Prezentowanie w takiej grupie wzory zachowań i system wartości przybierają charakter zasad postępowania; środowisko takie staje się szczególnie interesujące dla jednostek o zbliżonym typie kłopotów </a:t>
            </a:r>
            <a:r>
              <a:rPr lang="pl-PL" dirty="0" err="1" smtClean="0">
                <a:latin typeface="Times New Roman" pitchFamily="18" charset="0"/>
                <a:cs typeface="Times New Roman" pitchFamily="18" charset="0"/>
              </a:rPr>
              <a:t>rodzinno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– szkolnych,</a:t>
            </a:r>
          </a:p>
          <a:p>
            <a:pPr algn="just"/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Grupa rówieśnicza staje się atrakcyjna ze względu na możliwość odbudowania poczucia własnej wartości, poczucia bezpieczeństwa zachwianego w szkole, czy w domu; przynależność do grupy daje poczucie decydowania o sobie, odbudowuje zachwianą pewność siebie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676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948720"/>
          </a:xfrm>
        </p:spPr>
        <p:txBody>
          <a:bodyPr>
            <a:normAutofit/>
          </a:bodyPr>
          <a:lstStyle/>
          <a:p>
            <a:pPr algn="ctr"/>
            <a:r>
              <a:rPr lang="pl-PL" sz="4800" dirty="0" smtClean="0"/>
              <a:t>wnioski</a:t>
            </a:r>
            <a:endParaRPr lang="pl-PL" sz="4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12776"/>
            <a:ext cx="7571184" cy="5042960"/>
          </a:xfrm>
        </p:spPr>
        <p:txBody>
          <a:bodyPr/>
          <a:lstStyle/>
          <a:p>
            <a:pPr algn="just"/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Jak wskazują badania wykonane przez K. Zajączkowskiego powstawanie i utrwalanie zachowań dewiacyjnych  nieletnich  jest wynikiem niesprzyjających warunków występujących w trzech zasadniczych środowiskach:</a:t>
            </a:r>
          </a:p>
          <a:p>
            <a:pPr marL="0" indent="0" algn="just">
              <a:buNone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pl-PL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rodzinie,</a:t>
            </a:r>
          </a:p>
          <a:p>
            <a:pPr algn="just">
              <a:buFontTx/>
              <a:buChar char="-"/>
            </a:pPr>
            <a:r>
              <a:rPr lang="pl-PL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grupie rówieśniczej,</a:t>
            </a:r>
          </a:p>
          <a:p>
            <a:pPr algn="just">
              <a:buFontTx/>
              <a:buChar char="-"/>
            </a:pPr>
            <a:r>
              <a:rPr lang="pl-PL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szkole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0721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gaty">
  <a:themeElements>
    <a:clrScheme name="Bogaty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gaty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ogaty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160</TotalTime>
  <Words>776</Words>
  <Application>Microsoft Office PowerPoint</Application>
  <PresentationFormat>Pokaz na ekranie (4:3)</PresentationFormat>
  <Paragraphs>59</Paragraphs>
  <Slides>13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4" baseType="lpstr">
      <vt:lpstr>Bogaty</vt:lpstr>
      <vt:lpstr>Niedostosowanie społeczne dzieci i młodzieży</vt:lpstr>
      <vt:lpstr>definicja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wnioski</vt:lpstr>
      <vt:lpstr>rodzina</vt:lpstr>
      <vt:lpstr>Prezentacja programu PowerPoint</vt:lpstr>
      <vt:lpstr>Grupa rówieśnicza</vt:lpstr>
      <vt:lpstr>szkoła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Niedostosowanie społeczne dzieci i młodzieży</dc:title>
  <dc:creator>Brzezinska Joanna</dc:creator>
  <cp:lastModifiedBy>Brzezinska Joanna</cp:lastModifiedBy>
  <cp:revision>11</cp:revision>
  <dcterms:created xsi:type="dcterms:W3CDTF">2013-12-12T09:04:39Z</dcterms:created>
  <dcterms:modified xsi:type="dcterms:W3CDTF">2013-12-12T11:45:09Z</dcterms:modified>
</cp:coreProperties>
</file>