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E344D-8A6F-416C-BAA5-907B77A70CED}" type="datetimeFigureOut">
              <a:rPr lang="pl-PL" smtClean="0"/>
              <a:t>2013-12-11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Rectangle 8"/>
          <p:cNvSpPr/>
          <p:nvPr/>
        </p:nvSpPr>
        <p:spPr>
          <a:xfrm>
            <a:off x="345440" y="2942602"/>
            <a:ext cx="7147931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572652" y="2944634"/>
            <a:ext cx="1190348" cy="2459736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12714" y="3136658"/>
            <a:ext cx="910224" cy="2075688"/>
          </a:xfrm>
          <a:prstGeom prst="rect">
            <a:avLst/>
          </a:prstGeom>
          <a:solidFill>
            <a:schemeClr val="accent3">
              <a:alpha val="70000"/>
            </a:schemeClr>
          </a:solidFill>
          <a:ln w="63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45483" y="3055621"/>
            <a:ext cx="6947845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86826" y="4625268"/>
            <a:ext cx="762000" cy="457200"/>
          </a:xfrm>
        </p:spPr>
        <p:txBody>
          <a:bodyPr/>
          <a:lstStyle>
            <a:lvl1pPr algn="ctr">
              <a:defRPr sz="28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C9CFC278-5F09-4A3E-871A-47FBF99E0419}" type="slidenum">
              <a:rPr lang="pl-PL" smtClean="0"/>
              <a:t>‹#›</a:t>
            </a:fld>
            <a:endParaRPr lang="pl-PL"/>
          </a:p>
        </p:txBody>
      </p:sp>
      <p:sp>
        <p:nvSpPr>
          <p:cNvPr id="11" name="Rectangle 10"/>
          <p:cNvSpPr/>
          <p:nvPr/>
        </p:nvSpPr>
        <p:spPr>
          <a:xfrm>
            <a:off x="541822" y="4559276"/>
            <a:ext cx="6755166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38971" y="3139440"/>
            <a:ext cx="6760868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805" y="4648200"/>
            <a:ext cx="6553200" cy="457200"/>
          </a:xfrm>
        </p:spPr>
        <p:txBody>
          <a:bodyPr>
            <a:normAutofit/>
          </a:bodyPr>
          <a:lstStyle>
            <a:lvl1pPr marL="0" indent="0" algn="ctr">
              <a:buNone/>
              <a:defRPr sz="1800" cap="all" spc="3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4705" y="3227033"/>
            <a:ext cx="6629400" cy="1219201"/>
          </a:xfrm>
        </p:spPr>
        <p:txBody>
          <a:bodyPr anchor="b" anchorCtr="0">
            <a:noAutofit/>
          </a:bodyPr>
          <a:lstStyle>
            <a:lvl1pPr>
              <a:defRPr sz="4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E344D-8A6F-416C-BAA5-907B77A70CED}" type="datetimeFigureOut">
              <a:rPr lang="pl-PL" smtClean="0"/>
              <a:t>2013-12-11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FC278-5F09-4A3E-871A-47FBF99E0419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61702" y="228600"/>
            <a:ext cx="1859280" cy="6122634"/>
          </a:xfrm>
          <a:prstGeom prst="rect">
            <a:avLst/>
          </a:prstGeom>
          <a:solidFill>
            <a:srgbClr val="FFFFFF">
              <a:alpha val="85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55225" y="351409"/>
            <a:ext cx="1672235" cy="587701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48577" y="395427"/>
            <a:ext cx="1485531" cy="5788981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0999"/>
            <a:ext cx="6172200" cy="5791201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E344D-8A6F-416C-BAA5-907B77A70CED}" type="datetimeFigureOut">
              <a:rPr lang="pl-PL" smtClean="0"/>
              <a:t>2013-12-11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FC278-5F09-4A3E-871A-47FBF99E0419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E344D-8A6F-416C-BAA5-907B77A70CED}" type="datetimeFigureOut">
              <a:rPr lang="pl-PL" smtClean="0"/>
              <a:t>2013-12-11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FC278-5F09-4A3E-871A-47FBF99E0419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E344D-8A6F-416C-BAA5-907B77A70CED}" type="datetimeFigureOut">
              <a:rPr lang="pl-PL" smtClean="0"/>
              <a:t>2013-12-11</a:t>
            </a:fld>
            <a:endParaRPr lang="pl-PL"/>
          </a:p>
        </p:txBody>
      </p:sp>
      <p:sp>
        <p:nvSpPr>
          <p:cNvPr id="13" name="Rectangle 12"/>
          <p:cNvSpPr/>
          <p:nvPr/>
        </p:nvSpPr>
        <p:spPr>
          <a:xfrm>
            <a:off x="451976" y="2946400"/>
            <a:ext cx="8265160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67656" y="3048000"/>
            <a:ext cx="8033800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FC278-5F09-4A3E-871A-47FBF99E0419}" type="slidenum">
              <a:rPr lang="pl-PL" smtClean="0"/>
              <a:t>‹#›</a:t>
            </a:fld>
            <a:endParaRPr lang="pl-PL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6" y="3200399"/>
            <a:ext cx="7696200" cy="1295401"/>
          </a:xfrm>
        </p:spPr>
        <p:txBody>
          <a:bodyPr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000" kern="1200" cap="all" baseline="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75496" y="4541520"/>
            <a:ext cx="7818120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4607510"/>
            <a:ext cx="7696200" cy="523783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75757" y="3124200"/>
            <a:ext cx="7817599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6128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E344D-8A6F-416C-BAA5-907B77A70CED}" type="datetimeFigureOut">
              <a:rPr lang="pl-PL" smtClean="0"/>
              <a:t>2013-12-11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FC278-5F09-4A3E-871A-47FBF99E0419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6128" y="1722438"/>
            <a:ext cx="4040188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128" y="2438400"/>
            <a:ext cx="4040188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400"/>
            <a:ext cx="4041775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E344D-8A6F-416C-BAA5-907B77A70CED}" type="datetimeFigureOut">
              <a:rPr lang="pl-PL" smtClean="0"/>
              <a:t>2013-12-11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FC278-5F09-4A3E-871A-47FBF99E0419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E344D-8A6F-416C-BAA5-907B77A70CED}" type="datetimeFigureOut">
              <a:rPr lang="pl-PL" smtClean="0"/>
              <a:t>2013-12-11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FC278-5F09-4A3E-871A-47FBF99E0419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ounded Rectangle 10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E344D-8A6F-416C-BAA5-907B77A70CED}" type="datetimeFigureOut">
              <a:rPr lang="pl-PL" smtClean="0"/>
              <a:t>2013-12-11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FC278-5F09-4A3E-871A-47FBF99E0419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ounded Rectangle 11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685800"/>
            <a:ext cx="4572000" cy="52578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E344D-8A6F-416C-BAA5-907B77A70CED}" type="datetimeFigureOut">
              <a:rPr lang="pl-PL" smtClean="0"/>
              <a:t>2013-12-11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FC278-5F09-4A3E-871A-47FBF99E0419}" type="slidenum">
              <a:rPr lang="pl-PL" smtClean="0"/>
              <a:t>‹#›</a:t>
            </a:fld>
            <a:endParaRPr lang="pl-PL"/>
          </a:p>
        </p:txBody>
      </p:sp>
      <p:sp>
        <p:nvSpPr>
          <p:cNvPr id="8" name="Rectangle 7"/>
          <p:cNvSpPr/>
          <p:nvPr/>
        </p:nvSpPr>
        <p:spPr>
          <a:xfrm>
            <a:off x="560034" y="1505712"/>
            <a:ext cx="2716566" cy="3523488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76690" y="1642472"/>
            <a:ext cx="2483254" cy="3234328"/>
          </a:xfrm>
          <a:prstGeom prst="rect">
            <a:avLst/>
          </a:prstGeom>
          <a:solidFill>
            <a:srgbClr val="FFFFFF"/>
          </a:solidFill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9000" y="2971800"/>
            <a:ext cx="2298634" cy="1752600"/>
          </a:xfrm>
        </p:spPr>
        <p:txBody>
          <a:bodyPr/>
          <a:lstStyle>
            <a:lvl1pPr marL="0" indent="0">
              <a:spcBef>
                <a:spcPts val="4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9000" y="1734312"/>
            <a:ext cx="2298634" cy="1191620"/>
          </a:xfrm>
        </p:spPr>
        <p:txBody>
          <a:bodyPr anchor="b">
            <a:normAutofit/>
          </a:bodyPr>
          <a:lstStyle>
            <a:lvl1pPr algn="l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621437"/>
            <a:ext cx="7772400" cy="4331564"/>
          </a:xfrm>
          <a:solidFill>
            <a:schemeClr val="bg2"/>
          </a:solidFill>
          <a:ln>
            <a:noFill/>
          </a:ln>
          <a:effectLst>
            <a:softEdge rad="1270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 smtClean="0"/>
              <a:t>Kliknij ikonę, aby dodać obraz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E344D-8A6F-416C-BAA5-907B77A70CED}" type="datetimeFigureOut">
              <a:rPr lang="pl-PL" smtClean="0"/>
              <a:t>2013-12-11</a:t>
            </a:fld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FC278-5F09-4A3E-871A-47FBF99E0419}" type="slidenum">
              <a:rPr lang="pl-PL" smtClean="0"/>
              <a:t>‹#›</a:t>
            </a:fld>
            <a:endParaRPr lang="pl-PL"/>
          </a:p>
        </p:txBody>
      </p:sp>
      <p:sp>
        <p:nvSpPr>
          <p:cNvPr id="10" name="Rectangle 9"/>
          <p:cNvSpPr/>
          <p:nvPr/>
        </p:nvSpPr>
        <p:spPr>
          <a:xfrm>
            <a:off x="685800" y="4953000"/>
            <a:ext cx="7772400" cy="13716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61999" y="5029200"/>
            <a:ext cx="7600765" cy="1202924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13" name="Rectangle 12"/>
          <p:cNvSpPr/>
          <p:nvPr/>
        </p:nvSpPr>
        <p:spPr>
          <a:xfrm>
            <a:off x="914400" y="5638800"/>
            <a:ext cx="7328514" cy="451696"/>
          </a:xfrm>
          <a:prstGeom prst="rect">
            <a:avLst/>
          </a:prstGeom>
          <a:solidFill>
            <a:schemeClr val="accent1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05589" y="5074920"/>
            <a:ext cx="7946136" cy="1097280"/>
          </a:xfrm>
          <a:prstGeom prst="rect">
            <a:avLst/>
          </a:prstGeom>
          <a:noFill/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6289" y="5656556"/>
            <a:ext cx="7244736" cy="40171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05400"/>
            <a:ext cx="7328514" cy="523043"/>
          </a:xfrm>
        </p:spPr>
        <p:txBody>
          <a:bodyPr anchor="ctr" anchorCtr="0"/>
          <a:lstStyle>
            <a:lvl1pPr algn="ctr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" name="Rounded Rectangle 6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296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C0BE344D-8A6F-416C-BAA5-907B77A70CED}" type="datetimeFigureOut">
              <a:rPr lang="pl-PL" smtClean="0"/>
              <a:t>2013-12-11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C9CFC278-5F09-4A3E-871A-47FBF99E0419}" type="slidenum">
              <a:rPr lang="pl-PL" smtClean="0"/>
              <a:t>‹#›</a:t>
            </a:fld>
            <a:endParaRPr lang="pl-PL"/>
          </a:p>
        </p:txBody>
      </p:sp>
      <p:sp>
        <p:nvSpPr>
          <p:cNvPr id="9" name="Rectangle 8"/>
          <p:cNvSpPr/>
          <p:nvPr/>
        </p:nvSpPr>
        <p:spPr>
          <a:xfrm>
            <a:off x="274320" y="278166"/>
            <a:ext cx="859536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2863" y="372862"/>
            <a:ext cx="8380520" cy="111858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500" kern="1200" cap="all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323528" y="2636912"/>
            <a:ext cx="7128791" cy="2088231"/>
          </a:xfrm>
        </p:spPr>
        <p:txBody>
          <a:bodyPr/>
          <a:lstStyle/>
          <a:p>
            <a:r>
              <a:rPr lang="pl-PL" sz="3600" dirty="0" smtClean="0">
                <a:latin typeface="Times New Roman" pitchFamily="18" charset="0"/>
                <a:cs typeface="Times New Roman" pitchFamily="18" charset="0"/>
              </a:rPr>
              <a:t>Nieletni w ustawodawstwach zagranicznych</a:t>
            </a:r>
            <a:endParaRPr lang="pl-PL" sz="3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98387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865515"/>
          </a:xfrm>
        </p:spPr>
        <p:txBody>
          <a:bodyPr/>
          <a:lstStyle/>
          <a:p>
            <a:pPr algn="just">
              <a:buFont typeface="Wingdings" pitchFamily="2" charset="2"/>
              <a:buChar char="v"/>
            </a:pPr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>Sprawy o popełnienie czynu zabronionego prawem karnym przed ukończeniem 16 lat, a także sprawy dotyczące innych nagannych zachowań dzieci i młodzieży należały do kompetencji poprawczych sądu,</a:t>
            </a:r>
          </a:p>
          <a:p>
            <a:pPr marL="114300" indent="0" algn="just">
              <a:buNone/>
            </a:pPr>
            <a:endParaRPr lang="pl-PL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v"/>
            </a:pPr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>Katalog </a:t>
            </a:r>
            <a:r>
              <a:rPr lang="pl-PL" dirty="0">
                <a:latin typeface="Times New Roman" pitchFamily="18" charset="0"/>
                <a:cs typeface="Times New Roman" pitchFamily="18" charset="0"/>
              </a:rPr>
              <a:t>ś</a:t>
            </a:r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>rodków stosowanych wobec dzieci i młodzieży obejmował:</a:t>
            </a:r>
          </a:p>
          <a:p>
            <a:pPr algn="just">
              <a:buFontTx/>
              <a:buChar char="-"/>
            </a:pPr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>Ostrzeżenie,</a:t>
            </a:r>
          </a:p>
          <a:p>
            <a:pPr algn="just">
              <a:buFontTx/>
              <a:buChar char="-"/>
            </a:pPr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>Krótki areszt,</a:t>
            </a:r>
          </a:p>
          <a:p>
            <a:pPr algn="just">
              <a:buFontTx/>
              <a:buChar char="-"/>
            </a:pPr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>Wolność nadzorowaną, polegającą na wyznaczeniu przez sąd osoby nadzorującej nieletniego,</a:t>
            </a:r>
          </a:p>
          <a:p>
            <a:pPr algn="just">
              <a:buFontTx/>
              <a:buChar char="-"/>
            </a:pPr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>Oddanie nieletniego pod opiekę określonej osoby,</a:t>
            </a:r>
          </a:p>
          <a:p>
            <a:pPr algn="just">
              <a:buFontTx/>
              <a:buChar char="-"/>
            </a:pPr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>Umieszczenie nieletniego w zakładzie wychowawczym lub poprawczym,</a:t>
            </a:r>
          </a:p>
          <a:p>
            <a:pPr marL="114300" indent="0" algn="just">
              <a:buNone/>
            </a:pPr>
            <a:endParaRPr lang="pl-PL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3897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Anglia i Walia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569371"/>
          </a:xfrm>
        </p:spPr>
        <p:txBody>
          <a:bodyPr>
            <a:normAutofit lnSpcReduction="10000"/>
          </a:bodyPr>
          <a:lstStyle/>
          <a:p>
            <a:pPr algn="just">
              <a:buFont typeface="Wingdings" pitchFamily="2" charset="2"/>
              <a:buChar char="v"/>
            </a:pPr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>Pierwsze sady dla nieletnich utworzono w Anglii i Walii na mocy ustawy o dzieciach z 1908 r.,</a:t>
            </a:r>
          </a:p>
          <a:p>
            <a:pPr algn="just">
              <a:buFont typeface="Wingdings" pitchFamily="2" charset="2"/>
              <a:buChar char="v"/>
            </a:pPr>
            <a:endParaRPr lang="pl-PL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v"/>
            </a:pPr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>Zgodnie z tą ustawą sądy dla nieletnich zajmowały się sprawami o przestępstwa popełnione przez dzieci w wieku od 7 do 15 lat z wyjątkiem spraw o morderstwa i przestępstw popełnionych wspólnie z dorosłymi, sądom tym powierzono także sprawy dzieci i młodzieży zagrożonej wykolejeniem społecznym,</a:t>
            </a:r>
          </a:p>
          <a:p>
            <a:pPr algn="just">
              <a:buFont typeface="Wingdings" pitchFamily="2" charset="2"/>
              <a:buChar char="v"/>
            </a:pPr>
            <a:endParaRPr lang="pl-PL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v"/>
            </a:pPr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>Przestępstwem nieletniego był tylko taki czyn, który stanowił przestępstwo także w odniesieniu do dorosłego,</a:t>
            </a:r>
          </a:p>
          <a:p>
            <a:pPr algn="just">
              <a:buFont typeface="Wingdings" pitchFamily="2" charset="2"/>
              <a:buChar char="v"/>
            </a:pPr>
            <a:endParaRPr lang="pl-PL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v"/>
            </a:pPr>
            <a:endParaRPr lang="pl-PL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76634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865515"/>
          </a:xfrm>
        </p:spPr>
        <p:txBody>
          <a:bodyPr>
            <a:normAutofit fontScale="92500"/>
          </a:bodyPr>
          <a:lstStyle/>
          <a:p>
            <a:pPr algn="just">
              <a:buFont typeface="Wingdings" pitchFamily="2" charset="2"/>
              <a:buChar char="v"/>
            </a:pPr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>Sprawy karne nieletnich rozpoznawały sądy dla nieletnich w postepowaniu karnym, w którym obowiązywały standardy dowodowe i gwarancje procesowe podobne jak w przypadku dorosłych,</a:t>
            </a:r>
          </a:p>
          <a:p>
            <a:pPr algn="just">
              <a:buFont typeface="Wingdings" pitchFamily="2" charset="2"/>
              <a:buChar char="v"/>
            </a:pPr>
            <a:endParaRPr lang="pl-PL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v"/>
            </a:pPr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>Jeśli chodzi o nieletnich przestępców to w 1933 r. uchwalona została ustawa (</a:t>
            </a:r>
            <a:r>
              <a:rPr lang="pl-PL" dirty="0" err="1" smtClean="0">
                <a:latin typeface="Times New Roman" pitchFamily="18" charset="0"/>
                <a:cs typeface="Times New Roman" pitchFamily="18" charset="0"/>
              </a:rPr>
              <a:t>Children</a:t>
            </a:r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> and Young </a:t>
            </a:r>
            <a:r>
              <a:rPr lang="pl-PL" dirty="0" err="1" smtClean="0">
                <a:latin typeface="Times New Roman" pitchFamily="18" charset="0"/>
                <a:cs typeface="Times New Roman" pitchFamily="18" charset="0"/>
              </a:rPr>
              <a:t>Persons</a:t>
            </a:r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> Act) </a:t>
            </a:r>
            <a:r>
              <a:rPr lang="pl-PL" dirty="0" err="1" smtClean="0">
                <a:latin typeface="Times New Roman" pitchFamily="18" charset="0"/>
                <a:cs typeface="Times New Roman" pitchFamily="18" charset="0"/>
              </a:rPr>
              <a:t>podwyzszyła</a:t>
            </a:r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> granice nieletniości do przedziału 8 – 14 lat (warunkowa odpowiedzialność karna), po ukończeniu 14 roku życia nieletni byli uznawani za zdatnych do ponoszenia pełnej odpowiedzialności, ale podlegali sankcjom znacznie złagodzonym,</a:t>
            </a:r>
          </a:p>
          <a:p>
            <a:pPr algn="just">
              <a:buFont typeface="Wingdings" pitchFamily="2" charset="2"/>
              <a:buChar char="v"/>
            </a:pPr>
            <a:endParaRPr lang="pl-PL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v"/>
            </a:pPr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>Sprawcy poniżej 21 roku życia nie mogli być skazani na kare pozbawienia wolności przewidziana dla dorosłych, zamiast tej kary orzekano wobec nieletnich, którzy ukończyli 15 lat umieszczenie w zakładzie dla nieletnich  </a:t>
            </a:r>
            <a:endParaRPr lang="pl-PL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491107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/>
          <a:lstStyle/>
          <a:p>
            <a:pPr algn="just">
              <a:buFont typeface="Wingdings" pitchFamily="2" charset="2"/>
              <a:buChar char="v"/>
            </a:pPr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>Po popełnieniu morderstwa dziecko, które ukończyło 10 lat  podlegało karze pozbawienia wolności z oddaniem do dyspozycji królowej, kara ta przypominała karę dożywotniego pozbawienia wolności, </a:t>
            </a:r>
          </a:p>
          <a:p>
            <a:pPr algn="just">
              <a:buFont typeface="Wingdings" pitchFamily="2" charset="2"/>
              <a:buChar char="v"/>
            </a:pPr>
            <a:endParaRPr lang="pl-PL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v"/>
            </a:pPr>
            <a:r>
              <a:rPr lang="pl-PL" dirty="0">
                <a:latin typeface="Times New Roman" pitchFamily="18" charset="0"/>
                <a:cs typeface="Times New Roman" pitchFamily="18" charset="0"/>
              </a:rPr>
              <a:t>Z</a:t>
            </a:r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>a inne poważne przestępstwa dzieci powyżej 10 lat mogły być skazane na pozbawienie wolności wykonywane w miejscu i na warunkach określonych przez ministra spraw wewnętrznych </a:t>
            </a:r>
            <a:endParaRPr lang="pl-PL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906683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26128" y="408373"/>
            <a:ext cx="8260672" cy="860388"/>
          </a:xfrm>
        </p:spPr>
        <p:txBody>
          <a:bodyPr/>
          <a:lstStyle/>
          <a:p>
            <a:r>
              <a:rPr lang="pl-PL" dirty="0" smtClean="0"/>
              <a:t>Niemcy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412776"/>
            <a:ext cx="8507288" cy="5184576"/>
          </a:xfrm>
        </p:spPr>
        <p:txBody>
          <a:bodyPr>
            <a:normAutofit lnSpcReduction="10000"/>
          </a:bodyPr>
          <a:lstStyle/>
          <a:p>
            <a:pPr algn="just">
              <a:buFont typeface="Wingdings" pitchFamily="2" charset="2"/>
              <a:buChar char="v"/>
            </a:pPr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>Uchwalona w 1923 r. ustawa o sądownictwie dla nieletnich regulowała zasady traktowania sprawców przestępstw popełnionych po ukończeniu 14 a przed ukończeniem 18 lat,</a:t>
            </a:r>
          </a:p>
          <a:p>
            <a:pPr algn="just">
              <a:buFont typeface="Wingdings" pitchFamily="2" charset="2"/>
              <a:buChar char="v"/>
            </a:pPr>
            <a:endParaRPr lang="pl-PL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v"/>
            </a:pPr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>Odpowiedzialność karna wobec wskazanej powyżej grupy nieletnich była warunkowa, uzależniona została od poziomu dojrzałości intelektualnej i moralnej nieletniego w chwili popełnienia czynu,</a:t>
            </a:r>
          </a:p>
          <a:p>
            <a:pPr algn="just">
              <a:buFont typeface="Wingdings" pitchFamily="2" charset="2"/>
              <a:buChar char="v"/>
            </a:pPr>
            <a:endParaRPr lang="pl-PL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v"/>
            </a:pPr>
            <a:r>
              <a:rPr lang="pl-PL" dirty="0">
                <a:latin typeface="Times New Roman" pitchFamily="18" charset="0"/>
                <a:cs typeface="Times New Roman" pitchFamily="18" charset="0"/>
              </a:rPr>
              <a:t>Ś</a:t>
            </a:r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>rodki wychowawcze wykonywane wobec nieletnich były następujące: ostrzeżenie, oddanie nieletniego pod nadzór opiekuna lub szkoły, nałożenie na nieletniego określonych obowiązków, umieszczenie go w rodzinie zastępczej albo zakładzie wychowawczym</a:t>
            </a:r>
            <a:endParaRPr lang="pl-PL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359400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/>
          <a:lstStyle/>
          <a:p>
            <a:pPr algn="just">
              <a:buFont typeface="Wingdings" pitchFamily="2" charset="2"/>
              <a:buChar char="v"/>
            </a:pPr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>Istniał wyraźny prymat środków wychowawczych nad karami, jeśli środki dawały nadzieję poprawy, kary miano orzekać, jeśli </a:t>
            </a:r>
            <a:r>
              <a:rPr lang="pl-PL" dirty="0">
                <a:latin typeface="Times New Roman" pitchFamily="18" charset="0"/>
                <a:cs typeface="Times New Roman" pitchFamily="18" charset="0"/>
              </a:rPr>
              <a:t>ś</a:t>
            </a:r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>rodki miałyby niewystarczający charakter, w przypadku drobnych przestępstw rozważano możliwość odstąpienia od stosowania kar,</a:t>
            </a:r>
          </a:p>
          <a:p>
            <a:pPr algn="just">
              <a:buFont typeface="Wingdings" pitchFamily="2" charset="2"/>
              <a:buChar char="v"/>
            </a:pPr>
            <a:endParaRPr lang="pl-PL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v"/>
            </a:pPr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>Kary orzekane wobec nieletnich były następujące: więzienie, areszt, grzywna, granice stosowanych kar uległy redukcji o połowę w odniesieniu do dorosłych,</a:t>
            </a:r>
          </a:p>
          <a:p>
            <a:pPr algn="just">
              <a:buFont typeface="Wingdings" pitchFamily="2" charset="2"/>
              <a:buChar char="v"/>
            </a:pPr>
            <a:endParaRPr lang="pl-PL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v"/>
            </a:pPr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>Relacja między karami, a środkami wychowawczymi nie były w ustawie jednoznaczna; w pewnych wypadkach ustawodawca zakładał wychowanie bez karania, w innych wychowanie przez karanie  </a:t>
            </a:r>
            <a:endParaRPr lang="pl-PL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779782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865515"/>
          </a:xfrm>
        </p:spPr>
        <p:txBody>
          <a:bodyPr/>
          <a:lstStyle/>
          <a:p>
            <a:pPr algn="just">
              <a:buFont typeface="Wingdings" pitchFamily="2" charset="2"/>
              <a:buChar char="v"/>
            </a:pPr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>Ustawa o sądownictwie dla nieletnich z 1923 r. obowiązywała w Niemczech do roku 1943, kiedy uchwalono ustawę o prawie karnym nieletnich Rzeszy,</a:t>
            </a:r>
          </a:p>
          <a:p>
            <a:pPr algn="just">
              <a:buFont typeface="Wingdings" pitchFamily="2" charset="2"/>
              <a:buChar char="v"/>
            </a:pPr>
            <a:endParaRPr lang="pl-PL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v"/>
            </a:pPr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>Przewidywała ona nowy podział reakcji na przestępczość nieletnich na:</a:t>
            </a:r>
          </a:p>
          <a:p>
            <a:pPr algn="just">
              <a:buFontTx/>
              <a:buChar char="-"/>
            </a:pPr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>Środki wychowawcze,</a:t>
            </a:r>
          </a:p>
          <a:p>
            <a:pPr algn="just">
              <a:buFontTx/>
              <a:buChar char="-"/>
            </a:pPr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>Środki poprawcze,</a:t>
            </a:r>
          </a:p>
          <a:p>
            <a:pPr algn="just">
              <a:buFontTx/>
              <a:buChar char="-"/>
            </a:pPr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>Karę pozbawienia wolności dla nieletnich,</a:t>
            </a:r>
          </a:p>
          <a:p>
            <a:pPr algn="just">
              <a:buFontTx/>
              <a:buChar char="-"/>
            </a:pPr>
            <a:endParaRPr lang="pl-PL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v"/>
            </a:pPr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>Zmieniona nazwa kary podkreślała jej odrębność od kary pozbawienia wolności przewidzianej dla dorosłych i jej samodzielny charakter</a:t>
            </a:r>
            <a:endParaRPr lang="pl-PL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84591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Kanada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>
              <a:buFont typeface="Wingdings" pitchFamily="2" charset="2"/>
              <a:buChar char="v"/>
            </a:pPr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>W 1908 r. uchwalono kanadyjską ustawę o nieletnich przestępcach (</a:t>
            </a:r>
            <a:r>
              <a:rPr lang="pl-PL" dirty="0" err="1" smtClean="0">
                <a:latin typeface="Times New Roman" pitchFamily="18" charset="0"/>
                <a:cs typeface="Times New Roman" pitchFamily="18" charset="0"/>
              </a:rPr>
              <a:t>Juvenile</a:t>
            </a:r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l-PL" dirty="0" err="1" smtClean="0">
                <a:latin typeface="Times New Roman" pitchFamily="18" charset="0"/>
                <a:cs typeface="Times New Roman" pitchFamily="18" charset="0"/>
              </a:rPr>
              <a:t>Delinquents</a:t>
            </a:r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> Act), </a:t>
            </a:r>
          </a:p>
          <a:p>
            <a:pPr algn="just">
              <a:buFont typeface="Wingdings" pitchFamily="2" charset="2"/>
              <a:buChar char="v"/>
            </a:pPr>
            <a:endParaRPr lang="pl-PL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v"/>
            </a:pPr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>„nieletnim” w rozumieniu ustawy był nie tylko sprawca czynu zabronionego kodeksem karnym oraz ustawami federalnymi lub wydawanymi przez władze prowincji, ale także sprawca zachowań niemoralnych o podłożu seksualnym i innych zachowań wskazujących na złe skłonności,</a:t>
            </a:r>
          </a:p>
          <a:p>
            <a:pPr algn="just">
              <a:buFont typeface="Wingdings" pitchFamily="2" charset="2"/>
              <a:buChar char="v"/>
            </a:pPr>
            <a:endParaRPr lang="pl-PL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v"/>
            </a:pPr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>Dolna granica nieletniości została określona na 7 lat, a górna miała zostać wyznaczona przez władze poszczególnych prowincji: wahała się w przedziale od 16 do 18 lat</a:t>
            </a:r>
            <a:endParaRPr lang="pl-PL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79944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865515"/>
          </a:xfrm>
        </p:spPr>
        <p:txBody>
          <a:bodyPr>
            <a:normAutofit lnSpcReduction="10000"/>
          </a:bodyPr>
          <a:lstStyle/>
          <a:p>
            <a:pPr algn="just">
              <a:buFont typeface="Wingdings" pitchFamily="2" charset="2"/>
              <a:buChar char="v"/>
            </a:pPr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>Podstawowym zadaniem sędziego było działanie dla dobra nieletniego, którego mógł umieścić w rodzinie zastępczej, placówce opiekuńczej albo zakładzie poprawczym na czas nieoznaczony,</a:t>
            </a:r>
          </a:p>
          <a:p>
            <a:pPr algn="just">
              <a:buFont typeface="Wingdings" pitchFamily="2" charset="2"/>
              <a:buChar char="v"/>
            </a:pPr>
            <a:endParaRPr lang="pl-PL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v"/>
            </a:pPr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>Środki zastosowane wobec nieletnich mogły być dowolnie zmieniane aż do ukończenia przez nieletniego 21 roku </a:t>
            </a:r>
            <a:r>
              <a:rPr lang="pl-PL" dirty="0">
                <a:latin typeface="Times New Roman" pitchFamily="18" charset="0"/>
                <a:cs typeface="Times New Roman" pitchFamily="18" charset="0"/>
              </a:rPr>
              <a:t>ż</a:t>
            </a:r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>ycia,</a:t>
            </a:r>
          </a:p>
          <a:p>
            <a:pPr algn="just">
              <a:buFont typeface="Wingdings" pitchFamily="2" charset="2"/>
              <a:buChar char="v"/>
            </a:pPr>
            <a:endParaRPr lang="pl-PL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v"/>
            </a:pPr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>W wyjątkowych wypadkach sąd dla nieletnich uprawniony był do przekazania sprawy nieletniego sądowi karnemu, jeżeli wymagało tego dobro dziecka lub interes społeczny,</a:t>
            </a:r>
          </a:p>
          <a:p>
            <a:pPr algn="just">
              <a:buFont typeface="Wingdings" pitchFamily="2" charset="2"/>
              <a:buChar char="v"/>
            </a:pPr>
            <a:endParaRPr lang="pl-PL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v"/>
            </a:pPr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>Postepowanie przed sądem dla nieletnich było wysoce odformalizowane; sędzia w niniejszym postępowaniu przejmował obowiązki rodziców źle wychowujących dzieci</a:t>
            </a:r>
          </a:p>
          <a:p>
            <a:pPr algn="just">
              <a:buFont typeface="Wingdings" pitchFamily="2" charset="2"/>
              <a:buChar char="v"/>
            </a:pPr>
            <a:endParaRPr lang="pl-PL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27679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260648"/>
            <a:ext cx="8507288" cy="6192688"/>
          </a:xfrm>
        </p:spPr>
        <p:txBody>
          <a:bodyPr>
            <a:normAutofit lnSpcReduction="10000"/>
          </a:bodyPr>
          <a:lstStyle/>
          <a:p>
            <a:pPr algn="just">
              <a:buFont typeface="Wingdings" pitchFamily="2" charset="2"/>
              <a:buChar char="v"/>
            </a:pPr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>System postępowania wprowadzony ustawą dotyczącą postępowania z nieletnimi z 1908 r. przetrwał w Kanadzie do 1984 r., kiedy weszła w życie kolejna ustawa o nieletnich przestępcach z 1982 r. (Young </a:t>
            </a:r>
            <a:r>
              <a:rPr lang="pl-PL" dirty="0" err="1" smtClean="0">
                <a:latin typeface="Times New Roman" pitchFamily="18" charset="0"/>
                <a:cs typeface="Times New Roman" pitchFamily="18" charset="0"/>
              </a:rPr>
              <a:t>Offenders</a:t>
            </a:r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> Act),</a:t>
            </a:r>
          </a:p>
          <a:p>
            <a:pPr algn="just">
              <a:buFont typeface="Wingdings" pitchFamily="2" charset="2"/>
              <a:buChar char="v"/>
            </a:pPr>
            <a:endParaRPr lang="pl-PL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v"/>
            </a:pPr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>W ustawie tej podniesiono wiek nieletniości z 7 do 12 lat, dzieci poniżej 12 roku życia nie odpowiadały karnie, ponadto wprowadzono jednolitą górną granice nieletniości do 18 roku życia,</a:t>
            </a:r>
          </a:p>
          <a:p>
            <a:pPr algn="just">
              <a:buFont typeface="Wingdings" pitchFamily="2" charset="2"/>
              <a:buChar char="v"/>
            </a:pPr>
            <a:endParaRPr lang="pl-PL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v"/>
            </a:pPr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>W myśl zasad ustawy z 1982 r.:</a:t>
            </a:r>
          </a:p>
          <a:p>
            <a:pPr algn="just">
              <a:buFontTx/>
              <a:buChar char="-"/>
            </a:pPr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>nieletni sprawcy przestępstw powinni ponieść odpowiedzialność karną za swoje zachowania, nie mogą jednak odpowiadać jak dorośli,</a:t>
            </a:r>
          </a:p>
          <a:p>
            <a:pPr algn="just">
              <a:buFontTx/>
              <a:buChar char="-"/>
            </a:pPr>
            <a:r>
              <a:rPr lang="pl-PL" dirty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>połeczeństwo ma prawo bronić się przed przestępczością nieletnich, ale także ma obowiązek podjęcia działań prewencyjnych w tym zakresie,</a:t>
            </a:r>
          </a:p>
          <a:p>
            <a:pPr algn="just">
              <a:buFontTx/>
              <a:buChar char="-"/>
            </a:pPr>
            <a:endParaRPr lang="pl-PL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55234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88640"/>
            <a:ext cx="8507288" cy="6264696"/>
          </a:xfrm>
        </p:spPr>
        <p:txBody>
          <a:bodyPr>
            <a:normAutofit lnSpcReduction="10000"/>
          </a:bodyPr>
          <a:lstStyle/>
          <a:p>
            <a:pPr algn="just">
              <a:buFontTx/>
              <a:buChar char="-"/>
            </a:pPr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>nieletnim na równi z dorosłymi przysługują prawa i wolności, także konstytucyjne, wyrażone w kanadyjskiej Karcie Praw i Wolności,</a:t>
            </a:r>
          </a:p>
          <a:p>
            <a:pPr algn="just">
              <a:buFontTx/>
              <a:buChar char="-"/>
            </a:pPr>
            <a:r>
              <a:rPr lang="pl-PL" dirty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>ngerencja w prawo nieletniego do wolności powinna być ograniczono do minimum, </a:t>
            </a:r>
          </a:p>
          <a:p>
            <a:pPr algn="just">
              <a:buFontTx/>
              <a:buChar char="-"/>
            </a:pPr>
            <a:r>
              <a:rPr lang="pl-PL" dirty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>odzice maja prawo do udziału w postepowaniu dotyczącym dzieci</a:t>
            </a:r>
          </a:p>
          <a:p>
            <a:pPr algn="just">
              <a:buFont typeface="Wingdings" pitchFamily="2" charset="2"/>
              <a:buChar char="v"/>
            </a:pPr>
            <a:endParaRPr lang="pl-PL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v"/>
            </a:pPr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>Katalog sankcji orzekanych wobec nieletnich obejmował:</a:t>
            </a:r>
          </a:p>
          <a:p>
            <a:pPr algn="just">
              <a:buFontTx/>
              <a:buChar char="-"/>
            </a:pPr>
            <a:r>
              <a:rPr lang="pl-PL" dirty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>arę pozbawienia wolności do lat 2, a wyjątkowo do lat 3,</a:t>
            </a:r>
          </a:p>
          <a:p>
            <a:pPr algn="just">
              <a:buFontTx/>
              <a:buChar char="-"/>
            </a:pPr>
            <a:r>
              <a:rPr lang="pl-PL" dirty="0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>rzywnę do 5 tys. dolarów,</a:t>
            </a:r>
          </a:p>
          <a:p>
            <a:pPr algn="just">
              <a:buFontTx/>
              <a:buChar char="-"/>
            </a:pPr>
            <a:r>
              <a:rPr lang="pl-PL" dirty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>dszkodowanie na rzecz ofiary do wysokości wyrządzonej szkody,</a:t>
            </a:r>
          </a:p>
          <a:p>
            <a:pPr algn="just">
              <a:buFontTx/>
              <a:buChar char="-"/>
            </a:pPr>
            <a:r>
              <a:rPr lang="pl-PL" dirty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>estytucję, np. skradzionych przedmiotów lub zapłatę ich równowartości,</a:t>
            </a:r>
          </a:p>
          <a:p>
            <a:pPr algn="just">
              <a:buFontTx/>
              <a:buChar char="-"/>
            </a:pPr>
            <a:r>
              <a:rPr lang="pl-PL" dirty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>sobistą pracę na rzecz ofiary za jej zgoda,</a:t>
            </a:r>
            <a:endParaRPr lang="pl-PL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15039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/>
          <a:lstStyle/>
          <a:p>
            <a:pPr algn="just">
              <a:buFontTx/>
              <a:buChar char="-"/>
            </a:pPr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>pracę na rzecz społeczności lokalnej, traktowana jako naprawienie szkody,</a:t>
            </a:r>
          </a:p>
          <a:p>
            <a:pPr algn="just">
              <a:buFontTx/>
              <a:buChar char="-"/>
            </a:pPr>
            <a:r>
              <a:rPr lang="pl-PL" dirty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>onfiskatę i przepadek przedmiotów lub korzyści uzyskanych nielegalnie,</a:t>
            </a:r>
          </a:p>
          <a:p>
            <a:pPr algn="just">
              <a:buFontTx/>
              <a:buChar char="-"/>
            </a:pPr>
            <a:r>
              <a:rPr lang="pl-PL" dirty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>robację polegającą na oddaniu pod nadzór kuratora i nałożeniu na niego obowiązku zachowania zgodnego z prawem.</a:t>
            </a:r>
          </a:p>
          <a:p>
            <a:pPr algn="just">
              <a:buFontTx/>
              <a:buChar char="-"/>
            </a:pPr>
            <a:endParaRPr lang="pl-PL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v"/>
            </a:pPr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>Kara pozbawienia wolności traktowana była jako ultima ratio i miała być stosowana, jeśli nieletni popełnił poważne przestępstwo lub stwarzał znaczne zagrożenie dla społeczeństwa.</a:t>
            </a:r>
            <a:endParaRPr lang="pl-PL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74885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Belgia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497363"/>
          </a:xfrm>
        </p:spPr>
        <p:txBody>
          <a:bodyPr/>
          <a:lstStyle/>
          <a:p>
            <a:pPr algn="just">
              <a:buFont typeface="Wingdings" pitchFamily="2" charset="2"/>
              <a:buChar char="v"/>
            </a:pPr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>Ustawa o ochronie dzieci została uchwalona w 1912 r. wykluczyła odpowiedzialność karną dzieci i młodzieży poniżej 16 roku życia,</a:t>
            </a:r>
          </a:p>
          <a:p>
            <a:pPr algn="just">
              <a:buFont typeface="Wingdings" pitchFamily="2" charset="2"/>
              <a:buChar char="v"/>
            </a:pPr>
            <a:endParaRPr lang="pl-PL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v"/>
            </a:pPr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>Stosowane wobec nieletnich środki wychowawcze miały na celu nie ukaranie, ale zapewnienie potrzebnej im ochrony i wychowania,</a:t>
            </a:r>
          </a:p>
          <a:p>
            <a:pPr algn="just">
              <a:buFont typeface="Wingdings" pitchFamily="2" charset="2"/>
              <a:buChar char="v"/>
            </a:pPr>
            <a:endParaRPr lang="pl-PL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v"/>
            </a:pPr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>Ustawa składała się z trzech części: 1) pozbawienie władzy rodzicielskiej, 2) przestępczość nieletnich, 3) przestępstwa przeciw dzieciom  </a:t>
            </a:r>
            <a:endParaRPr lang="pl-PL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00606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23528" y="260648"/>
            <a:ext cx="8640960" cy="6264696"/>
          </a:xfrm>
        </p:spPr>
        <p:txBody>
          <a:bodyPr>
            <a:normAutofit lnSpcReduction="10000"/>
          </a:bodyPr>
          <a:lstStyle/>
          <a:p>
            <a:pPr algn="just">
              <a:buFont typeface="Wingdings" pitchFamily="2" charset="2"/>
              <a:buChar char="v"/>
            </a:pPr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>Sądy dla nieletnich na mocy niniejszej ustawy zajmowały się sprawami o czyny zabronione prawem karnym popełnione przez ukończeniem 16 lat oraz sprawami nieletnich poniżej 18 roku życia, jeśli uprawiali żebractwo, włóczęgostwo albo zachowywali się w sposób wywołujący niepokój rodziców, czy opiekunów,</a:t>
            </a:r>
          </a:p>
          <a:p>
            <a:pPr algn="just">
              <a:buFont typeface="Wingdings" pitchFamily="2" charset="2"/>
              <a:buChar char="v"/>
            </a:pPr>
            <a:endParaRPr lang="pl-PL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v"/>
            </a:pPr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>Sądy w stosunku do obydwu grup nieletnich mogły orzekać środki: ochronne, opiekuńcze, wychowawcze (np. nagana, nadzór rodziców lub opiekunów, opieka określonej osoby, umieszczenie w placówce wychowawczej),</a:t>
            </a:r>
          </a:p>
          <a:p>
            <a:pPr algn="just">
              <a:buFont typeface="Wingdings" pitchFamily="2" charset="2"/>
              <a:buChar char="v"/>
            </a:pPr>
            <a:endParaRPr lang="pl-PL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v"/>
            </a:pPr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>Środki te mogły być modyfikowane w toku ich wykonywania, a orzekane były na czas nieoznaczony, ich wykonywanie kończyło się z ukończeniem przez nieletniego 21 lat,</a:t>
            </a:r>
          </a:p>
          <a:p>
            <a:pPr algn="just">
              <a:buFont typeface="Wingdings" pitchFamily="2" charset="2"/>
              <a:buChar char="v"/>
            </a:pPr>
            <a:endParaRPr lang="pl-PL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v"/>
            </a:pPr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>Takie podejście zostało utrzymane do czasu wprowadzenia ustawy o ochronie dzieci z 1965 r. </a:t>
            </a:r>
            <a:endParaRPr lang="pl-PL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v"/>
            </a:pPr>
            <a:endParaRPr lang="pl-PL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67798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26128" y="408373"/>
            <a:ext cx="8260672" cy="860388"/>
          </a:xfrm>
        </p:spPr>
        <p:txBody>
          <a:bodyPr/>
          <a:lstStyle/>
          <a:p>
            <a:r>
              <a:rPr lang="pl-PL" dirty="0" smtClean="0"/>
              <a:t>Hiszpania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412776"/>
            <a:ext cx="8435280" cy="5184576"/>
          </a:xfrm>
        </p:spPr>
        <p:txBody>
          <a:bodyPr>
            <a:normAutofit lnSpcReduction="10000"/>
          </a:bodyPr>
          <a:lstStyle/>
          <a:p>
            <a:pPr algn="just">
              <a:buFont typeface="Wingdings" pitchFamily="2" charset="2"/>
              <a:buChar char="v"/>
            </a:pPr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>Ustawy o sądach opiekuńczych dla dzieci i młodzieży zostały wydane w 1918 i 1948 r.,</a:t>
            </a:r>
          </a:p>
          <a:p>
            <a:pPr algn="just">
              <a:buFont typeface="Wingdings" pitchFamily="2" charset="2"/>
              <a:buChar char="v"/>
            </a:pPr>
            <a:endParaRPr lang="pl-PL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v"/>
            </a:pPr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>Zgodnie z ustawą z 1948 r. sprawy o przestępstwa popełnione przed ukończeniem 16 lat należały do właściwości sądów opiekuńczych dla dzieci i młodzieży, do kompetencji tych sadów należały także:</a:t>
            </a:r>
          </a:p>
          <a:p>
            <a:pPr algn="just">
              <a:buFontTx/>
              <a:buChar char="-"/>
            </a:pPr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>sprawy dzieci i młodzieży dopuszczających się innych nagannych zachowań (prostytucja, włóczęgostwo) przed ukończeniem 16 lat,</a:t>
            </a:r>
          </a:p>
          <a:p>
            <a:pPr algn="just">
              <a:buFontTx/>
              <a:buChar char="-"/>
            </a:pPr>
            <a:r>
              <a:rPr lang="pl-PL" dirty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>prawy opiekuńcze dotyczące pozbawienia lub ograniczenia władzy rodzicielskiej,</a:t>
            </a:r>
          </a:p>
          <a:p>
            <a:pPr algn="just">
              <a:buFontTx/>
              <a:buChar char="-"/>
            </a:pPr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>sprawy o przestępstwa popełnione przez dorosłych na szkodę małoletniego </a:t>
            </a:r>
          </a:p>
          <a:p>
            <a:pPr algn="just">
              <a:buFontTx/>
              <a:buChar char="-"/>
            </a:pPr>
            <a:endParaRPr lang="pl-PL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578157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teka">
  <a:themeElements>
    <a:clrScheme name="Apteka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Apteka">
      <a:majorFont>
        <a:latin typeface="Book Antiqua"/>
        <a:ea typeface=""/>
        <a:cs typeface=""/>
        <a:font script="Jpan" typeface="HGS明朝B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pteka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Apothecary</Template>
  <TotalTime>165</TotalTime>
  <Words>1270</Words>
  <Application>Microsoft Office PowerPoint</Application>
  <PresentationFormat>Pokaz na ekranie (4:3)</PresentationFormat>
  <Paragraphs>97</Paragraphs>
  <Slides>16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16</vt:i4>
      </vt:variant>
    </vt:vector>
  </HeadingPairs>
  <TitlesOfParts>
    <vt:vector size="17" baseType="lpstr">
      <vt:lpstr>Apteka</vt:lpstr>
      <vt:lpstr>Nieletni w ustawodawstwach zagranicznych</vt:lpstr>
      <vt:lpstr>Kanada</vt:lpstr>
      <vt:lpstr>Prezentacja programu PowerPoint</vt:lpstr>
      <vt:lpstr>Prezentacja programu PowerPoint</vt:lpstr>
      <vt:lpstr>Prezentacja programu PowerPoint</vt:lpstr>
      <vt:lpstr>Prezentacja programu PowerPoint</vt:lpstr>
      <vt:lpstr>Belgia</vt:lpstr>
      <vt:lpstr>Prezentacja programu PowerPoint</vt:lpstr>
      <vt:lpstr>Hiszpania</vt:lpstr>
      <vt:lpstr>Prezentacja programu PowerPoint</vt:lpstr>
      <vt:lpstr>Anglia i Walia</vt:lpstr>
      <vt:lpstr>Prezentacja programu PowerPoint</vt:lpstr>
      <vt:lpstr>Prezentacja programu PowerPoint</vt:lpstr>
      <vt:lpstr>Niemcy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Nieletni w ustawodawstwach zagranicznych</dc:title>
  <dc:creator>Brzezinska Joanna</dc:creator>
  <cp:lastModifiedBy>Brzezinska Joanna</cp:lastModifiedBy>
  <cp:revision>16</cp:revision>
  <dcterms:created xsi:type="dcterms:W3CDTF">2013-12-11T12:48:08Z</dcterms:created>
  <dcterms:modified xsi:type="dcterms:W3CDTF">2013-12-11T15:33:50Z</dcterms:modified>
</cp:coreProperties>
</file>