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1" r:id="rId5"/>
    <p:sldId id="258" r:id="rId6"/>
    <p:sldId id="259" r:id="rId7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ójkąt prostokątny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grpSp>
        <p:nvGrpSpPr>
          <p:cNvPr id="2" name="Grup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Dowolny kształt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Dowolny kształt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Dowolny kształt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Łącznik prosty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B630DC4-69BB-4FB9-A728-91CDD1D36D32}" type="datetimeFigureOut">
              <a:rPr lang="pl-PL" smtClean="0"/>
              <a:pPr/>
              <a:t>2015-02-05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D9AFF82-1A69-4593-A91A-A461A557747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630DC4-69BB-4FB9-A728-91CDD1D36D32}" type="datetimeFigureOut">
              <a:rPr lang="pl-PL" smtClean="0"/>
              <a:pPr/>
              <a:t>2015-02-05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9AFF82-1A69-4593-A91A-A461A557747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630DC4-69BB-4FB9-A728-91CDD1D36D32}" type="datetimeFigureOut">
              <a:rPr lang="pl-PL" smtClean="0"/>
              <a:pPr/>
              <a:t>2015-02-05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9AFF82-1A69-4593-A91A-A461A557747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630DC4-69BB-4FB9-A728-91CDD1D36D32}" type="datetimeFigureOut">
              <a:rPr lang="pl-PL" smtClean="0"/>
              <a:pPr/>
              <a:t>2015-02-05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9AFF82-1A69-4593-A91A-A461A5577471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630DC4-69BB-4FB9-A728-91CDD1D36D32}" type="datetimeFigureOut">
              <a:rPr lang="pl-PL" smtClean="0"/>
              <a:pPr/>
              <a:t>2015-02-05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9AFF82-1A69-4593-A91A-A461A5577471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Pag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Pag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630DC4-69BB-4FB9-A728-91CDD1D36D32}" type="datetimeFigureOut">
              <a:rPr lang="pl-PL" smtClean="0"/>
              <a:pPr/>
              <a:t>2015-02-05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9AFF82-1A69-4593-A91A-A461A5577471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Tytuł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630DC4-69BB-4FB9-A728-91CDD1D36D32}" type="datetimeFigureOut">
              <a:rPr lang="pl-PL" smtClean="0"/>
              <a:pPr/>
              <a:t>2015-02-05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9AFF82-1A69-4593-A91A-A461A557747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630DC4-69BB-4FB9-A728-91CDD1D36D32}" type="datetimeFigureOut">
              <a:rPr lang="pl-PL" smtClean="0"/>
              <a:pPr/>
              <a:t>2015-02-05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9AFF82-1A69-4593-A91A-A461A5577471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6" name="Tytuł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630DC4-69BB-4FB9-A728-91CDD1D36D32}" type="datetimeFigureOut">
              <a:rPr lang="pl-PL" smtClean="0"/>
              <a:pPr/>
              <a:t>2015-02-05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9AFF82-1A69-4593-A91A-A461A557747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B630DC4-69BB-4FB9-A728-91CDD1D36D32}" type="datetimeFigureOut">
              <a:rPr lang="pl-PL" smtClean="0"/>
              <a:pPr/>
              <a:t>2015-02-05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9AFF82-1A69-4593-A91A-A461A5577471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B630DC4-69BB-4FB9-A728-91CDD1D36D32}" type="datetimeFigureOut">
              <a:rPr lang="pl-PL" smtClean="0"/>
              <a:pPr/>
              <a:t>2015-02-05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D9AFF82-1A69-4593-A91A-A461A5577471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Dowolny kształt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ójkąt prostokątny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Łącznik prosty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ag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Pag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owolny kształt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Dowolny kształt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ójkąt prostokątny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Łącznik prosty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B630DC4-69BB-4FB9-A728-91CDD1D36D32}" type="datetimeFigureOut">
              <a:rPr lang="pl-PL" smtClean="0"/>
              <a:pPr/>
              <a:t>2015-02-05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D9AFF82-1A69-4593-A91A-A461A5577471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err="1" smtClean="0"/>
              <a:t>Ownership</a:t>
            </a:r>
            <a:r>
              <a:rPr lang="pl-PL" dirty="0" smtClean="0"/>
              <a:t> and </a:t>
            </a:r>
            <a:br>
              <a:rPr lang="pl-PL" dirty="0" smtClean="0"/>
            </a:br>
            <a:r>
              <a:rPr lang="pl-PL" dirty="0" err="1" smtClean="0"/>
              <a:t>other</a:t>
            </a:r>
            <a:r>
              <a:rPr lang="pl-PL" dirty="0" smtClean="0"/>
              <a:t> </a:t>
            </a:r>
            <a:r>
              <a:rPr lang="pl-PL" dirty="0" err="1" smtClean="0"/>
              <a:t>real</a:t>
            </a:r>
            <a:r>
              <a:rPr lang="pl-PL" dirty="0" smtClean="0"/>
              <a:t> </a:t>
            </a:r>
            <a:r>
              <a:rPr lang="pl-PL" dirty="0" err="1" smtClean="0"/>
              <a:t>rights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 err="1" smtClean="0"/>
              <a:t>Ownership</a:t>
            </a:r>
            <a:r>
              <a:rPr lang="pl-PL" dirty="0" smtClean="0"/>
              <a:t>, </a:t>
            </a:r>
          </a:p>
          <a:p>
            <a:r>
              <a:rPr lang="pl-PL" dirty="0" err="1" smtClean="0"/>
              <a:t>Ownership</a:t>
            </a:r>
            <a:r>
              <a:rPr lang="pl-PL" dirty="0" smtClean="0"/>
              <a:t> of independent </a:t>
            </a:r>
            <a:r>
              <a:rPr lang="pl-PL" dirty="0" err="1" smtClean="0"/>
              <a:t>premises</a:t>
            </a:r>
            <a:endParaRPr lang="pl-PL" dirty="0" smtClean="0"/>
          </a:p>
          <a:p>
            <a:r>
              <a:rPr lang="pl-PL" dirty="0" err="1" smtClean="0"/>
              <a:t>Co-Ownership</a:t>
            </a:r>
            <a:endParaRPr lang="pl-PL" dirty="0" smtClean="0"/>
          </a:p>
          <a:p>
            <a:r>
              <a:rPr lang="pl-PL" dirty="0" err="1" smtClean="0"/>
              <a:t>Perpetual</a:t>
            </a:r>
            <a:r>
              <a:rPr lang="pl-PL" dirty="0" smtClean="0"/>
              <a:t> </a:t>
            </a:r>
            <a:r>
              <a:rPr lang="pl-PL" dirty="0" err="1" smtClean="0"/>
              <a:t>usufruct</a:t>
            </a:r>
            <a:r>
              <a:rPr lang="pl-PL" dirty="0" smtClean="0"/>
              <a:t> („</a:t>
            </a:r>
            <a:r>
              <a:rPr lang="pl-PL" dirty="0" err="1" smtClean="0"/>
              <a:t>co-usufruct</a:t>
            </a:r>
            <a:r>
              <a:rPr lang="pl-PL" dirty="0" smtClean="0"/>
              <a:t>”) – </a:t>
            </a:r>
            <a:r>
              <a:rPr lang="pl-PL" sz="2000" dirty="0" err="1" smtClean="0"/>
              <a:t>defined</a:t>
            </a:r>
            <a:r>
              <a:rPr lang="pl-PL" sz="2000" dirty="0" smtClean="0"/>
              <a:t> </a:t>
            </a:r>
            <a:r>
              <a:rPr lang="pl-PL" sz="2000" dirty="0" err="1" smtClean="0"/>
              <a:t>purpose</a:t>
            </a:r>
            <a:r>
              <a:rPr lang="pl-PL" sz="2000" dirty="0" smtClean="0"/>
              <a:t> and limited </a:t>
            </a:r>
            <a:r>
              <a:rPr lang="pl-PL" sz="2000" dirty="0" err="1" smtClean="0"/>
              <a:t>in</a:t>
            </a:r>
            <a:r>
              <a:rPr lang="pl-PL" sz="2000" dirty="0" smtClean="0"/>
              <a:t> time</a:t>
            </a:r>
          </a:p>
          <a:p>
            <a:r>
              <a:rPr lang="pl-PL" dirty="0" smtClean="0"/>
              <a:t>Limited </a:t>
            </a:r>
            <a:r>
              <a:rPr lang="pl-PL" dirty="0" err="1" smtClean="0"/>
              <a:t>real</a:t>
            </a:r>
            <a:r>
              <a:rPr lang="pl-PL" dirty="0" smtClean="0"/>
              <a:t> </a:t>
            </a:r>
            <a:r>
              <a:rPr lang="pl-PL" dirty="0" err="1" smtClean="0"/>
              <a:t>rights</a:t>
            </a:r>
            <a:r>
              <a:rPr lang="pl-PL" dirty="0" smtClean="0"/>
              <a:t> </a:t>
            </a:r>
          </a:p>
          <a:p>
            <a:pPr lvl="4"/>
            <a:r>
              <a:rPr lang="pl-PL" dirty="0" smtClean="0"/>
              <a:t>General </a:t>
            </a:r>
            <a:r>
              <a:rPr lang="pl-PL" dirty="0" err="1" smtClean="0"/>
              <a:t>regulations</a:t>
            </a:r>
            <a:r>
              <a:rPr lang="pl-PL" dirty="0" smtClean="0"/>
              <a:t> 244 – 251 CC</a:t>
            </a:r>
          </a:p>
          <a:p>
            <a:pPr lvl="4"/>
            <a:r>
              <a:rPr lang="pl-PL" dirty="0" err="1" smtClean="0"/>
              <a:t>Usufruct</a:t>
            </a:r>
            <a:endParaRPr lang="pl-PL" dirty="0" smtClean="0"/>
          </a:p>
          <a:p>
            <a:pPr lvl="4"/>
            <a:r>
              <a:rPr lang="pl-PL" dirty="0" err="1" smtClean="0"/>
              <a:t>Easements</a:t>
            </a:r>
            <a:r>
              <a:rPr lang="pl-PL" dirty="0" smtClean="0"/>
              <a:t> – </a:t>
            </a:r>
            <a:r>
              <a:rPr lang="pl-PL" dirty="0" err="1" smtClean="0"/>
              <a:t>servitudes</a:t>
            </a:r>
            <a:endParaRPr lang="pl-PL" dirty="0" smtClean="0"/>
          </a:p>
          <a:p>
            <a:pPr lvl="4"/>
            <a:r>
              <a:rPr lang="pl-PL" dirty="0" err="1" smtClean="0"/>
              <a:t>Pleadge</a:t>
            </a:r>
            <a:r>
              <a:rPr lang="pl-PL" dirty="0" smtClean="0"/>
              <a:t> </a:t>
            </a:r>
          </a:p>
          <a:p>
            <a:pPr lvl="4"/>
            <a:r>
              <a:rPr lang="pl-PL" dirty="0" err="1" smtClean="0"/>
              <a:t>Mortgage</a:t>
            </a:r>
            <a:endParaRPr lang="pl-PL" dirty="0" smtClean="0"/>
          </a:p>
          <a:p>
            <a:pPr lvl="4"/>
            <a:r>
              <a:rPr lang="pl-PL" dirty="0" err="1" smtClean="0"/>
              <a:t>Cooperative</a:t>
            </a:r>
            <a:r>
              <a:rPr lang="pl-PL" dirty="0" smtClean="0"/>
              <a:t> </a:t>
            </a:r>
            <a:r>
              <a:rPr lang="pl-PL" dirty="0" err="1" smtClean="0"/>
              <a:t>ownership</a:t>
            </a:r>
            <a:r>
              <a:rPr lang="pl-PL" dirty="0" smtClean="0"/>
              <a:t> </a:t>
            </a:r>
            <a:r>
              <a:rPr lang="pl-PL" dirty="0" err="1" smtClean="0"/>
              <a:t>rights</a:t>
            </a:r>
            <a:r>
              <a:rPr lang="pl-PL" dirty="0" smtClean="0"/>
              <a:t> to </a:t>
            </a:r>
            <a:r>
              <a:rPr lang="pl-PL" dirty="0" err="1" smtClean="0"/>
              <a:t>premises</a:t>
            </a:r>
            <a:endParaRPr lang="pl-PL" dirty="0" smtClean="0"/>
          </a:p>
          <a:p>
            <a:pPr lvl="4"/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Real </a:t>
            </a:r>
            <a:r>
              <a:rPr lang="pl-PL" dirty="0" err="1" smtClean="0"/>
              <a:t>rights</a:t>
            </a:r>
            <a:endParaRPr lang="pl-P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l-PL" dirty="0" smtClean="0"/>
              <a:t>One </a:t>
            </a:r>
            <a:r>
              <a:rPr lang="pl-PL" dirty="0" err="1" smtClean="0"/>
              <a:t>thing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indivisibly</a:t>
            </a:r>
            <a:r>
              <a:rPr lang="pl-PL" dirty="0" smtClean="0"/>
              <a:t> </a:t>
            </a:r>
            <a:r>
              <a:rPr lang="pl-PL" dirty="0" err="1" smtClean="0"/>
              <a:t>owned</a:t>
            </a:r>
            <a:r>
              <a:rPr lang="pl-PL" dirty="0" smtClean="0"/>
              <a:t> by </a:t>
            </a:r>
            <a:r>
              <a:rPr lang="pl-PL" dirty="0" err="1" smtClean="0"/>
              <a:t>several</a:t>
            </a:r>
            <a:r>
              <a:rPr lang="pl-PL" dirty="0" smtClean="0"/>
              <a:t> </a:t>
            </a:r>
            <a:r>
              <a:rPr lang="pl-PL" dirty="0" err="1" smtClean="0"/>
              <a:t>persons</a:t>
            </a:r>
            <a:endParaRPr lang="pl-PL" dirty="0" smtClean="0"/>
          </a:p>
          <a:p>
            <a:pPr lvl="1">
              <a:buNone/>
            </a:pPr>
            <a:endParaRPr lang="pl-PL" dirty="0" smtClean="0"/>
          </a:p>
          <a:p>
            <a:pPr lvl="1">
              <a:buNone/>
            </a:pPr>
            <a:endParaRPr lang="pl-PL" dirty="0" smtClean="0"/>
          </a:p>
          <a:p>
            <a:pPr lvl="1">
              <a:buNone/>
            </a:pPr>
            <a:r>
              <a:rPr lang="pl-PL" dirty="0" err="1" smtClean="0"/>
              <a:t>Franctional</a:t>
            </a:r>
            <a:r>
              <a:rPr lang="pl-PL" dirty="0" smtClean="0"/>
              <a:t> </a:t>
            </a:r>
            <a:r>
              <a:rPr lang="pl-PL" dirty="0" err="1" smtClean="0"/>
              <a:t>co-ownership</a:t>
            </a:r>
            <a:r>
              <a:rPr lang="pl-PL" dirty="0" smtClean="0"/>
              <a:t> (</a:t>
            </a:r>
            <a:r>
              <a:rPr lang="pl-PL" dirty="0" err="1" smtClean="0"/>
              <a:t>shared</a:t>
            </a:r>
            <a:r>
              <a:rPr lang="pl-PL" dirty="0" smtClean="0"/>
              <a:t> </a:t>
            </a:r>
            <a:r>
              <a:rPr lang="pl-PL" dirty="0" err="1" smtClean="0"/>
              <a:t>ownership</a:t>
            </a:r>
            <a:r>
              <a:rPr lang="pl-PL" dirty="0" smtClean="0"/>
              <a:t>): </a:t>
            </a:r>
          </a:p>
          <a:p>
            <a:pPr lvl="2"/>
            <a:r>
              <a:rPr lang="pl-PL" dirty="0" err="1" smtClean="0"/>
              <a:t>shares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presumed</a:t>
            </a:r>
            <a:r>
              <a:rPr lang="pl-PL" dirty="0" smtClean="0"/>
              <a:t> to be </a:t>
            </a:r>
            <a:r>
              <a:rPr lang="pl-PL" dirty="0" err="1" smtClean="0"/>
              <a:t>equal</a:t>
            </a:r>
            <a:endParaRPr lang="pl-PL" dirty="0" smtClean="0"/>
          </a:p>
          <a:p>
            <a:pPr lvl="2"/>
            <a:r>
              <a:rPr lang="pl-PL" dirty="0" err="1" smtClean="0"/>
              <a:t>shares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free</a:t>
            </a:r>
            <a:r>
              <a:rPr lang="pl-PL" dirty="0" smtClean="0"/>
              <a:t> </a:t>
            </a:r>
            <a:r>
              <a:rPr lang="pl-PL" dirty="0" err="1" smtClean="0"/>
              <a:t>disposable</a:t>
            </a:r>
            <a:endParaRPr lang="pl-PL" dirty="0" smtClean="0"/>
          </a:p>
          <a:p>
            <a:pPr lvl="2"/>
            <a:r>
              <a:rPr lang="pl-PL" dirty="0" smtClean="0"/>
              <a:t>Possesion </a:t>
            </a:r>
            <a:r>
              <a:rPr lang="pl-PL" dirty="0" err="1" smtClean="0"/>
              <a:t>may</a:t>
            </a:r>
            <a:r>
              <a:rPr lang="pl-PL" dirty="0" smtClean="0"/>
              <a:t> be </a:t>
            </a:r>
            <a:r>
              <a:rPr lang="pl-PL" dirty="0" err="1" smtClean="0"/>
              <a:t>divided</a:t>
            </a:r>
            <a:r>
              <a:rPr lang="pl-PL" dirty="0" smtClean="0"/>
              <a:t> by an </a:t>
            </a:r>
            <a:r>
              <a:rPr lang="pl-PL" dirty="0" err="1" smtClean="0"/>
              <a:t>agreement</a:t>
            </a:r>
            <a:r>
              <a:rPr lang="pl-PL" dirty="0" smtClean="0"/>
              <a:t> </a:t>
            </a:r>
            <a:r>
              <a:rPr lang="pl-PL" dirty="0" err="1" smtClean="0"/>
              <a:t>between</a:t>
            </a:r>
            <a:r>
              <a:rPr lang="pl-PL" dirty="0" smtClean="0"/>
              <a:t> </a:t>
            </a:r>
            <a:r>
              <a:rPr lang="pl-PL" dirty="0" err="1" smtClean="0"/>
              <a:t>co-owners</a:t>
            </a:r>
            <a:endParaRPr lang="pl-PL" dirty="0" smtClean="0"/>
          </a:p>
          <a:p>
            <a:pPr lvl="2">
              <a:buNone/>
            </a:pPr>
            <a:endParaRPr lang="pl-PL" dirty="0" smtClean="0"/>
          </a:p>
          <a:p>
            <a:pPr lvl="1"/>
            <a:endParaRPr lang="pl-PL" dirty="0" smtClean="0"/>
          </a:p>
          <a:p>
            <a:pPr lvl="1"/>
            <a:r>
              <a:rPr lang="pl-PL" dirty="0" smtClean="0"/>
              <a:t>Joint </a:t>
            </a:r>
            <a:r>
              <a:rPr lang="pl-PL" dirty="0" err="1" smtClean="0"/>
              <a:t>co-ownership</a:t>
            </a:r>
            <a:r>
              <a:rPr lang="pl-PL" dirty="0" smtClean="0"/>
              <a:t> – </a:t>
            </a:r>
            <a:r>
              <a:rPr lang="pl-PL" dirty="0" err="1" smtClean="0"/>
              <a:t>marriage</a:t>
            </a:r>
            <a:r>
              <a:rPr lang="pl-PL" dirty="0" smtClean="0"/>
              <a:t> and </a:t>
            </a:r>
            <a:r>
              <a:rPr lang="pl-PL" dirty="0" err="1" smtClean="0"/>
              <a:t>civil</a:t>
            </a:r>
            <a:r>
              <a:rPr lang="pl-PL" dirty="0" smtClean="0"/>
              <a:t> </a:t>
            </a:r>
            <a:r>
              <a:rPr lang="pl-PL" dirty="0" err="1" smtClean="0"/>
              <a:t>partnership</a:t>
            </a:r>
            <a:r>
              <a:rPr lang="pl-PL" dirty="0" smtClean="0"/>
              <a:t> </a:t>
            </a:r>
          </a:p>
          <a:p>
            <a:pPr lvl="1"/>
            <a:r>
              <a:rPr lang="pl-PL" dirty="0" err="1" smtClean="0"/>
              <a:t>Undivided</a:t>
            </a:r>
            <a:r>
              <a:rPr lang="pl-PL" dirty="0" smtClean="0"/>
              <a:t> </a:t>
            </a:r>
            <a:r>
              <a:rPr lang="pl-PL" dirty="0" err="1" smtClean="0"/>
              <a:t>ownership</a:t>
            </a:r>
            <a:r>
              <a:rPr lang="pl-PL" dirty="0" smtClean="0"/>
              <a:t> </a:t>
            </a:r>
            <a:r>
              <a:rPr lang="pl-PL" dirty="0" err="1" smtClean="0"/>
              <a:t>during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time of </a:t>
            </a:r>
            <a:r>
              <a:rPr lang="pl-PL" dirty="0" err="1" smtClean="0"/>
              <a:t>marriage</a:t>
            </a:r>
            <a:endParaRPr lang="pl-PL" dirty="0" smtClean="0"/>
          </a:p>
          <a:p>
            <a:pPr lvl="2"/>
            <a:endParaRPr lang="pl-PL" dirty="0" smtClean="0"/>
          </a:p>
          <a:p>
            <a:pPr lvl="1"/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Co-Ownership</a:t>
            </a:r>
            <a:endParaRPr lang="pl-P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Polish Family and Guardianship Code, came into force on January 1, 1965. </a:t>
            </a:r>
            <a:endParaRPr lang="pl-PL" dirty="0" smtClean="0"/>
          </a:p>
          <a:p>
            <a:pPr>
              <a:buNone/>
            </a:pPr>
            <a:r>
              <a:rPr lang="en-US" dirty="0" smtClean="0"/>
              <a:t>The </a:t>
            </a:r>
            <a:r>
              <a:rPr lang="pl-PL" dirty="0" err="1" smtClean="0"/>
              <a:t>Code</a:t>
            </a:r>
            <a:r>
              <a:rPr lang="en-US" dirty="0" smtClean="0"/>
              <a:t> is divided into three parts (titles), the first of which concerns matrimonial matters of marriage.</a:t>
            </a:r>
            <a:r>
              <a:rPr lang="pl-PL" dirty="0" smtClean="0"/>
              <a:t> </a:t>
            </a:r>
          </a:p>
          <a:p>
            <a:r>
              <a:rPr lang="en-US" dirty="0" err="1" smtClean="0"/>
              <a:t>Th</a:t>
            </a:r>
            <a:r>
              <a:rPr lang="pl-PL" dirty="0" smtClean="0"/>
              <a:t>e first</a:t>
            </a:r>
            <a:r>
              <a:rPr lang="en-US" dirty="0" smtClean="0"/>
              <a:t> title, is divided into five parts (sections) which </a:t>
            </a:r>
            <a:r>
              <a:rPr lang="pl-PL" dirty="0" err="1" smtClean="0"/>
              <a:t>are</a:t>
            </a:r>
            <a:r>
              <a:rPr lang="pl-PL" dirty="0" smtClean="0"/>
              <a:t>:</a:t>
            </a:r>
          </a:p>
          <a:p>
            <a:r>
              <a:rPr lang="en-US" dirty="0" smtClean="0"/>
              <a:t> I) entering a marriage </a:t>
            </a:r>
            <a:endParaRPr lang="pl-PL" dirty="0" smtClean="0"/>
          </a:p>
          <a:p>
            <a:r>
              <a:rPr lang="en-US" dirty="0" smtClean="0"/>
              <a:t>II) the rights and duties of the spouses </a:t>
            </a:r>
            <a:endParaRPr lang="pl-PL" dirty="0" smtClean="0"/>
          </a:p>
          <a:p>
            <a:r>
              <a:rPr lang="en-US" dirty="0" smtClean="0"/>
              <a:t>III) matrimonial property relations</a:t>
            </a:r>
            <a:r>
              <a:rPr lang="pl-PL" dirty="0" smtClean="0"/>
              <a:t> – community </a:t>
            </a:r>
            <a:r>
              <a:rPr lang="pl-PL" smtClean="0"/>
              <a:t>of property</a:t>
            </a:r>
            <a:r>
              <a:rPr lang="en-US" smtClean="0"/>
              <a:t> </a:t>
            </a:r>
            <a:endParaRPr lang="pl-PL" dirty="0" smtClean="0"/>
          </a:p>
          <a:p>
            <a:r>
              <a:rPr lang="en-US" dirty="0" smtClean="0"/>
              <a:t>IV) the termination of a marriage </a:t>
            </a:r>
            <a:endParaRPr lang="pl-PL" dirty="0" smtClean="0"/>
          </a:p>
          <a:p>
            <a:r>
              <a:rPr lang="en-US" dirty="0" smtClean="0"/>
              <a:t>V) separation (this was introduced in 1999).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err="1" smtClean="0"/>
              <a:t>Co-ownership</a:t>
            </a:r>
            <a:r>
              <a:rPr lang="pl-PL" dirty="0" smtClean="0"/>
              <a:t> </a:t>
            </a:r>
            <a:r>
              <a:rPr lang="pl-PL" dirty="0" err="1" smtClean="0"/>
              <a:t>in</a:t>
            </a:r>
            <a:r>
              <a:rPr lang="pl-PL" dirty="0" smtClean="0"/>
              <a:t> </a:t>
            </a:r>
            <a:r>
              <a:rPr lang="pl-PL" dirty="0" err="1" smtClean="0"/>
              <a:t>marriage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Community of property</a:t>
            </a:r>
            <a:endParaRPr lang="pl-P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 smtClean="0"/>
              <a:t>Predial</a:t>
            </a:r>
            <a:r>
              <a:rPr lang="pl-PL" dirty="0" smtClean="0"/>
              <a:t> </a:t>
            </a:r>
            <a:r>
              <a:rPr lang="pl-PL" dirty="0" err="1" smtClean="0"/>
              <a:t>servitude</a:t>
            </a:r>
            <a:r>
              <a:rPr lang="pl-PL" dirty="0" smtClean="0"/>
              <a:t> - </a:t>
            </a:r>
            <a:r>
              <a:rPr lang="pl-PL" dirty="0" err="1" smtClean="0"/>
              <a:t>immovables</a:t>
            </a:r>
            <a:endParaRPr lang="pl-PL" dirty="0" smtClean="0"/>
          </a:p>
          <a:p>
            <a:pPr marL="624078" indent="-514350">
              <a:buAutoNum type="alphaLcParenR"/>
            </a:pPr>
            <a:r>
              <a:rPr lang="pl-PL" b="1" dirty="0" err="1" smtClean="0">
                <a:solidFill>
                  <a:srgbClr val="00B0F0"/>
                </a:solidFill>
              </a:rPr>
              <a:t>inferior</a:t>
            </a:r>
            <a:r>
              <a:rPr lang="pl-PL" b="1" dirty="0" smtClean="0">
                <a:solidFill>
                  <a:srgbClr val="00B0F0"/>
                </a:solidFill>
              </a:rPr>
              <a:t> property (</a:t>
            </a:r>
            <a:r>
              <a:rPr lang="pl-PL" b="1" dirty="0" err="1" smtClean="0">
                <a:solidFill>
                  <a:srgbClr val="00B0F0"/>
                </a:solidFill>
              </a:rPr>
              <a:t>servient</a:t>
            </a:r>
            <a:r>
              <a:rPr lang="pl-PL" b="1" dirty="0" smtClean="0">
                <a:solidFill>
                  <a:srgbClr val="00B0F0"/>
                </a:solidFill>
              </a:rPr>
              <a:t> estate)</a:t>
            </a:r>
          </a:p>
          <a:p>
            <a:pPr marL="624078" indent="-514350">
              <a:buNone/>
            </a:pPr>
            <a:r>
              <a:rPr lang="pl-PL" dirty="0" smtClean="0"/>
              <a:t>	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owner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oblige</a:t>
            </a:r>
            <a:r>
              <a:rPr lang="pl-PL" dirty="0" smtClean="0"/>
              <a:t> </a:t>
            </a:r>
            <a:r>
              <a:rPr lang="pl-PL" dirty="0" err="1" smtClean="0"/>
              <a:t>toccertain</a:t>
            </a:r>
            <a:r>
              <a:rPr lang="pl-PL" dirty="0" smtClean="0"/>
              <a:t> </a:t>
            </a:r>
            <a:r>
              <a:rPr lang="en-US" dirty="0" smtClean="0"/>
              <a:t>duties</a:t>
            </a:r>
            <a:r>
              <a:rPr lang="pl-PL" dirty="0" smtClean="0"/>
              <a:t>:</a:t>
            </a:r>
          </a:p>
          <a:p>
            <a:pPr marL="624078" indent="-514350">
              <a:buNone/>
            </a:pPr>
            <a:r>
              <a:rPr lang="pl-PL" dirty="0" smtClean="0"/>
              <a:t>		-</a:t>
            </a:r>
            <a:r>
              <a:rPr lang="en-US" dirty="0" smtClean="0"/>
              <a:t> to refrain from exercising </a:t>
            </a:r>
            <a:r>
              <a:rPr lang="pl-PL" dirty="0" smtClean="0"/>
              <a:t>his</a:t>
            </a:r>
            <a:r>
              <a:rPr lang="en-US" dirty="0" smtClean="0"/>
              <a:t> rights </a:t>
            </a:r>
            <a:r>
              <a:rPr lang="en-US" dirty="0" smtClean="0">
                <a:solidFill>
                  <a:srgbClr val="00B0F0"/>
                </a:solidFill>
              </a:rPr>
              <a:t>(</a:t>
            </a:r>
            <a:r>
              <a:rPr lang="en-US" i="1" dirty="0" smtClean="0">
                <a:solidFill>
                  <a:srgbClr val="00B0F0"/>
                </a:solidFill>
              </a:rPr>
              <a:t>negative servitude</a:t>
            </a:r>
            <a:r>
              <a:rPr lang="en-US" dirty="0" smtClean="0">
                <a:solidFill>
                  <a:srgbClr val="00B0F0"/>
                </a:solidFill>
              </a:rPr>
              <a:t>) </a:t>
            </a:r>
            <a:endParaRPr lang="pl-PL" dirty="0" smtClean="0">
              <a:solidFill>
                <a:srgbClr val="00B0F0"/>
              </a:solidFill>
            </a:endParaRPr>
          </a:p>
          <a:p>
            <a:pPr marL="624078" indent="-514350">
              <a:buNone/>
            </a:pPr>
            <a:r>
              <a:rPr lang="pl-PL" dirty="0" smtClean="0"/>
              <a:t>		-</a:t>
            </a:r>
            <a:r>
              <a:rPr lang="en-US" dirty="0" smtClean="0"/>
              <a:t> to suffer certain </a:t>
            </a:r>
            <a:r>
              <a:rPr lang="pl-PL" dirty="0" err="1" smtClean="0"/>
              <a:t>activities</a:t>
            </a:r>
            <a:r>
              <a:rPr lang="en-US" dirty="0" smtClean="0"/>
              <a:t> to be done to his property </a:t>
            </a:r>
            <a:r>
              <a:rPr lang="pl-PL" dirty="0" smtClean="0"/>
              <a:t>by </a:t>
            </a:r>
            <a:r>
              <a:rPr lang="pl-PL" dirty="0" err="1" smtClean="0"/>
              <a:t>entitled</a:t>
            </a:r>
            <a:r>
              <a:rPr lang="pl-PL" dirty="0" smtClean="0"/>
              <a:t> person</a:t>
            </a:r>
          </a:p>
          <a:p>
            <a:pPr marL="624078" indent="-514350">
              <a:buNone/>
            </a:pPr>
            <a:r>
              <a:rPr lang="pl-PL" dirty="0" smtClean="0"/>
              <a:t>    </a:t>
            </a:r>
            <a:r>
              <a:rPr lang="en-US" dirty="0" smtClean="0">
                <a:solidFill>
                  <a:srgbClr val="00B0F0"/>
                </a:solidFill>
              </a:rPr>
              <a:t>(</a:t>
            </a:r>
            <a:r>
              <a:rPr lang="en-US" i="1" dirty="0" smtClean="0">
                <a:solidFill>
                  <a:srgbClr val="00B0F0"/>
                </a:solidFill>
              </a:rPr>
              <a:t>positive servitude</a:t>
            </a:r>
            <a:r>
              <a:rPr lang="en-US" dirty="0" smtClean="0">
                <a:solidFill>
                  <a:srgbClr val="00B0F0"/>
                </a:solidFill>
              </a:rPr>
              <a:t>)</a:t>
            </a:r>
            <a:endParaRPr lang="pl-PL" dirty="0" smtClean="0">
              <a:solidFill>
                <a:srgbClr val="00B0F0"/>
              </a:solidFill>
            </a:endParaRPr>
          </a:p>
          <a:p>
            <a:pPr marL="624078" indent="-514350">
              <a:buNone/>
            </a:pPr>
            <a:r>
              <a:rPr lang="pl-PL" dirty="0" smtClean="0">
                <a:solidFill>
                  <a:srgbClr val="00B0F0"/>
                </a:solidFill>
              </a:rPr>
              <a:t>b</a:t>
            </a:r>
            <a:r>
              <a:rPr lang="pl-PL" b="1" dirty="0" smtClean="0">
                <a:solidFill>
                  <a:srgbClr val="00B0F0"/>
                </a:solidFill>
              </a:rPr>
              <a:t>)	superior property (dominant estate) – </a:t>
            </a:r>
            <a:r>
              <a:rPr lang="pl-PL" dirty="0" err="1" smtClean="0"/>
              <a:t>owener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entitled</a:t>
            </a:r>
            <a:r>
              <a:rPr lang="pl-PL" dirty="0" smtClean="0"/>
              <a:t> person </a:t>
            </a:r>
          </a:p>
          <a:p>
            <a:pPr>
              <a:buNone/>
            </a:pPr>
            <a:endParaRPr lang="pl-PL" dirty="0" smtClean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err="1" smtClean="0"/>
              <a:t>Easements</a:t>
            </a:r>
            <a:r>
              <a:rPr lang="pl-PL" dirty="0" smtClean="0"/>
              <a:t> – </a:t>
            </a:r>
            <a:r>
              <a:rPr lang="pl-PL" dirty="0" err="1" smtClean="0"/>
              <a:t>subordinate</a:t>
            </a:r>
            <a:r>
              <a:rPr lang="pl-PL" dirty="0" smtClean="0"/>
              <a:t> </a:t>
            </a:r>
            <a:r>
              <a:rPr lang="pl-PL" dirty="0" err="1" smtClean="0"/>
              <a:t>real</a:t>
            </a:r>
            <a:r>
              <a:rPr lang="pl-PL" dirty="0" smtClean="0"/>
              <a:t> </a:t>
            </a:r>
            <a:r>
              <a:rPr lang="pl-PL" dirty="0" err="1" smtClean="0"/>
              <a:t>right</a:t>
            </a:r>
            <a:endParaRPr lang="pl-P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 smtClean="0"/>
              <a:t>Obligatory</a:t>
            </a:r>
            <a:r>
              <a:rPr lang="pl-PL" dirty="0" smtClean="0"/>
              <a:t> </a:t>
            </a:r>
            <a:r>
              <a:rPr lang="pl-PL" dirty="0" err="1" smtClean="0"/>
              <a:t>in</a:t>
            </a:r>
            <a:r>
              <a:rPr lang="pl-PL" dirty="0" smtClean="0"/>
              <a:t> </a:t>
            </a:r>
            <a:r>
              <a:rPr lang="pl-PL" dirty="0" err="1" smtClean="0"/>
              <a:t>every</a:t>
            </a:r>
            <a:r>
              <a:rPr lang="pl-PL" dirty="0" smtClean="0"/>
              <a:t> </a:t>
            </a:r>
            <a:r>
              <a:rPr lang="pl-PL" dirty="0" err="1" smtClean="0"/>
              <a:t>case</a:t>
            </a:r>
            <a:r>
              <a:rPr lang="pl-PL" dirty="0" smtClean="0"/>
              <a:t> of </a:t>
            </a:r>
            <a:r>
              <a:rPr lang="pl-PL" dirty="0" err="1" smtClean="0"/>
              <a:t>real</a:t>
            </a:r>
            <a:r>
              <a:rPr lang="pl-PL" dirty="0" smtClean="0"/>
              <a:t> </a:t>
            </a:r>
            <a:r>
              <a:rPr lang="pl-PL" dirty="0" err="1" smtClean="0"/>
              <a:t>rights</a:t>
            </a:r>
            <a:endParaRPr lang="pl-PL" dirty="0" smtClean="0"/>
          </a:p>
          <a:p>
            <a:endParaRPr lang="pl-PL" dirty="0" smtClean="0"/>
          </a:p>
          <a:p>
            <a:r>
              <a:rPr lang="pl-PL" dirty="0" err="1" smtClean="0"/>
              <a:t>Essential</a:t>
            </a:r>
            <a:r>
              <a:rPr lang="pl-PL" dirty="0" smtClean="0"/>
              <a:t> (</a:t>
            </a:r>
            <a:r>
              <a:rPr lang="pl-PL" dirty="0" err="1" smtClean="0"/>
              <a:t>constitutive</a:t>
            </a:r>
            <a:r>
              <a:rPr lang="pl-PL" dirty="0" smtClean="0"/>
              <a:t> </a:t>
            </a:r>
            <a:r>
              <a:rPr lang="pl-PL" dirty="0" err="1" smtClean="0"/>
              <a:t>effects</a:t>
            </a:r>
            <a:r>
              <a:rPr lang="pl-PL" dirty="0" smtClean="0"/>
              <a:t>) to</a:t>
            </a:r>
          </a:p>
          <a:p>
            <a:pPr lvl="1"/>
            <a:r>
              <a:rPr lang="pl-PL" dirty="0" err="1" smtClean="0"/>
              <a:t>Perpetual</a:t>
            </a:r>
            <a:r>
              <a:rPr lang="pl-PL" dirty="0" smtClean="0"/>
              <a:t> </a:t>
            </a:r>
            <a:r>
              <a:rPr lang="pl-PL" dirty="0" err="1" smtClean="0"/>
              <a:t>usufruct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>
                <a:solidFill>
                  <a:srgbClr val="00B0F0"/>
                </a:solidFill>
              </a:rPr>
              <a:t>established</a:t>
            </a:r>
            <a:r>
              <a:rPr lang="pl-PL" dirty="0" smtClean="0">
                <a:solidFill>
                  <a:srgbClr val="00B0F0"/>
                </a:solidFill>
              </a:rPr>
              <a:t> </a:t>
            </a:r>
            <a:r>
              <a:rPr lang="pl-PL" dirty="0" err="1" smtClean="0">
                <a:solidFill>
                  <a:srgbClr val="00B0F0"/>
                </a:solidFill>
              </a:rPr>
              <a:t>or</a:t>
            </a:r>
            <a:r>
              <a:rPr lang="pl-PL" dirty="0" smtClean="0">
                <a:solidFill>
                  <a:srgbClr val="00B0F0"/>
                </a:solidFill>
              </a:rPr>
              <a:t> </a:t>
            </a:r>
            <a:r>
              <a:rPr lang="pl-PL" dirty="0" err="1" smtClean="0">
                <a:solidFill>
                  <a:srgbClr val="00B0F0"/>
                </a:solidFill>
              </a:rPr>
              <a:t>transfered</a:t>
            </a:r>
            <a:endParaRPr lang="pl-PL" dirty="0" smtClean="0">
              <a:solidFill>
                <a:srgbClr val="00B0F0"/>
              </a:solidFill>
            </a:endParaRPr>
          </a:p>
          <a:p>
            <a:pPr lvl="1"/>
            <a:endParaRPr lang="pl-PL" dirty="0" smtClean="0"/>
          </a:p>
          <a:p>
            <a:pPr lvl="1"/>
            <a:r>
              <a:rPr lang="pl-PL" dirty="0" err="1" smtClean="0"/>
              <a:t>Mortgage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>
                <a:solidFill>
                  <a:srgbClr val="00B0F0"/>
                </a:solidFill>
              </a:rPr>
              <a:t>established</a:t>
            </a:r>
            <a:r>
              <a:rPr lang="pl-PL" dirty="0" smtClean="0">
                <a:solidFill>
                  <a:srgbClr val="00B0F0"/>
                </a:solidFill>
              </a:rPr>
              <a:t> </a:t>
            </a:r>
            <a:r>
              <a:rPr lang="pl-PL" dirty="0" err="1" smtClean="0">
                <a:solidFill>
                  <a:srgbClr val="00B0F0"/>
                </a:solidFill>
              </a:rPr>
              <a:t>or</a:t>
            </a:r>
            <a:r>
              <a:rPr lang="pl-PL" dirty="0" smtClean="0">
                <a:solidFill>
                  <a:srgbClr val="00B0F0"/>
                </a:solidFill>
              </a:rPr>
              <a:t> </a:t>
            </a:r>
            <a:r>
              <a:rPr lang="pl-PL" dirty="0" err="1" smtClean="0">
                <a:solidFill>
                  <a:srgbClr val="00B0F0"/>
                </a:solidFill>
              </a:rPr>
              <a:t>transfered</a:t>
            </a:r>
            <a:endParaRPr lang="pl-PL" dirty="0" smtClean="0">
              <a:solidFill>
                <a:srgbClr val="00B0F0"/>
              </a:solidFill>
            </a:endParaRPr>
          </a:p>
          <a:p>
            <a:pPr lvl="1"/>
            <a:endParaRPr lang="pl-PL" dirty="0" smtClean="0"/>
          </a:p>
          <a:p>
            <a:pPr lvl="1"/>
            <a:r>
              <a:rPr lang="pl-PL" dirty="0" err="1" smtClean="0"/>
              <a:t>Ownership</a:t>
            </a:r>
            <a:r>
              <a:rPr lang="pl-PL" dirty="0" smtClean="0"/>
              <a:t> of </a:t>
            </a:r>
            <a:r>
              <a:rPr lang="pl-PL" dirty="0" err="1" smtClean="0"/>
              <a:t>premises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>
                <a:solidFill>
                  <a:srgbClr val="00B0F0"/>
                </a:solidFill>
              </a:rPr>
              <a:t>established</a:t>
            </a:r>
            <a:endParaRPr lang="pl-PL" dirty="0">
              <a:solidFill>
                <a:srgbClr val="00B0F0"/>
              </a:solidFill>
            </a:endParaRP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err="1" smtClean="0"/>
              <a:t>Entry</a:t>
            </a:r>
            <a:r>
              <a:rPr lang="pl-PL" dirty="0" smtClean="0"/>
              <a:t> </a:t>
            </a:r>
            <a:r>
              <a:rPr lang="pl-PL" dirty="0" err="1" smtClean="0"/>
              <a:t>in</a:t>
            </a:r>
            <a:r>
              <a:rPr lang="pl-PL" dirty="0" smtClean="0"/>
              <a:t> </a:t>
            </a:r>
            <a:r>
              <a:rPr lang="pl-PL" dirty="0" err="1" smtClean="0"/>
              <a:t>mortgage</a:t>
            </a:r>
            <a:r>
              <a:rPr lang="pl-PL" dirty="0" smtClean="0"/>
              <a:t> </a:t>
            </a:r>
            <a:r>
              <a:rPr lang="pl-PL" dirty="0" err="1" smtClean="0"/>
              <a:t>books</a:t>
            </a:r>
            <a:r>
              <a:rPr lang="pl-PL" dirty="0" smtClean="0"/>
              <a:t> </a:t>
            </a:r>
            <a:br>
              <a:rPr lang="pl-PL" dirty="0" smtClean="0"/>
            </a:br>
            <a:r>
              <a:rPr lang="pl-PL" dirty="0" smtClean="0"/>
              <a:t>(land register)</a:t>
            </a:r>
            <a:endParaRPr lang="pl-PL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l">
  <a:themeElements>
    <a:clrScheme name="Hol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Hol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Hol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29</TotalTime>
  <Words>235</Words>
  <Application>Microsoft Office PowerPoint</Application>
  <PresentationFormat>Pokaz na ekranie (4:3)</PresentationFormat>
  <Paragraphs>51</Paragraphs>
  <Slides>6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7" baseType="lpstr">
      <vt:lpstr>Hol</vt:lpstr>
      <vt:lpstr>Ownership and  other real rights</vt:lpstr>
      <vt:lpstr>Real rights</vt:lpstr>
      <vt:lpstr>Co-Ownership</vt:lpstr>
      <vt:lpstr>Co-ownership in marriage Community of property</vt:lpstr>
      <vt:lpstr>Easements – subordinate real right</vt:lpstr>
      <vt:lpstr>Entry in mortgage books  (land register)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Ownership and  other real rights</dc:title>
  <dc:creator>drela</dc:creator>
  <cp:lastModifiedBy>drela</cp:lastModifiedBy>
  <cp:revision>9</cp:revision>
  <dcterms:created xsi:type="dcterms:W3CDTF">2013-12-18T13:32:43Z</dcterms:created>
  <dcterms:modified xsi:type="dcterms:W3CDTF">2015-02-05T12:51:28Z</dcterms:modified>
</cp:coreProperties>
</file>