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43.png" ContentType="image/png"/>
  <Override PartName="/ppt/media/image41.png" ContentType="image/png"/>
  <Override PartName="/ppt/media/image39.jpeg" ContentType="image/jpeg"/>
  <Override PartName="/ppt/media/image38.png" ContentType="image/png"/>
  <Override PartName="/ppt/media/image42.jpeg" ContentType="image/jpeg"/>
  <Override PartName="/ppt/media/image37.png" ContentType="image/png"/>
  <Override PartName="/ppt/media/image36.png" ContentType="image/png"/>
  <Override PartName="/ppt/media/image34.png" ContentType="image/png"/>
  <Override PartName="/ppt/media/image44.jpeg" ContentType="image/jpeg"/>
  <Override PartName="/ppt/media/image33.jpeg" ContentType="image/jpeg"/>
  <Override PartName="/ppt/media/image31.png" ContentType="image/png"/>
  <Override PartName="/ppt/media/image23.png" ContentType="image/png"/>
  <Override PartName="/ppt/media/image22.png" ContentType="image/png"/>
  <Override PartName="/ppt/media/image21.jpeg" ContentType="image/jpeg"/>
  <Override PartName="/ppt/media/image20.png" ContentType="image/png"/>
  <Override PartName="/ppt/media/image19.png" ContentType="image/png"/>
  <Override PartName="/ppt/media/image6.png" ContentType="image/png"/>
  <Override PartName="/ppt/media/image18.jpeg" ContentType="image/jpeg"/>
  <Override PartName="/ppt/media/image16.jpeg" ContentType="image/jpeg"/>
  <Override PartName="/ppt/media/image14.png" ContentType="image/png"/>
  <Override PartName="/ppt/media/image13.png" ContentType="image/png"/>
  <Override PartName="/ppt/media/image12.png" ContentType="image/png"/>
  <Override PartName="/ppt/media/image11.jpeg" ContentType="image/jpeg"/>
  <Override PartName="/ppt/media/image10.png" ContentType="image/png"/>
  <Override PartName="/ppt/media/image9.png" ContentType="image/png"/>
  <Override PartName="/ppt/media/image35.jpeg" ContentType="image/jpeg"/>
  <Override PartName="/ppt/media/image8.png" ContentType="image/png"/>
  <Override PartName="/ppt/media/image7.png" ContentType="image/png"/>
  <Override PartName="/ppt/media/image29.png" ContentType="image/png"/>
  <Override PartName="/ppt/media/image28.png" ContentType="image/png"/>
  <Override PartName="/ppt/media/image49.png" ContentType="image/png"/>
  <Override PartName="/ppt/media/image5.png" ContentType="image/png"/>
  <Override PartName="/ppt/media/image30.jpeg" ContentType="image/jpeg"/>
  <Override PartName="/ppt/media/image27.png" ContentType="image/png"/>
  <Override PartName="/ppt/media/image48.png" ContentType="image/png"/>
  <Override PartName="/ppt/media/image4.png" ContentType="image/png"/>
  <Override PartName="/ppt/media/image51.jpeg" ContentType="image/jpeg"/>
  <Override PartName="/ppt/media/image17.png" ContentType="image/png"/>
  <Override PartName="/ppt/media/image26.png" ContentType="image/png"/>
  <Override PartName="/ppt/media/image47.png" ContentType="image/png"/>
  <Override PartName="/ppt/media/image32.jpeg" ContentType="image/jpeg"/>
  <Override PartName="/ppt/media/image3.png" ContentType="image/png"/>
  <Override PartName="/ppt/media/image50.png" ContentType="image/png"/>
  <Override PartName="/ppt/media/image25.png" ContentType="image/png"/>
  <Override PartName="/ppt/media/image46.png" ContentType="image/png"/>
  <Override PartName="/ppt/media/image2.png" ContentType="image/png"/>
  <Override PartName="/ppt/media/image40.png" ContentType="image/png"/>
  <Override PartName="/ppt/media/image15.png" ContentType="image/png"/>
  <Override PartName="/ppt/media/image24.png" ContentType="image/png"/>
  <Override PartName="/ppt/media/image45.png" ContentType="image/png"/>
  <Override PartName="/ppt/media/image1.png" ContentType="image/png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0040" cy="68504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0040" cy="685044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0040" cy="685044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357120" y="576000"/>
            <a:ext cx="8353800" cy="114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endParaRPr/>
          </a:p>
          <a:p>
            <a:r>
              <a:rPr b="1" lang="pl-PL" sz="3200" strike="noStrike">
                <a:solidFill>
                  <a:srgbClr val="000000"/>
                </a:solidFill>
                <a:latin typeface="Arial"/>
                <a:ea typeface="DejaVu Sans"/>
              </a:rPr>
              <a:t>Prawa człowieka i systemy  ich ochrony</a:t>
            </a:r>
            <a:endParaRPr/>
          </a:p>
          <a:p>
            <a:endParaRPr/>
          </a:p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0" y="6192000"/>
            <a:ext cx="9141840" cy="72972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2"/>
          <a:stretch/>
        </p:blipFill>
        <p:spPr>
          <a:xfrm>
            <a:off x="2232000" y="1944000"/>
            <a:ext cx="5039280" cy="352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296000" y="576000"/>
            <a:ext cx="5325120" cy="287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pl-PL" sz="2000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</a:t>
            </a:r>
            <a:r>
              <a:rPr b="1" lang="pl-PL" sz="2000" strike="noStrike">
                <a:solidFill>
                  <a:srgbClr val="000000"/>
                </a:solidFill>
                <a:latin typeface="Arial"/>
                <a:ea typeface="DejaVu Sans"/>
              </a:rPr>
              <a:t>PRAWA CZŁOWIEKA TO :</a:t>
            </a: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216000" y="1733760"/>
            <a:ext cx="8709120" cy="128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Prawa </a:t>
            </a:r>
            <a:r>
              <a:rPr b="1"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przyrodzone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 – istnieją niezależne od woli władzy czy przepisów prawa, państwo ich nie nadaje, a jedynie tworzy system ich ochrony; przysługują one każdej osobie z racji urodzenia, faktu bycia człowiekiem.</a:t>
            </a:r>
            <a:endParaRPr/>
          </a:p>
        </p:txBody>
      </p:sp>
      <p:sp>
        <p:nvSpPr>
          <p:cNvPr id="153" name="CustomShape 3"/>
          <p:cNvSpPr/>
          <p:nvPr/>
        </p:nvSpPr>
        <p:spPr>
          <a:xfrm>
            <a:off x="216000" y="3312000"/>
            <a:ext cx="8349120" cy="172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Prawa </a:t>
            </a:r>
            <a:r>
              <a:rPr b="1"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naturalne 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– każdy człowiek posiada je z racji </a:t>
            </a:r>
            <a:r>
              <a:rPr b="1"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godności osobowej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, a nie z powodu czyjejś decyzji czy nadania.</a:t>
            </a:r>
            <a:endParaRPr/>
          </a:p>
        </p:txBody>
      </p:sp>
      <p:sp>
        <p:nvSpPr>
          <p:cNvPr id="154" name="CustomShape 4"/>
          <p:cNvSpPr/>
          <p:nvPr/>
        </p:nvSpPr>
        <p:spPr>
          <a:xfrm>
            <a:off x="246240" y="4407120"/>
            <a:ext cx="8493120" cy="150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Prawa </a:t>
            </a:r>
            <a:r>
              <a:rPr b="1"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niezbywalne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 – </a:t>
            </a:r>
            <a:r>
              <a:rPr lang="pl-PL" sz="2000" strike="noStrike" u="sng">
                <a:solidFill>
                  <a:srgbClr val="003366"/>
                </a:solidFill>
                <a:latin typeface="Arial"/>
                <a:ea typeface="DejaVu Sans"/>
              </a:rPr>
              <a:t>żadna władza nie może ich odebrać, tak jak żadna osoba nie może zrzec się swoich praw czy zrezygnować z nich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, np.: wolność od niewolnictwa oznacza, że sam nie mogę oddać się w niewolę, takie działanie nie powoduje żadnych skutków, jest po prostu bez znaczenia.</a:t>
            </a:r>
            <a:endParaRPr/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1080" y="6126480"/>
            <a:ext cx="9141840" cy="72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60000" y="1800000"/>
            <a:ext cx="3165120" cy="491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1600" strike="noStrike">
                <a:solidFill>
                  <a:srgbClr val="003366"/>
                </a:solidFill>
                <a:latin typeface="Arial"/>
                <a:ea typeface="Times New Roman"/>
              </a:rPr>
              <a:t>Prawa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1600" strike="noStrike">
                <a:solidFill>
                  <a:srgbClr val="003366"/>
                </a:solidFill>
                <a:latin typeface="Arial"/>
                <a:ea typeface="Times New Roman"/>
              </a:rPr>
              <a:t> </a:t>
            </a:r>
            <a:r>
              <a:rPr lang="pl-PL" sz="1600" strike="noStrike">
                <a:solidFill>
                  <a:srgbClr val="003366"/>
                </a:solidFill>
                <a:latin typeface="Arial"/>
                <a:ea typeface="Times New Roman"/>
              </a:rPr>
              <a:t>(</a:t>
            </a:r>
            <a:r>
              <a:rPr b="1" lang="pl-PL" sz="1600" strike="noStrike">
                <a:solidFill>
                  <a:srgbClr val="003366"/>
                </a:solidFill>
                <a:latin typeface="Arial"/>
                <a:ea typeface="Times New Roman"/>
              </a:rPr>
              <a:t>prawa pozytywne</a:t>
            </a:r>
            <a:r>
              <a:rPr lang="pl-PL" sz="1600" strike="noStrike">
                <a:solidFill>
                  <a:srgbClr val="003366"/>
                </a:solidFill>
                <a:latin typeface="Arial"/>
                <a:ea typeface="Times New Roman"/>
              </a:rPr>
              <a:t>) oznaczające </a:t>
            </a:r>
            <a:r>
              <a:rPr i="1" lang="pl-PL" sz="1600" strike="noStrike" u="sng">
                <a:solidFill>
                  <a:srgbClr val="003366"/>
                </a:solidFill>
                <a:latin typeface="Arial"/>
                <a:ea typeface="Times New Roman"/>
              </a:rPr>
              <a:t>obowiązek</a:t>
            </a:r>
            <a:r>
              <a:rPr lang="pl-PL" sz="1600" strike="noStrike">
                <a:solidFill>
                  <a:srgbClr val="003366"/>
                </a:solidFill>
                <a:latin typeface="Arial"/>
                <a:ea typeface="Times New Roman"/>
              </a:rPr>
              <a:t> </a:t>
            </a:r>
            <a:r>
              <a:rPr lang="pl-PL" sz="1600" strike="noStrike" u="sng">
                <a:solidFill>
                  <a:srgbClr val="003366"/>
                </a:solidFill>
                <a:latin typeface="Arial"/>
                <a:ea typeface="Times New Roman"/>
              </a:rPr>
              <a:t>podjęcia przez władzę działania</a:t>
            </a:r>
            <a:r>
              <a:rPr lang="pl-PL" sz="1600" strike="noStrike">
                <a:solidFill>
                  <a:srgbClr val="003366"/>
                </a:solidFill>
                <a:latin typeface="Arial"/>
                <a:ea typeface="Times New Roman"/>
              </a:rPr>
              <a:t> na rzecz jednostki (np. prawo do sprawiedliwego sądu zobowiązuje państwo do tworzenia systemu sądów, kształcenia sędziów czy zapewnieniu dostępu do sądu dla wszystkich osób). 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360000" y="5184000"/>
            <a:ext cx="3021120" cy="239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3"/>
          <p:cNvSpPr/>
          <p:nvPr/>
        </p:nvSpPr>
        <p:spPr>
          <a:xfrm>
            <a:off x="5832000" y="1872000"/>
            <a:ext cx="2589120" cy="453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1600" strike="noStrike">
                <a:solidFill>
                  <a:srgbClr val="003366"/>
                </a:solidFill>
                <a:latin typeface="Arial"/>
                <a:ea typeface="DejaVu Sans"/>
              </a:rPr>
              <a:t>Wolności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1600" strike="noStrike">
                <a:solidFill>
                  <a:srgbClr val="003366"/>
                </a:solidFill>
                <a:latin typeface="Arial"/>
                <a:ea typeface="DejaVu Sans"/>
              </a:rPr>
              <a:t>(</a:t>
            </a:r>
            <a:r>
              <a:rPr b="1" lang="pl-PL" sz="1600" strike="noStrike">
                <a:solidFill>
                  <a:srgbClr val="003366"/>
                </a:solidFill>
                <a:latin typeface="Arial"/>
                <a:ea typeface="DejaVu Sans"/>
              </a:rPr>
              <a:t>prawa negatywne</a:t>
            </a:r>
            <a:r>
              <a:rPr lang="pl-PL" sz="1600" strike="noStrike">
                <a:solidFill>
                  <a:srgbClr val="003366"/>
                </a:solidFill>
                <a:latin typeface="Arial"/>
                <a:ea typeface="DejaVu Sans"/>
              </a:rPr>
              <a:t>)  oznaczające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1600" strike="noStrike">
                <a:solidFill>
                  <a:srgbClr val="003366"/>
                </a:solidFill>
                <a:latin typeface="Arial"/>
                <a:ea typeface="DejaVu Sans"/>
              </a:rPr>
              <a:t> </a:t>
            </a:r>
            <a:r>
              <a:rPr lang="pl-PL" sz="1600" strike="noStrike" u="sng">
                <a:solidFill>
                  <a:srgbClr val="003366"/>
                </a:solidFill>
                <a:latin typeface="Arial"/>
                <a:ea typeface="DejaVu Sans"/>
              </a:rPr>
              <a:t>obowiązek powstrzymania się władzy od działań</a:t>
            </a:r>
            <a:r>
              <a:rPr lang="pl-PL" sz="1600" strike="noStrike">
                <a:solidFill>
                  <a:srgbClr val="003366"/>
                </a:solidFill>
                <a:latin typeface="Arial"/>
                <a:ea typeface="DejaVu Sans"/>
              </a:rPr>
              <a:t> w określonych obszarach naszego życia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z="1600" strike="noStrike">
                <a:solidFill>
                  <a:srgbClr val="003366"/>
                </a:solidFill>
                <a:latin typeface="Arial"/>
                <a:ea typeface="DejaVu Sans"/>
              </a:rPr>
              <a:t>(np. wolność od tortur zakazuje jakiejkolwiek władzy stosowania tortur wobec jednostki</a:t>
            </a:r>
            <a:r>
              <a:rPr lang="pl-PL" strike="noStrike">
                <a:solidFill>
                  <a:srgbClr val="003366"/>
                </a:solidFill>
                <a:latin typeface="Arial"/>
                <a:ea typeface="DejaVu Sans"/>
              </a:rPr>
              <a:t>).</a:t>
            </a:r>
            <a:endParaRPr/>
          </a:p>
        </p:txBody>
      </p:sp>
      <p:sp>
        <p:nvSpPr>
          <p:cNvPr id="159" name="CustomShape 4"/>
          <p:cNvSpPr/>
          <p:nvPr/>
        </p:nvSpPr>
        <p:spPr>
          <a:xfrm>
            <a:off x="1944000" y="576000"/>
            <a:ext cx="4821120" cy="48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pl-PL" sz="2600" strike="noStrike">
                <a:solidFill>
                  <a:srgbClr val="000000"/>
                </a:solidFill>
                <a:latin typeface="Arial"/>
                <a:ea typeface="DejaVu Sans"/>
              </a:rPr>
              <a:t>              </a:t>
            </a:r>
            <a:r>
              <a:rPr b="1" lang="pl-PL" sz="2600" strike="noStrike">
                <a:solidFill>
                  <a:srgbClr val="000000"/>
                </a:solidFill>
                <a:latin typeface="Arial"/>
                <a:ea typeface="DejaVu Sans"/>
              </a:rPr>
              <a:t>Prawa i wolności</a:t>
            </a:r>
            <a:endParaRPr/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3168000" y="1512000"/>
            <a:ext cx="2733120" cy="2805120"/>
          </a:xfrm>
          <a:prstGeom prst="rect">
            <a:avLst/>
          </a:prstGeom>
          <a:ln>
            <a:noFill/>
          </a:ln>
        </p:spPr>
      </p:pic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1080" y="6126480"/>
            <a:ext cx="9141840" cy="72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-12240" y="1830240"/>
            <a:ext cx="9230400" cy="503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Konstytucja RP   – zawiera szeroki katalog praw i wolności obejmujący 57 artykułów.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Każda osoba, która uważa, że jej wolności lub prawa zostały naruszone może wnieść skargę konstytucyjną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 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Każdy może zwrócić się do Rzecznika Praw Obywatelskich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Konstytucja wprowadza zasadę wynagrodzenia szkody powstałej przez niezgodne z prawem działanie organu władzy publicznej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2880000" y="533160"/>
            <a:ext cx="39470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600" strike="noStrike">
                <a:solidFill>
                  <a:srgbClr val="000000"/>
                </a:solidFill>
                <a:latin typeface="Arial"/>
                <a:ea typeface="DejaVu Sans"/>
              </a:rPr>
              <a:t>KONSTYTUCJA  RP</a:t>
            </a:r>
            <a:endParaRPr/>
          </a:p>
        </p:txBody>
      </p:sp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1440" y="6126480"/>
            <a:ext cx="9141840" cy="729720"/>
          </a:xfrm>
          <a:prstGeom prst="rect">
            <a:avLst/>
          </a:prstGeom>
          <a:ln>
            <a:noFill/>
          </a:ln>
        </p:spPr>
      </p:pic>
      <p:pic>
        <p:nvPicPr>
          <p:cNvPr id="165" name="" descr=""/>
          <p:cNvPicPr/>
          <p:nvPr/>
        </p:nvPicPr>
        <p:blipFill>
          <a:blip r:embed="rId2"/>
          <a:stretch/>
        </p:blipFill>
        <p:spPr>
          <a:xfrm>
            <a:off x="7678080" y="4665240"/>
            <a:ext cx="1177200" cy="1382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288000" y="2088000"/>
            <a:ext cx="8478000" cy="359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Art. 31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 „</a:t>
            </a:r>
            <a:r>
              <a:rPr b="1"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ograniczenia w zakresie korzystania z konstytucyjnych wolności i pra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w mogą być ustanawiane </a:t>
            </a:r>
            <a:r>
              <a:rPr i="1" lang="pl-PL" sz="2000" strike="noStrike" u="sng">
                <a:solidFill>
                  <a:srgbClr val="003366"/>
                </a:solidFill>
                <a:latin typeface="Arial"/>
                <a:ea typeface="DejaVu Sans"/>
              </a:rPr>
              <a:t>tylko i wtedy, gdy są konieczne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 w </a:t>
            </a:r>
            <a:r>
              <a:rPr lang="pl-PL" sz="2000" strike="noStrike" u="sng">
                <a:solidFill>
                  <a:srgbClr val="003366"/>
                </a:solidFill>
                <a:latin typeface="Arial"/>
                <a:ea typeface="DejaVu Sans"/>
              </a:rPr>
              <a:t>demokratycznym państwie 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dla jego bezpieczeństwa lub porządku publicznego, bądź dla ochrony środowiska, zdrowia i moralności publicznej, albo wolności i praw innych osób.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Ograniczenia te nie mogą naruszać istoty wolności i praw.</a:t>
            </a:r>
            <a:endParaRPr/>
          </a:p>
        </p:txBody>
      </p:sp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1440" y="6126480"/>
            <a:ext cx="9141840" cy="729720"/>
          </a:xfrm>
          <a:prstGeom prst="rect">
            <a:avLst/>
          </a:prstGeom>
          <a:ln>
            <a:noFill/>
          </a:ln>
        </p:spPr>
      </p:pic>
      <p:sp>
        <p:nvSpPr>
          <p:cNvPr id="168" name="CustomShape 2"/>
          <p:cNvSpPr/>
          <p:nvPr/>
        </p:nvSpPr>
        <p:spPr>
          <a:xfrm>
            <a:off x="1656000" y="792000"/>
            <a:ext cx="4178160" cy="37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</a:t>
            </a:r>
            <a:r>
              <a:rPr b="1" lang="pl-PL" sz="2000" strike="noStrike">
                <a:solidFill>
                  <a:srgbClr val="000000"/>
                </a:solidFill>
                <a:latin typeface="Arial"/>
                <a:ea typeface="DejaVu Sans"/>
              </a:rPr>
              <a:t>Art.31 Konstytucji RP</a:t>
            </a:r>
            <a:endParaRPr/>
          </a:p>
        </p:txBody>
      </p:sp>
      <p:pic>
        <p:nvPicPr>
          <p:cNvPr id="169" name="" descr=""/>
          <p:cNvPicPr/>
          <p:nvPr/>
        </p:nvPicPr>
        <p:blipFill>
          <a:blip r:embed="rId2"/>
          <a:stretch/>
        </p:blipFill>
        <p:spPr>
          <a:xfrm>
            <a:off x="7678080" y="4608000"/>
            <a:ext cx="1177200" cy="1382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792000" y="504000"/>
            <a:ext cx="7583760" cy="230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l-PL" strike="noStrike">
                <a:solidFill>
                  <a:srgbClr val="003366"/>
                </a:solidFill>
                <a:latin typeface="Arial"/>
                <a:ea typeface="Times New Roman"/>
              </a:rPr>
              <a:t>Prawa nienaruszalne (niederegowalne) – </a:t>
            </a:r>
            <a:r>
              <a:rPr lang="pl-PL" strike="noStrike">
                <a:solidFill>
                  <a:srgbClr val="003366"/>
                </a:solidFill>
                <a:latin typeface="Arial"/>
                <a:ea typeface="Times New Roman"/>
              </a:rPr>
              <a:t>prawa, których nie można  ograniczyć w żadnym przypadku. 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518040" y="1800000"/>
            <a:ext cx="6679440" cy="251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Times New Roman"/>
              </a:rPr>
              <a:t>1)wolno</a:t>
            </a:r>
            <a:r>
              <a:rPr lang="pl-PL" sz="2200" strike="noStrike">
                <a:solidFill>
                  <a:srgbClr val="000000"/>
                </a:solidFill>
                <a:latin typeface="TimesNewRoman"/>
                <a:ea typeface="TimesNewRoman"/>
              </a:rPr>
              <a:t>ść 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Times New Roman"/>
              </a:rPr>
              <a:t>od tortur i innego nieludzkiego albo poni</a:t>
            </a:r>
            <a:r>
              <a:rPr lang="pl-PL" sz="2200" strike="noStrike">
                <a:solidFill>
                  <a:srgbClr val="000000"/>
                </a:solidFill>
                <a:latin typeface="TimesNewRoman"/>
                <a:ea typeface="TimesNewRoman"/>
              </a:rPr>
              <a:t>ż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Times New Roman"/>
              </a:rPr>
              <a:t>aj</a:t>
            </a:r>
            <a:r>
              <a:rPr lang="pl-PL" sz="2200" strike="noStrike">
                <a:solidFill>
                  <a:srgbClr val="000000"/>
                </a:solidFill>
                <a:latin typeface="TimesNewRoman"/>
                <a:ea typeface="TimesNewRoman"/>
              </a:rPr>
              <a:t>ą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Times New Roman"/>
              </a:rPr>
              <a:t>cego traktowania lub karania,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Times New Roman"/>
              </a:rPr>
              <a:t>2) wolno</a:t>
            </a:r>
            <a:r>
              <a:rPr lang="pl-PL" sz="2200" strike="noStrike">
                <a:solidFill>
                  <a:srgbClr val="000000"/>
                </a:solidFill>
                <a:latin typeface="TimesNewRoman"/>
                <a:ea typeface="TimesNewRoman"/>
              </a:rPr>
              <a:t>ść 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Times New Roman"/>
              </a:rPr>
              <a:t>od niewolnictwa lub podda</a:t>
            </a:r>
            <a:r>
              <a:rPr lang="pl-PL" sz="2200" strike="noStrike">
                <a:solidFill>
                  <a:srgbClr val="000000"/>
                </a:solidFill>
                <a:latin typeface="TimesNewRoman"/>
                <a:ea typeface="TimesNewRoman"/>
              </a:rPr>
              <a:t>ń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Times New Roman"/>
              </a:rPr>
              <a:t>stwa,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Times New Roman"/>
              </a:rPr>
              <a:t>3) zakaz karania bez podstawy prawnej,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2200" strike="noStrike">
                <a:solidFill>
                  <a:srgbClr val="000000"/>
                </a:solidFill>
                <a:latin typeface="Times New Roman"/>
                <a:ea typeface="Times New Roman"/>
              </a:rPr>
              <a:t>4) zakaz ponownego s</a:t>
            </a:r>
            <a:r>
              <a:rPr lang="pl-PL" sz="2200" strike="noStrike">
                <a:solidFill>
                  <a:srgbClr val="000000"/>
                </a:solidFill>
                <a:latin typeface="TimesNewRoman"/>
                <a:ea typeface="TimesNewRoman"/>
              </a:rPr>
              <a:t>ą</a:t>
            </a:r>
            <a:r>
              <a:rPr lang="pl-PL" sz="2200" strike="noStrike">
                <a:solidFill>
                  <a:srgbClr val="000000"/>
                </a:solidFill>
                <a:latin typeface="Times New Roman"/>
                <a:ea typeface="Times New Roman"/>
              </a:rPr>
              <a:t>dzenia lub karania za ten sam czyn.</a:t>
            </a:r>
            <a:endParaRPr/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5400000" y="3600000"/>
            <a:ext cx="3669480" cy="2611080"/>
          </a:xfrm>
          <a:prstGeom prst="rect">
            <a:avLst/>
          </a:prstGeom>
          <a:ln>
            <a:noFill/>
          </a:ln>
        </p:spPr>
      </p:pic>
      <p:pic>
        <p:nvPicPr>
          <p:cNvPr id="173" name="" descr=""/>
          <p:cNvPicPr/>
          <p:nvPr/>
        </p:nvPicPr>
        <p:blipFill>
          <a:blip r:embed="rId2"/>
          <a:stretch/>
        </p:blipFill>
        <p:spPr>
          <a:xfrm>
            <a:off x="360" y="6126480"/>
            <a:ext cx="9141840" cy="72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210600" y="360000"/>
            <a:ext cx="8703360" cy="362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trike="noStrike">
                <a:solidFill>
                  <a:srgbClr val="003366"/>
                </a:solidFill>
                <a:latin typeface="Arial"/>
                <a:ea typeface="DejaVu Sans"/>
              </a:rPr>
              <a:t>Gdy mówimy o prawie człowieka trzeba wspomnieć o </a:t>
            </a:r>
            <a:r>
              <a:rPr b="1" lang="pl-PL" strike="noStrike">
                <a:solidFill>
                  <a:srgbClr val="003366"/>
                </a:solidFill>
                <a:latin typeface="Arial"/>
                <a:ea typeface="DejaVu Sans"/>
              </a:rPr>
              <a:t>prawie humanitarnym</a:t>
            </a:r>
            <a:r>
              <a:rPr lang="pl-PL" strike="noStrike">
                <a:solidFill>
                  <a:srgbClr val="003366"/>
                </a:solidFill>
                <a:latin typeface="Arial"/>
                <a:ea typeface="DejaVu Sans"/>
              </a:rPr>
              <a:t>, które chroni jednostki (osoby cywilne, jeńców i rannych) w czasie konfliktów zbrojnych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trike="noStrike">
                <a:solidFill>
                  <a:srgbClr val="003366"/>
                </a:solidFill>
                <a:latin typeface="Arial"/>
                <a:ea typeface="DejaVu Sans"/>
              </a:rPr>
              <a:t>o charakterze międzynarodowym i wewnętrznym.</a:t>
            </a:r>
            <a:endParaRPr/>
          </a:p>
        </p:txBody>
      </p:sp>
      <p:sp>
        <p:nvSpPr>
          <p:cNvPr id="175" name="CustomShape 2"/>
          <p:cNvSpPr/>
          <p:nvPr/>
        </p:nvSpPr>
        <p:spPr>
          <a:xfrm>
            <a:off x="210600" y="2376000"/>
            <a:ext cx="8625960" cy="316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Rozwój prawa humanitarnego wiąże się z działalnością Międzynarodowego Komitetu Czerwonego Krzyża.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Podstawą Prawa Humanitarnego są obecnie </a:t>
            </a:r>
            <a:r>
              <a:rPr b="1" lang="pl-PL" sz="2000" strike="noStrike" u="sng">
                <a:solidFill>
                  <a:srgbClr val="003366"/>
                </a:solidFill>
                <a:latin typeface="Arial"/>
                <a:ea typeface="DejaVu Sans"/>
              </a:rPr>
              <a:t>cztery konwencje genewskie z 1949 r. </a:t>
            </a:r>
            <a:r>
              <a:rPr b="1"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i dwa protokoły dodatkowe do tych konwencji z 1977 r.</a:t>
            </a:r>
            <a:endParaRPr/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3312000" y="4320000"/>
            <a:ext cx="2854800" cy="2013480"/>
          </a:xfrm>
          <a:prstGeom prst="rect">
            <a:avLst/>
          </a:prstGeom>
          <a:ln>
            <a:noFill/>
          </a:ln>
        </p:spPr>
      </p:pic>
      <p:pic>
        <p:nvPicPr>
          <p:cNvPr id="177" name="" descr=""/>
          <p:cNvPicPr/>
          <p:nvPr/>
        </p:nvPicPr>
        <p:blipFill>
          <a:blip r:embed="rId2"/>
          <a:stretch/>
        </p:blipFill>
        <p:spPr>
          <a:xfrm>
            <a:off x="360" y="6336000"/>
            <a:ext cx="9141840" cy="72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0" y="0"/>
            <a:ext cx="9139680" cy="85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79" name="CustomShape 2"/>
          <p:cNvSpPr/>
          <p:nvPr/>
        </p:nvSpPr>
        <p:spPr>
          <a:xfrm>
            <a:off x="1285920" y="1071720"/>
            <a:ext cx="6567840" cy="4957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3"/>
          <p:cNvSpPr/>
          <p:nvPr/>
        </p:nvSpPr>
        <p:spPr>
          <a:xfrm>
            <a:off x="1500120" y="1143000"/>
            <a:ext cx="5853600" cy="3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  <a:ea typeface="DejaVu Sans"/>
              </a:rPr>
              <a:t>Systemy źródeł praw człowieka</a:t>
            </a:r>
            <a:endParaRPr/>
          </a:p>
        </p:txBody>
      </p:sp>
      <p:sp>
        <p:nvSpPr>
          <p:cNvPr id="181" name="CustomShape 4"/>
          <p:cNvSpPr/>
          <p:nvPr/>
        </p:nvSpPr>
        <p:spPr>
          <a:xfrm>
            <a:off x="285840" y="1857240"/>
            <a:ext cx="3567600" cy="4210560"/>
          </a:xfrm>
          <a:prstGeom prst="rect">
            <a:avLst/>
          </a:prstGeom>
          <a:solidFill>
            <a:srgbClr val="dddddd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CustomShape 5"/>
          <p:cNvSpPr/>
          <p:nvPr/>
        </p:nvSpPr>
        <p:spPr>
          <a:xfrm>
            <a:off x="428760" y="2071800"/>
            <a:ext cx="3281760" cy="176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000" strike="noStrike">
                <a:solidFill>
                  <a:srgbClr val="000000"/>
                </a:solidFill>
                <a:latin typeface="Calibri"/>
                <a:ea typeface="DejaVu Sans"/>
              </a:rPr>
              <a:t>System krajowy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b="1" lang="pl-PL" strike="noStrike">
                <a:solidFill>
                  <a:srgbClr val="004586"/>
                </a:solidFill>
                <a:latin typeface="Calibri"/>
                <a:ea typeface="DejaVu Sans"/>
              </a:rPr>
              <a:t>Konstytucja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b="1" lang="pl-PL" strike="noStrike">
                <a:solidFill>
                  <a:srgbClr val="004586"/>
                </a:solidFill>
                <a:latin typeface="Calibri"/>
                <a:ea typeface="DejaVu Sans"/>
              </a:rPr>
              <a:t>Ustawa </a:t>
            </a:r>
            <a:r>
              <a:rPr lang="pl-PL" strike="noStrike">
                <a:solidFill>
                  <a:srgbClr val="004586"/>
                </a:solidFill>
                <a:latin typeface="Calibri"/>
                <a:ea typeface="DejaVu Sans"/>
              </a:rPr>
              <a:t>– rozwijają postanowienia konstytucyjne, lecz nie kreują uprawnień</a:t>
            </a:r>
            <a:endParaRPr/>
          </a:p>
        </p:txBody>
      </p:sp>
      <p:sp>
        <p:nvSpPr>
          <p:cNvPr id="183" name="CustomShape 6"/>
          <p:cNvSpPr/>
          <p:nvPr/>
        </p:nvSpPr>
        <p:spPr>
          <a:xfrm>
            <a:off x="4214880" y="1872000"/>
            <a:ext cx="4353480" cy="4174200"/>
          </a:xfrm>
          <a:prstGeom prst="rect">
            <a:avLst/>
          </a:prstGeom>
          <a:solidFill>
            <a:srgbClr val="dddddd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7"/>
          <p:cNvSpPr/>
          <p:nvPr/>
        </p:nvSpPr>
        <p:spPr>
          <a:xfrm>
            <a:off x="4286520" y="1928880"/>
            <a:ext cx="4281840" cy="392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  <a:ea typeface="DejaVu Sans"/>
              </a:rPr>
              <a:t>System międzynarodowy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b="1" lang="pl-PL" strike="noStrike">
                <a:solidFill>
                  <a:srgbClr val="004586"/>
                </a:solidFill>
                <a:latin typeface="Calibri"/>
                <a:ea typeface="DejaVu Sans"/>
              </a:rPr>
              <a:t>Umowy międzynarodowe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b="1" lang="pl-PL" strike="noStrike">
                <a:solidFill>
                  <a:srgbClr val="004586"/>
                </a:solidFill>
                <a:latin typeface="Calibri"/>
                <a:ea typeface="DejaVu Sans"/>
              </a:rPr>
              <a:t>Zwyczaj międzynarodowy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Calibri"/>
                <a:ea typeface="DejaVu Sans"/>
              </a:rPr>
              <a:t>(</a:t>
            </a:r>
            <a:r>
              <a:rPr i="1" lang="pl-PL" strike="noStrike">
                <a:solidFill>
                  <a:srgbClr val="004586"/>
                </a:solidFill>
                <a:latin typeface="Calibri"/>
                <a:ea typeface="DejaVu Sans"/>
              </a:rPr>
              <a:t>zakaz ludobójstwa, tortur, nieludzkiego karania, niewolnictwa, arbitralnego pozbawiania innych życia)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r>
              <a:rPr b="1" lang="pl-PL" strike="noStrike">
                <a:solidFill>
                  <a:srgbClr val="004586"/>
                </a:solidFill>
                <a:latin typeface="Calibri"/>
                <a:ea typeface="DejaVu Sans"/>
              </a:rPr>
              <a:t>Zasady ogólne prawa międzynarodowego </a:t>
            </a:r>
            <a:r>
              <a:rPr lang="pl-PL" strike="noStrike">
                <a:solidFill>
                  <a:srgbClr val="004586"/>
                </a:solidFill>
                <a:latin typeface="Calibri"/>
                <a:ea typeface="DejaVu Sans"/>
              </a:rPr>
              <a:t> (niedziałanie prawa wstecz,  wyłączenia od wyrokowania we własnej sprawie,zakaz nadużywania praw, zasada dobrej wiary, słuszności, sprawiedliwości)</a:t>
            </a:r>
            <a:endParaRPr/>
          </a:p>
        </p:txBody>
      </p:sp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360" y="6252480"/>
            <a:ext cx="9141840" cy="72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0" y="0"/>
            <a:ext cx="9139680" cy="85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2"/>
          <p:cNvSpPr/>
          <p:nvPr/>
        </p:nvSpPr>
        <p:spPr>
          <a:xfrm>
            <a:off x="0" y="1000080"/>
            <a:ext cx="9139680" cy="4841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l-PL" sz="2400" strike="noStrike">
                <a:solidFill>
                  <a:srgbClr val="004586"/>
                </a:solidFill>
                <a:latin typeface="Calibri"/>
                <a:ea typeface="DejaVu Sans"/>
              </a:rPr>
              <a:t>Międzynarodowy Pakt Praw Obywatelskich i Politycznych +  2Protokoły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4586"/>
                </a:solidFill>
                <a:latin typeface="Calibri"/>
                <a:ea typeface="DejaVu Sans"/>
              </a:rPr>
              <a:t>2.    Międzynarodowy Pakt Praw Ekonomicznych, Socjalnych i Kulturalnych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2400" strike="noStrike">
                <a:solidFill>
                  <a:srgbClr val="004586"/>
                </a:solidFill>
                <a:latin typeface="Calibri"/>
                <a:ea typeface="DejaVu Sans"/>
              </a:rPr>
              <a:t>3.   Konwencja przeciwko torturom i innemu, okrutnemu, nieludzkiemu lub poniżającemu traktowaniu lub karaniu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4586"/>
                </a:solidFill>
                <a:latin typeface="Calibri"/>
                <a:ea typeface="DejaVu Sans"/>
              </a:rPr>
              <a:t>4.    Konwencja o likwidacji wszelkich form dyskryminacji rasowej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4586"/>
                </a:solidFill>
                <a:latin typeface="Calibri"/>
                <a:ea typeface="DejaVu Sans"/>
              </a:rPr>
              <a:t>5.    Konwencja w sprawie wszelkich form dyskryminacji kobiet + Protokół Dodatkowy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4586"/>
                </a:solidFill>
                <a:latin typeface="Calibri"/>
                <a:ea typeface="DejaVu Sans"/>
              </a:rPr>
              <a:t>6.    Konwencja  o prawach dziecka + 2 Protokoły Dodatkowe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4586"/>
                </a:solidFill>
                <a:latin typeface="Calibri"/>
                <a:ea typeface="DejaVu Sans"/>
              </a:rPr>
              <a:t>7.    Konwencja o ochronie praw pracowników migrujących i członków ich rodzin.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-8640" y="6287400"/>
            <a:ext cx="9141840" cy="729720"/>
          </a:xfrm>
          <a:prstGeom prst="rect">
            <a:avLst/>
          </a:prstGeom>
          <a:ln>
            <a:noFill/>
          </a:ln>
        </p:spPr>
      </p:pic>
      <p:sp>
        <p:nvSpPr>
          <p:cNvPr id="189" name="CustomShape 3"/>
          <p:cNvSpPr/>
          <p:nvPr/>
        </p:nvSpPr>
        <p:spPr>
          <a:xfrm>
            <a:off x="432000" y="720000"/>
            <a:ext cx="3815280" cy="93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Arial"/>
                <a:ea typeface="DejaVu Sans"/>
              </a:rPr>
              <a:t>UMOWY MIĘDZYNARODOWE :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360000" y="1800000"/>
            <a:ext cx="8493480" cy="4173480"/>
          </a:xfrm>
          <a:prstGeom prst="rect">
            <a:avLst/>
          </a:prstGeom>
          <a:ln>
            <a:noFill/>
          </a:ln>
        </p:spPr>
      </p:pic>
      <p:sp>
        <p:nvSpPr>
          <p:cNvPr id="191" name="CustomShape 1"/>
          <p:cNvSpPr/>
          <p:nvPr/>
        </p:nvSpPr>
        <p:spPr>
          <a:xfrm>
            <a:off x="1944000" y="792000"/>
            <a:ext cx="4657320" cy="40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pic>
        <p:nvPicPr>
          <p:cNvPr id="192" name="" descr=""/>
          <p:cNvPicPr/>
          <p:nvPr/>
        </p:nvPicPr>
        <p:blipFill>
          <a:blip r:embed="rId2"/>
          <a:stretch/>
        </p:blipFill>
        <p:spPr>
          <a:xfrm>
            <a:off x="360" y="6126480"/>
            <a:ext cx="9141840" cy="729720"/>
          </a:xfrm>
          <a:prstGeom prst="rect">
            <a:avLst/>
          </a:prstGeom>
          <a:ln>
            <a:noFill/>
          </a:ln>
        </p:spPr>
      </p:pic>
      <p:sp>
        <p:nvSpPr>
          <p:cNvPr id="193" name="CustomShape 2"/>
          <p:cNvSpPr/>
          <p:nvPr/>
        </p:nvSpPr>
        <p:spPr>
          <a:xfrm>
            <a:off x="2322360" y="549000"/>
            <a:ext cx="4595040" cy="40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200" strike="noStrike">
                <a:solidFill>
                  <a:srgbClr val="000000"/>
                </a:solidFill>
                <a:latin typeface="Arial"/>
                <a:ea typeface="DejaVu Sans"/>
              </a:rPr>
              <a:t>GENERACJE PRAW CZŁOWIEKA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0" y="0"/>
            <a:ext cx="9139680" cy="85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2"/>
          <p:cNvSpPr/>
          <p:nvPr/>
        </p:nvSpPr>
        <p:spPr>
          <a:xfrm>
            <a:off x="429120" y="1312920"/>
            <a:ext cx="7706520" cy="430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l-PL" sz="2800" strike="noStrike">
                <a:solidFill>
                  <a:srgbClr val="004586"/>
                </a:solidFill>
                <a:latin typeface="Calibri"/>
                <a:ea typeface="DejaVu Sans"/>
              </a:rPr>
              <a:t>Konwencja w sprawie zapobiegania i karania zbrodni ludobójstwa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l-PL" sz="2800" strike="noStrike">
                <a:solidFill>
                  <a:srgbClr val="004586"/>
                </a:solidFill>
                <a:latin typeface="Calibri"/>
                <a:ea typeface="DejaVu Sans"/>
              </a:rPr>
              <a:t>Konwencja dotycząca statusu uchodźców + Protokół dodatkowy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l-PL" sz="2800" strike="noStrike">
                <a:solidFill>
                  <a:srgbClr val="004586"/>
                </a:solidFill>
                <a:latin typeface="Calibri"/>
                <a:ea typeface="DejaVu Sans"/>
              </a:rPr>
              <a:t>Konwencja w sprawie niewolnictwa.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6" name="CustomShape 3"/>
          <p:cNvSpPr/>
          <p:nvPr/>
        </p:nvSpPr>
        <p:spPr>
          <a:xfrm>
            <a:off x="2357280" y="6488640"/>
            <a:ext cx="6782400" cy="36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-8640" y="6287400"/>
            <a:ext cx="9141840" cy="729720"/>
          </a:xfrm>
          <a:prstGeom prst="rect">
            <a:avLst/>
          </a:prstGeom>
          <a:ln>
            <a:noFill/>
          </a:ln>
        </p:spPr>
      </p:pic>
      <p:sp>
        <p:nvSpPr>
          <p:cNvPr id="198" name="CustomShape 4"/>
          <p:cNvSpPr/>
          <p:nvPr/>
        </p:nvSpPr>
        <p:spPr>
          <a:xfrm>
            <a:off x="2926800" y="521280"/>
            <a:ext cx="3551400" cy="4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l-PL" sz="2200" strike="noStrike" u="sng">
                <a:solidFill>
                  <a:srgbClr val="000000"/>
                </a:solidFill>
                <a:latin typeface="Arial"/>
                <a:ea typeface="DejaVu Sans"/>
              </a:rPr>
              <a:t>KONWENCJE  ONZ </a:t>
            </a:r>
            <a:r>
              <a:rPr b="1" lang="pl-PL" sz="2200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/>
          </a:p>
        </p:txBody>
      </p:sp>
      <p:pic>
        <p:nvPicPr>
          <p:cNvPr id="199" name="" descr=""/>
          <p:cNvPicPr/>
          <p:nvPr/>
        </p:nvPicPr>
        <p:blipFill>
          <a:blip r:embed="rId2"/>
          <a:stretch/>
        </p:blipFill>
        <p:spPr>
          <a:xfrm>
            <a:off x="6480000" y="3240000"/>
            <a:ext cx="2437200" cy="2856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656000" y="3504240"/>
            <a:ext cx="2995920" cy="45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b="1"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godność</a:t>
            </a:r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5098320" y="3312000"/>
            <a:ext cx="1956240" cy="45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              </a:t>
            </a:r>
            <a:endParaRPr/>
          </a:p>
        </p:txBody>
      </p:sp>
      <p:sp>
        <p:nvSpPr>
          <p:cNvPr id="116" name="CustomShape 3"/>
          <p:cNvSpPr/>
          <p:nvPr/>
        </p:nvSpPr>
        <p:spPr>
          <a:xfrm>
            <a:off x="1800000" y="4896000"/>
            <a:ext cx="3853440" cy="45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równość i sprawiedliwość</a:t>
            </a:r>
            <a:endParaRPr/>
          </a:p>
        </p:txBody>
      </p:sp>
      <p:sp>
        <p:nvSpPr>
          <p:cNvPr id="117" name="CustomShape 4"/>
          <p:cNvSpPr/>
          <p:nvPr/>
        </p:nvSpPr>
        <p:spPr>
          <a:xfrm>
            <a:off x="0" y="0"/>
            <a:ext cx="9139680" cy="85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864000" y="3565800"/>
            <a:ext cx="781920" cy="45648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872640" y="4222080"/>
            <a:ext cx="781920" cy="45648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864000" y="4942080"/>
            <a:ext cx="781920" cy="45648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4"/>
          <a:stretch/>
        </p:blipFill>
        <p:spPr>
          <a:xfrm>
            <a:off x="0" y="6048000"/>
            <a:ext cx="9141840" cy="80172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5"/>
          <a:stretch/>
        </p:blipFill>
        <p:spPr>
          <a:xfrm>
            <a:off x="360000" y="144000"/>
            <a:ext cx="5686560" cy="3166560"/>
          </a:xfrm>
          <a:prstGeom prst="rect">
            <a:avLst/>
          </a:prstGeom>
          <a:ln>
            <a:noFill/>
          </a:ln>
        </p:spPr>
      </p:pic>
      <p:sp>
        <p:nvSpPr>
          <p:cNvPr id="123" name="CustomShape 5"/>
          <p:cNvSpPr/>
          <p:nvPr/>
        </p:nvSpPr>
        <p:spPr>
          <a:xfrm>
            <a:off x="1802520" y="4248000"/>
            <a:ext cx="158148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wolność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144000" y="864000"/>
            <a:ext cx="9010440" cy="508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l-PL" sz="2800" strike="noStrike">
                <a:solidFill>
                  <a:srgbClr val="004586"/>
                </a:solidFill>
                <a:latin typeface="Calibri"/>
                <a:ea typeface="DejaVu Sans"/>
              </a:rPr>
              <a:t>Konwencja o ochronie praw człowieka i podstawowych wolności + Protokoły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l-PL" sz="2800" strike="noStrike">
                <a:solidFill>
                  <a:srgbClr val="004586"/>
                </a:solidFill>
                <a:latin typeface="Calibri"/>
                <a:ea typeface="DejaVu Sans"/>
              </a:rPr>
              <a:t>Europejska Karta Społeczna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l-PL" sz="2800" strike="noStrike">
                <a:solidFill>
                  <a:srgbClr val="004586"/>
                </a:solidFill>
                <a:latin typeface="Calibri"/>
                <a:ea typeface="DejaVu Sans"/>
              </a:rPr>
              <a:t>Europejska Konwencja o zapobieganiu torturom oraz nieludzkiemu lub poniżającemu traktowaniu albo karaniu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pl-PL" sz="2800" strike="noStrike">
                <a:solidFill>
                  <a:srgbClr val="004586"/>
                </a:solidFill>
                <a:latin typeface="Calibri"/>
                <a:ea typeface="DejaVu Sans"/>
              </a:rPr>
              <a:t>Europejska Konwencja Ramowa o ochronie mniejszości narodowych</a:t>
            </a:r>
            <a:endParaRPr/>
          </a:p>
        </p:txBody>
      </p:sp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-8280" y="6287400"/>
            <a:ext cx="9141840" cy="72972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2160000" y="648000"/>
            <a:ext cx="4894200" cy="73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l-PL" sz="2800" strike="noStrike" u="sng">
                <a:solidFill>
                  <a:srgbClr val="000000"/>
                </a:solidFill>
                <a:latin typeface="Arial"/>
                <a:ea typeface="DejaVu Sans"/>
              </a:rPr>
              <a:t>SYSTEM RADY EUROPY</a:t>
            </a:r>
            <a:r>
              <a:rPr lang="pl-PL" sz="2800" strike="noStrike">
                <a:solidFill>
                  <a:srgbClr val="000000"/>
                </a:solidFill>
                <a:latin typeface="Arial"/>
                <a:ea typeface="DejaVu Sans"/>
              </a:rPr>
              <a:t> :</a:t>
            </a:r>
            <a:endParaRPr/>
          </a:p>
        </p:txBody>
      </p:sp>
      <p:pic>
        <p:nvPicPr>
          <p:cNvPr id="203" name="" descr=""/>
          <p:cNvPicPr/>
          <p:nvPr/>
        </p:nvPicPr>
        <p:blipFill>
          <a:blip r:embed="rId2"/>
          <a:stretch/>
        </p:blipFill>
        <p:spPr>
          <a:xfrm>
            <a:off x="6598080" y="4320000"/>
            <a:ext cx="2257200" cy="182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0" y="0"/>
            <a:ext cx="9139680" cy="85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05" name="CustomShape 2"/>
          <p:cNvSpPr/>
          <p:nvPr/>
        </p:nvSpPr>
        <p:spPr>
          <a:xfrm>
            <a:off x="792000" y="1981080"/>
            <a:ext cx="7558200" cy="276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6" name="CustomShape 3"/>
          <p:cNvSpPr/>
          <p:nvPr/>
        </p:nvSpPr>
        <p:spPr>
          <a:xfrm>
            <a:off x="2160000" y="576000"/>
            <a:ext cx="4534200" cy="66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800" strike="noStrike" u="sng">
                <a:solidFill>
                  <a:srgbClr val="000000"/>
                </a:solidFill>
                <a:latin typeface="Calibri"/>
                <a:ea typeface="DejaVu Sans"/>
              </a:rPr>
              <a:t>SYSTEM UNII EUROPEJSKIEJ</a:t>
            </a:r>
            <a:endParaRPr/>
          </a:p>
        </p:txBody>
      </p:sp>
      <p:sp>
        <p:nvSpPr>
          <p:cNvPr id="207" name="CustomShape 4"/>
          <p:cNvSpPr/>
          <p:nvPr/>
        </p:nvSpPr>
        <p:spPr>
          <a:xfrm>
            <a:off x="792000" y="2016000"/>
            <a:ext cx="6140880" cy="237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l-PL" sz="2800" strike="noStrike">
                <a:solidFill>
                  <a:srgbClr val="000000"/>
                </a:solidFill>
                <a:latin typeface="Calibri"/>
                <a:ea typeface="DejaVu Sans"/>
              </a:rPr>
              <a:t>1. </a:t>
            </a:r>
            <a:r>
              <a:rPr lang="pl-PL" sz="2800" strike="noStrike">
                <a:solidFill>
                  <a:srgbClr val="004586"/>
                </a:solidFill>
                <a:latin typeface="Calibri"/>
                <a:ea typeface="DejaVu Sans"/>
              </a:rPr>
              <a:t>Karta Praw Podstawowych Unii Europejskiej</a:t>
            </a:r>
            <a:endParaRPr/>
          </a:p>
          <a:p>
            <a:pPr>
              <a:lnSpc>
                <a:spcPct val="100000"/>
              </a:lnSpc>
            </a:pPr>
            <a:r>
              <a:rPr lang="pl-PL" sz="2800" strike="noStrike">
                <a:solidFill>
                  <a:srgbClr val="004586"/>
                </a:solidFill>
                <a:latin typeface="Calibri"/>
                <a:ea typeface="DejaVu Sans"/>
              </a:rPr>
              <a:t>2. Orzecznictwo TSUE</a:t>
            </a:r>
            <a:endParaRPr/>
          </a:p>
          <a:p>
            <a:pPr>
              <a:lnSpc>
                <a:spcPct val="100000"/>
              </a:lnSpc>
            </a:pPr>
            <a:r>
              <a:rPr lang="pl-PL" sz="2800" strike="noStrike">
                <a:solidFill>
                  <a:srgbClr val="004586"/>
                </a:solidFill>
                <a:latin typeface="Calibri"/>
                <a:ea typeface="DejaVu Sans"/>
              </a:rPr>
              <a:t>3. Orzecznictwo ETPC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8" name="CustomShape 5"/>
          <p:cNvSpPr/>
          <p:nvPr/>
        </p:nvSpPr>
        <p:spPr>
          <a:xfrm>
            <a:off x="691560" y="4248720"/>
            <a:ext cx="178920" cy="39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9" name="" descr=""/>
          <p:cNvPicPr/>
          <p:nvPr/>
        </p:nvPicPr>
        <p:blipFill>
          <a:blip r:embed="rId1"/>
          <a:stretch/>
        </p:blipFill>
        <p:spPr>
          <a:xfrm>
            <a:off x="-8280" y="6287040"/>
            <a:ext cx="9141840" cy="72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04000" y="1368000"/>
            <a:ext cx="7996680" cy="474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  <a:ea typeface="DejaVu Sans"/>
              </a:rPr>
              <a:t>PRAWA  - UPRAWNIENIA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Calibri"/>
                <a:ea typeface="DejaVu Sans"/>
              </a:rPr>
              <a:t>Uprawnienia, których realizacja prowadzi do osiągnięcia  danej korzyści przez jednostkę, przy czym korzyść ta stanowi następstwo wywiązania się przez określony podmiot, na którym spoczywa zobowiązanie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  <a:ea typeface="DejaVu Sans"/>
              </a:rPr>
              <a:t>PRAWA – KOMPETENCJE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Calibri"/>
                <a:ea typeface="DejaVu Sans"/>
              </a:rPr>
              <a:t>Kompetencja jednostki do dokonania czynności konwencjonalnej która posiada przymiot prawnej doniosłości, skutkujące ustaleniem lub zaktualizowaniem obowiązków podmiotu podległego kompetencji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  <a:ea typeface="DejaVu Sans"/>
              </a:rPr>
              <a:t>PRAWA – INSTYTUCJE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Calibri"/>
                <a:ea typeface="DejaVu Sans"/>
              </a:rPr>
              <a:t>Roszczenie  o wywiązanie się przez władze państwowe z obowiązku utworzenia  określonych instytucji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  <a:ea typeface="DejaVu Sans"/>
              </a:rPr>
              <a:t>PRAWA PROCEDURALNE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504000" y="5616000"/>
            <a:ext cx="8493840" cy="7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l-PL" sz="1600" strike="noStrike">
                <a:solidFill>
                  <a:srgbClr val="003366"/>
                </a:solidFill>
                <a:latin typeface="Calibri"/>
                <a:ea typeface="DejaVu Sans"/>
              </a:rPr>
              <a:t>To określone gwarancje oraz związane z nimi instytucje pozwalające jednostce uzyskać od rządzących przestrzeganie wolności i realizację praw.</a:t>
            </a:r>
            <a:endParaRPr/>
          </a:p>
        </p:txBody>
      </p:sp>
      <p:sp>
        <p:nvSpPr>
          <p:cNvPr id="212" name="CustomShape 3"/>
          <p:cNvSpPr/>
          <p:nvPr/>
        </p:nvSpPr>
        <p:spPr>
          <a:xfrm>
            <a:off x="1368000" y="648000"/>
            <a:ext cx="554184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000" strike="noStrike">
                <a:solidFill>
                  <a:srgbClr val="000000"/>
                </a:solidFill>
                <a:latin typeface="Arial"/>
                <a:ea typeface="DejaVu Sans"/>
              </a:rPr>
              <a:t>PRAWA CZŁOWIEKA DZIELIMY NA :</a:t>
            </a:r>
            <a:endParaRPr/>
          </a:p>
        </p:txBody>
      </p:sp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1440" y="6336000"/>
            <a:ext cx="9141840" cy="520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0" y="0"/>
            <a:ext cx="9139680" cy="85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15" name="CustomShape 2"/>
          <p:cNvSpPr/>
          <p:nvPr/>
        </p:nvSpPr>
        <p:spPr>
          <a:xfrm>
            <a:off x="1537560" y="576000"/>
            <a:ext cx="6496560" cy="50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RODZAJE PRAW I WOLNOŚCI    </a:t>
            </a:r>
            <a:endParaRPr/>
          </a:p>
        </p:txBody>
      </p:sp>
      <p:sp>
        <p:nvSpPr>
          <p:cNvPr id="216" name="Line 3"/>
          <p:cNvSpPr/>
          <p:nvPr/>
        </p:nvSpPr>
        <p:spPr>
          <a:xfrm>
            <a:off x="0" y="1428480"/>
            <a:ext cx="9358200" cy="1800"/>
          </a:xfrm>
          <a:prstGeom prst="line">
            <a:avLst/>
          </a:prstGeom>
          <a:ln>
            <a:solidFill>
              <a:srgbClr val="4a7ebb"/>
            </a:solidFill>
          </a:ln>
        </p:spPr>
      </p:sp>
      <p:sp>
        <p:nvSpPr>
          <p:cNvPr id="217" name="CustomShape 4"/>
          <p:cNvSpPr/>
          <p:nvPr/>
        </p:nvSpPr>
        <p:spPr>
          <a:xfrm>
            <a:off x="288000" y="1928880"/>
            <a:ext cx="8139600" cy="337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b="1" lang="pl-PL" strike="noStrike">
                <a:solidFill>
                  <a:srgbClr val="000000"/>
                </a:solidFill>
                <a:latin typeface="Calibri"/>
                <a:ea typeface="DejaVu Sans"/>
              </a:rPr>
              <a:t>PIW OSOBISTE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Calibri"/>
                <a:ea typeface="DejaVu Sans"/>
              </a:rPr>
              <a:t>Swobody i uprawnienia, zapewniające jednostce nieskrępowany rozwój we wszelkich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Calibri"/>
                <a:ea typeface="DejaVu Sans"/>
              </a:rPr>
              <a:t>płaszczyznach egzystencji, który wolny jest od zewnętrznej ingerencji.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Calibri"/>
                <a:ea typeface="DejaVu Sans"/>
              </a:rPr>
              <a:t>W praktyce mowa tu o pewnej swobodzie decydowania o własnym życiu oraz o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Calibri"/>
                <a:ea typeface="DejaVu Sans"/>
              </a:rPr>
              <a:t>możliwości skorzystania ze środków ochrony w sytuacji zagrożenia tych wolności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Calibri"/>
                <a:ea typeface="DejaVu Sans"/>
              </a:rPr>
              <a:t>praw.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  <a:ea typeface="DejaVu Sans"/>
              </a:rPr>
              <a:t>2. PIW POLITYCZNE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Calibri"/>
                <a:ea typeface="DejaVu Sans"/>
              </a:rPr>
              <a:t>Związane z uczestniczeniem w rządzeniu (pośrednio oraz bezpośrednio)</a:t>
            </a:r>
            <a:endParaRPr/>
          </a:p>
          <a:p>
            <a:pPr algn="just">
              <a:lnSpc>
                <a:spcPct val="100000"/>
              </a:lnSpc>
            </a:pPr>
            <a:r>
              <a:rPr i="1" lang="pl-PL" strike="noStrike">
                <a:solidFill>
                  <a:srgbClr val="003366"/>
                </a:solidFill>
                <a:latin typeface="Calibri"/>
                <a:ea typeface="DejaVu Sans"/>
              </a:rPr>
              <a:t>jak prawo do zrzeszania się, prawo do wolności opinii, prawo do uczestnictwa w rządzeniu krajem.</a:t>
            </a:r>
            <a:endParaRPr/>
          </a:p>
        </p:txBody>
      </p:sp>
      <p:sp>
        <p:nvSpPr>
          <p:cNvPr id="218" name="CustomShape 5"/>
          <p:cNvSpPr/>
          <p:nvPr/>
        </p:nvSpPr>
        <p:spPr>
          <a:xfrm>
            <a:off x="288000" y="4176000"/>
            <a:ext cx="8439120" cy="28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i="1" lang="pl-PL" sz="1500" strike="noStrike">
                <a:solidFill>
                  <a:srgbClr val="003366"/>
                </a:solidFill>
                <a:latin typeface="Arial"/>
                <a:ea typeface="DejaVu Sans"/>
              </a:rPr>
              <a:t>jak wolność od tortur, prawo do życia, prawo do uznania podmiotowości prawnej</a:t>
            </a:r>
            <a:r>
              <a:rPr lang="pl-PL" sz="1500" strike="noStrike">
                <a:solidFill>
                  <a:srgbClr val="003366"/>
                </a:solidFill>
                <a:latin typeface="Arial"/>
                <a:ea typeface="DejaVu Sans"/>
              </a:rPr>
              <a:t>.</a:t>
            </a:r>
            <a:endParaRPr/>
          </a:p>
        </p:txBody>
      </p:sp>
      <p:pic>
        <p:nvPicPr>
          <p:cNvPr id="219" name="" descr=""/>
          <p:cNvPicPr/>
          <p:nvPr/>
        </p:nvPicPr>
        <p:blipFill>
          <a:blip r:embed="rId1"/>
          <a:stretch/>
        </p:blipFill>
        <p:spPr>
          <a:xfrm>
            <a:off x="1440" y="6126480"/>
            <a:ext cx="9141840" cy="72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0" y="0"/>
            <a:ext cx="9139680" cy="85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21" name="CustomShape 2"/>
          <p:cNvSpPr/>
          <p:nvPr/>
        </p:nvSpPr>
        <p:spPr>
          <a:xfrm>
            <a:off x="285120" y="1920240"/>
            <a:ext cx="8496720" cy="282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  <a:ea typeface="DejaVu Sans"/>
              </a:rPr>
              <a:t>3. PIW EKONOMICZNE, SOCJALNE, KULTURALNE</a:t>
            </a:r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 : </a:t>
            </a:r>
            <a:r>
              <a:rPr lang="pl-PL" strike="noStrike">
                <a:solidFill>
                  <a:srgbClr val="004586"/>
                </a:solidFill>
                <a:latin typeface="Calibri"/>
                <a:ea typeface="DejaVu Sans"/>
              </a:rPr>
              <a:t>prawo do pracy, prawo do korzystania z dóbr kultury.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  <a:ea typeface="DejaVu Sans"/>
              </a:rPr>
              <a:t>4. PRAWA PODSTAWOWE :</a:t>
            </a:r>
            <a:r>
              <a:rPr lang="pl-PL" strike="noStrike">
                <a:solidFill>
                  <a:srgbClr val="004586"/>
                </a:solidFill>
                <a:latin typeface="Calibri"/>
                <a:ea typeface="DejaVu Sans"/>
              </a:rPr>
              <a:t>determinujące byt pozostałych uprawnień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  <a:ea typeface="DejaVu Sans"/>
              </a:rPr>
              <a:t>5. PIW OBYWATELSKIE</a:t>
            </a:r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pl-PL" strike="noStrike">
                <a:solidFill>
                  <a:srgbClr val="004586"/>
                </a:solidFill>
                <a:latin typeface="Calibri"/>
                <a:ea typeface="DejaVu Sans"/>
              </a:rPr>
              <a:t>prawo do posiadania obywatelstwa, wolność myśli, sumienia i wyzwania.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  <a:ea typeface="DejaVu Sans"/>
              </a:rPr>
              <a:t>6. PIW INDYWIDUALNE ORAZ ZBIOROWE (KOLEKTYWNE)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000000"/>
                </a:solidFill>
                <a:latin typeface="Calibri"/>
                <a:ea typeface="DejaVu Sans"/>
              </a:rPr>
              <a:t>7. PIW NIENARUSZALNE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2" name="CustomShape 3"/>
          <p:cNvSpPr/>
          <p:nvPr/>
        </p:nvSpPr>
        <p:spPr>
          <a:xfrm>
            <a:off x="2526840" y="576000"/>
            <a:ext cx="4070880" cy="50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RODZAJE PRAW I WOLNOŚCI    </a:t>
            </a:r>
            <a:endParaRPr/>
          </a:p>
        </p:txBody>
      </p:sp>
      <p:pic>
        <p:nvPicPr>
          <p:cNvPr id="223" name="" descr=""/>
          <p:cNvPicPr/>
          <p:nvPr/>
        </p:nvPicPr>
        <p:blipFill>
          <a:blip r:embed="rId1"/>
          <a:stretch/>
        </p:blipFill>
        <p:spPr>
          <a:xfrm>
            <a:off x="1440" y="6126480"/>
            <a:ext cx="9141840" cy="72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0" y="0"/>
            <a:ext cx="9139680" cy="85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225" name="" descr=""/>
          <p:cNvPicPr/>
          <p:nvPr/>
        </p:nvPicPr>
        <p:blipFill>
          <a:blip r:embed="rId1"/>
          <a:stretch/>
        </p:blipFill>
        <p:spPr>
          <a:xfrm>
            <a:off x="1440" y="6126480"/>
            <a:ext cx="9141840" cy="729720"/>
          </a:xfrm>
          <a:prstGeom prst="rect">
            <a:avLst/>
          </a:prstGeom>
          <a:ln>
            <a:noFill/>
          </a:ln>
        </p:spPr>
      </p:pic>
      <p:sp>
        <p:nvSpPr>
          <p:cNvPr id="226" name="CustomShape 2"/>
          <p:cNvSpPr/>
          <p:nvPr/>
        </p:nvSpPr>
        <p:spPr>
          <a:xfrm>
            <a:off x="360000" y="576000"/>
            <a:ext cx="8422200" cy="556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endParaRPr/>
          </a:p>
          <a:p>
            <a:endParaRPr/>
          </a:p>
          <a:p>
            <a:endParaRPr/>
          </a:p>
          <a:p>
            <a:r>
              <a:rPr b="1" lang="pl-PL" strike="noStrike">
                <a:solidFill>
                  <a:srgbClr val="000000"/>
                </a:solidFill>
                <a:latin typeface="Times New Roman"/>
                <a:ea typeface="Segoe UI"/>
              </a:rPr>
              <a:t>-  </a:t>
            </a:r>
            <a:r>
              <a:rPr lang="pl-PL" strike="noStrike">
                <a:solidFill>
                  <a:srgbClr val="004586"/>
                </a:solidFill>
                <a:latin typeface="Times New Roman"/>
                <a:ea typeface="Segoe UI"/>
              </a:rPr>
              <a:t>Banaszak B., Preisner A. (red.),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Prawa i wolności obywatelskie w Konstytucji RP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, Warszawa 2002, </a:t>
            </a:r>
            <a:endParaRPr/>
          </a:p>
          <a:p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 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- Banaszak B., Bisztyga A., Complak K., Jabłoński M., Wieruszewski R., Wójtowicz K.,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System ochrony praw człowieka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, Zakamycze 2005, </a:t>
            </a:r>
            <a:endParaRPr/>
          </a:p>
          <a:p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- Bolechów B., Florczak A.,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Prawa i wolności I i II generacji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, Toruń 2006, </a:t>
            </a:r>
            <a:endParaRPr/>
          </a:p>
          <a:p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- Garlicki L.,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Polskie prawo konstytucyjne, 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Warszawa 2012, </a:t>
            </a:r>
            <a:endParaRPr/>
          </a:p>
          <a:p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- Jabłoński M., Jarosz-Żukowska S.,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Prawa człowieka i systemy ich ochrony. Zarys wykładu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, Wrocław 2010, </a:t>
            </a:r>
            <a:endParaRPr/>
          </a:p>
          <a:p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- Jabłoński M. (red.),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Wolności i prawa jednostki w Konstytucji RP. Tom I. Idee i zasady przewodnie konstytucyjnej regulacji wolności i praw jednostki w RP, 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Warszawa 2010, </a:t>
            </a:r>
            <a:endParaRPr/>
          </a:p>
          <a:p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- Nowicki M. A.,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Wokół Konwencji Europejskiej: komentarz do Europejskiej Konwencji Praw Człowieka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, Warszawa 2013, </a:t>
            </a:r>
            <a:endParaRPr/>
          </a:p>
          <a:p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- Zubik M. (red.), </a:t>
            </a:r>
            <a:r>
              <a:rPr i="1" lang="pl-PL" strike="noStrike">
                <a:solidFill>
                  <a:srgbClr val="004586"/>
                </a:solidFill>
                <a:latin typeface="Calibri;Calibri"/>
                <a:ea typeface="Calibri;Calibri"/>
              </a:rPr>
              <a:t>Konstytucja III RP w tezach orzeczniczych Trybunału Konstytucyjnego i wybranych sądów</a:t>
            </a:r>
            <a:r>
              <a:rPr lang="pl-PL" strike="noStrike">
                <a:solidFill>
                  <a:srgbClr val="004586"/>
                </a:solidFill>
                <a:latin typeface="Arial"/>
                <a:ea typeface="Calibri;Calibri"/>
              </a:rPr>
              <a:t>, Warszawa 2008. </a:t>
            </a:r>
            <a:endParaRPr/>
          </a:p>
        </p:txBody>
      </p:sp>
      <p:sp>
        <p:nvSpPr>
          <p:cNvPr id="227" name="CustomShape 3"/>
          <p:cNvSpPr/>
          <p:nvPr/>
        </p:nvSpPr>
        <p:spPr>
          <a:xfrm>
            <a:off x="819000" y="720000"/>
            <a:ext cx="1699920" cy="34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l-PL" strike="noStrike">
                <a:solidFill>
                  <a:srgbClr val="000000"/>
                </a:solidFill>
                <a:latin typeface="Arial"/>
                <a:ea typeface="DejaVu Sans"/>
              </a:rPr>
              <a:t>LITERATURA</a:t>
            </a:r>
            <a:r>
              <a:rPr lang="pl-PL" strike="noStrike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576000" y="576000"/>
            <a:ext cx="4462920" cy="102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l-PL" sz="2200" strike="noStrike">
                <a:latin typeface="Arial"/>
              </a:rPr>
              <a:t>mgr Mariia Kostetska</a:t>
            </a:r>
            <a:endParaRPr/>
          </a:p>
          <a:p>
            <a:r>
              <a:rPr b="1" lang="pl-PL" sz="2200" strike="noStrike">
                <a:latin typeface="Arial"/>
              </a:rPr>
              <a:t>Katedra Prawa Konstytucyjnego</a:t>
            </a:r>
            <a:endParaRPr/>
          </a:p>
          <a:p>
            <a:endParaRPr/>
          </a:p>
        </p:txBody>
      </p:sp>
      <p:pic>
        <p:nvPicPr>
          <p:cNvPr id="229" name="" descr=""/>
          <p:cNvPicPr/>
          <p:nvPr/>
        </p:nvPicPr>
        <p:blipFill>
          <a:blip r:embed="rId1"/>
          <a:stretch/>
        </p:blipFill>
        <p:spPr>
          <a:xfrm>
            <a:off x="1800" y="6126480"/>
            <a:ext cx="9141840" cy="729720"/>
          </a:xfrm>
          <a:prstGeom prst="rect">
            <a:avLst/>
          </a:prstGeom>
          <a:ln>
            <a:noFill/>
          </a:ln>
        </p:spPr>
      </p:pic>
      <p:pic>
        <p:nvPicPr>
          <p:cNvPr id="230" name="" descr=""/>
          <p:cNvPicPr/>
          <p:nvPr/>
        </p:nvPicPr>
        <p:blipFill>
          <a:blip r:embed="rId2"/>
          <a:stretch/>
        </p:blipFill>
        <p:spPr>
          <a:xfrm>
            <a:off x="1998360" y="2016000"/>
            <a:ext cx="4697280" cy="367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115200" y="2088000"/>
            <a:ext cx="8893440" cy="496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pl-PL" sz="2800" strike="noStrike">
                <a:solidFill>
                  <a:srgbClr val="004586"/>
                </a:solidFill>
                <a:latin typeface="Arial"/>
                <a:ea typeface="Microsoft YaHei"/>
              </a:rPr>
              <a:t>Prawa człowieka -</a:t>
            </a:r>
            <a:r>
              <a:rPr lang="pl-PL" sz="2800" strike="noStrike">
                <a:solidFill>
                  <a:srgbClr val="004586"/>
                </a:solidFill>
                <a:latin typeface="Arial"/>
                <a:ea typeface="Microsoft YaHei"/>
              </a:rPr>
              <a:t> to</a:t>
            </a:r>
            <a:r>
              <a:rPr b="1" lang="pl-PL" sz="2800" strike="noStrike">
                <a:solidFill>
                  <a:srgbClr val="004586"/>
                </a:solidFill>
                <a:latin typeface="Arial"/>
                <a:ea typeface="Microsoft YaHei"/>
              </a:rPr>
              <a:t> </a:t>
            </a:r>
            <a:r>
              <a:rPr lang="pl-PL" sz="2800" strike="noStrike">
                <a:solidFill>
                  <a:srgbClr val="004586"/>
                </a:solidFill>
                <a:latin typeface="Arial"/>
                <a:ea typeface="Microsoft YaHei"/>
              </a:rPr>
              <a:t>zespół praw i wolności, które przysługują każdemu człowiekowi bez względu na rasę, płeć, język, wyznanie, przekonania polityczne, pochodzenie narodowe i społeczne.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2800" strike="noStrike" u="sng">
                <a:solidFill>
                  <a:srgbClr val="004586"/>
                </a:solidFill>
                <a:latin typeface="Arial"/>
                <a:ea typeface="Microsoft YaHei"/>
              </a:rPr>
              <a:t> </a:t>
            </a:r>
            <a:r>
              <a:rPr lang="pl-PL" sz="2800" strike="noStrike" u="sng">
                <a:solidFill>
                  <a:srgbClr val="004586"/>
                </a:solidFill>
                <a:latin typeface="Arial"/>
                <a:ea typeface="Microsoft YaHei"/>
              </a:rPr>
              <a:t>Prawa człowieka</a:t>
            </a:r>
            <a:r>
              <a:rPr lang="pl-PL" sz="2800" strike="noStrike">
                <a:solidFill>
                  <a:srgbClr val="004586"/>
                </a:solidFill>
                <a:latin typeface="Arial"/>
                <a:ea typeface="Microsoft YaHei"/>
              </a:rPr>
              <a:t> są prawami o charakterze moralnym, zbiorem postulatów domagających się poszanowania wartości najcenniejszych dla człowieka, takich jak życie,godność,wolność.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360" y="6120000"/>
            <a:ext cx="9141840" cy="729720"/>
          </a:xfrm>
          <a:prstGeom prst="rect">
            <a:avLst/>
          </a:prstGeom>
          <a:ln>
            <a:noFill/>
          </a:ln>
        </p:spPr>
      </p:pic>
      <p:sp>
        <p:nvSpPr>
          <p:cNvPr id="126" name="CustomShape 2"/>
          <p:cNvSpPr/>
          <p:nvPr/>
        </p:nvSpPr>
        <p:spPr>
          <a:xfrm>
            <a:off x="2232000" y="432000"/>
            <a:ext cx="4246200" cy="112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l-PL" sz="2400" strike="noStrike">
                <a:solidFill>
                  <a:srgbClr val="000000"/>
                </a:solidFill>
                <a:latin typeface="Arial"/>
                <a:ea typeface="DejaVu Sans"/>
              </a:rPr>
              <a:t>Pojęcie praw człowieka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92000" y="504000"/>
            <a:ext cx="7096320" cy="82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l-PL" sz="26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pl-PL" sz="2600" strike="noStrike">
                <a:solidFill>
                  <a:srgbClr val="000000"/>
                </a:solidFill>
                <a:latin typeface="Arial"/>
                <a:ea typeface="DejaVu Sans"/>
              </a:rPr>
              <a:t>CO TO JEST GODNOŚĆ CZŁOWIEKA ?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648000" y="3454920"/>
            <a:ext cx="6045120" cy="518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l-PL" strike="noStrike">
                <a:solidFill>
                  <a:srgbClr val="003366"/>
                </a:solidFill>
                <a:latin typeface="Arial"/>
                <a:ea typeface="DejaVu Sans"/>
              </a:rPr>
              <a:t>[</a:t>
            </a:r>
            <a:r>
              <a:rPr b="1" lang="pl-PL" sz="2200" strike="noStrike">
                <a:solidFill>
                  <a:srgbClr val="003366"/>
                </a:solidFill>
                <a:latin typeface="Arial"/>
                <a:ea typeface="DejaVu Sans"/>
              </a:rPr>
              <a:t>Konstytucja Rzeczypospolitej Polskiej] /1997 r.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l-PL" sz="2200" strike="noStrike">
                <a:solidFill>
                  <a:srgbClr val="003366"/>
                </a:solidFill>
                <a:latin typeface="Arial"/>
                <a:ea typeface="DejaVu Sans"/>
              </a:rPr>
              <a:t>art. 30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l-PL" strike="noStrike">
                <a:solidFill>
                  <a:srgbClr val="003366"/>
                </a:solidFill>
                <a:latin typeface="Arial"/>
                <a:ea typeface="DejaVu Sans"/>
              </a:rPr>
              <a:t>„</a:t>
            </a:r>
            <a:r>
              <a:rPr lang="pl-PL" strike="noStrike">
                <a:solidFill>
                  <a:srgbClr val="003366"/>
                </a:solidFill>
                <a:latin typeface="Arial"/>
                <a:ea typeface="DejaVu Sans"/>
              </a:rPr>
              <a:t>przyrodzona i niezbywalna godność człowieka stanowi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trike="noStrike">
                <a:solidFill>
                  <a:srgbClr val="003366"/>
                </a:solidFill>
                <a:latin typeface="Arial"/>
                <a:ea typeface="DejaVu Sans"/>
              </a:rPr>
              <a:t>źródło wolności i praw człowieka i obywatela.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trike="noStrike">
                <a:solidFill>
                  <a:srgbClr val="003366"/>
                </a:solidFill>
                <a:latin typeface="Arial"/>
                <a:ea typeface="DejaVu Sans"/>
              </a:rPr>
              <a:t>Jest ona nienaruszalna, a jej poszanowanie i ochrona </a:t>
            </a:r>
            <a:endParaRPr/>
          </a:p>
          <a:p>
            <a:pPr algn="ctr">
              <a:lnSpc>
                <a:spcPct val="100000"/>
              </a:lnSpc>
            </a:pPr>
            <a:r>
              <a:rPr lang="pl-PL" strike="noStrike">
                <a:solidFill>
                  <a:srgbClr val="003366"/>
                </a:solidFill>
                <a:latin typeface="Arial"/>
                <a:ea typeface="DejaVu Sans"/>
              </a:rPr>
              <a:t>jest obowiązkiem władz publicznych”</a:t>
            </a:r>
            <a:endParaRPr/>
          </a:p>
        </p:txBody>
      </p:sp>
      <p:sp>
        <p:nvSpPr>
          <p:cNvPr id="129" name="CustomShape 3"/>
          <p:cNvSpPr/>
          <p:nvPr/>
        </p:nvSpPr>
        <p:spPr>
          <a:xfrm>
            <a:off x="0" y="1800000"/>
            <a:ext cx="9021600" cy="17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l-PL" strike="noStrike">
                <a:solidFill>
                  <a:srgbClr val="003366"/>
                </a:solidFill>
                <a:latin typeface="Arial"/>
                <a:ea typeface="DejaVu Sans"/>
              </a:rPr>
              <a:t>Źródłem godności człowieka jest </a:t>
            </a:r>
            <a:r>
              <a:rPr b="1" lang="pl-PL" strike="noStrike">
                <a:solidFill>
                  <a:srgbClr val="003366"/>
                </a:solidFill>
                <a:latin typeface="Arial"/>
                <a:ea typeface="DejaVu Sans"/>
              </a:rPr>
              <a:t>prawo naturalne</a:t>
            </a:r>
            <a:r>
              <a:rPr lang="pl-PL" strike="noStrike">
                <a:solidFill>
                  <a:srgbClr val="003366"/>
                </a:solidFill>
                <a:latin typeface="Arial"/>
                <a:ea typeface="DejaVu Sans"/>
              </a:rPr>
              <a:t>, a nie prawo stanowione. Dają temu wyraz m.in. sformułowania konstytucji, określające godność, jako </a:t>
            </a:r>
            <a:r>
              <a:rPr b="1" lang="pl-PL" strike="noStrike">
                <a:solidFill>
                  <a:srgbClr val="003366"/>
                </a:solidFill>
                <a:latin typeface="Arial"/>
                <a:ea typeface="DejaVu Sans"/>
              </a:rPr>
              <a:t>cechę przyrodzoną</a:t>
            </a:r>
            <a:r>
              <a:rPr lang="pl-PL" strike="noStrike">
                <a:solidFill>
                  <a:srgbClr val="003366"/>
                </a:solidFill>
                <a:latin typeface="Arial"/>
                <a:ea typeface="DejaVu Sans"/>
              </a:rPr>
              <a:t> każdego człowieka, a więc istniejącą niezależnie od tego, czy prawo pozytywne da temu wyraz w swoich tekstach, czy też nie. </a:t>
            </a:r>
            <a:endParaRPr/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6562080" y="3168000"/>
            <a:ext cx="2435040" cy="323820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1080" y="6408000"/>
            <a:ext cx="9141840" cy="448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0" y="6120000"/>
            <a:ext cx="9141840" cy="72972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180000" y="2304000"/>
            <a:ext cx="8766360" cy="133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Arial"/>
                <a:ea typeface="Microsoft YaHei"/>
              </a:rPr>
              <a:t>Zasada wolności ma, z natury rzeczy, ograniczony charakter, bo swoboda działań człowieka musi uwzględniać zarówno nakazy interesu publicznego, jak i konieczność poszanowania wolności innych ludzi</a:t>
            </a:r>
            <a:r>
              <a:rPr lang="pl-PL" sz="1200" strike="noStrike">
                <a:solidFill>
                  <a:srgbClr val="004586"/>
                </a:solidFill>
                <a:latin typeface="Arial"/>
                <a:ea typeface="Microsoft YaHei"/>
              </a:rPr>
              <a:t>. </a:t>
            </a:r>
            <a:endParaRPr/>
          </a:p>
        </p:txBody>
      </p:sp>
      <p:sp>
        <p:nvSpPr>
          <p:cNvPr id="134" name="CustomShape 2"/>
          <p:cNvSpPr/>
          <p:nvPr/>
        </p:nvSpPr>
        <p:spPr>
          <a:xfrm>
            <a:off x="2160000" y="648000"/>
            <a:ext cx="299952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l-PL" strike="noStrike">
                <a:solidFill>
                  <a:srgbClr val="000000"/>
                </a:solidFill>
                <a:latin typeface="Arial"/>
                <a:ea typeface="DejaVu Sans"/>
              </a:rPr>
              <a:t>CO TO JEST WOLNOŚĆ ?</a:t>
            </a:r>
            <a:endParaRPr/>
          </a:p>
        </p:txBody>
      </p:sp>
      <p:sp>
        <p:nvSpPr>
          <p:cNvPr id="135" name="CustomShape 3"/>
          <p:cNvSpPr/>
          <p:nvPr/>
        </p:nvSpPr>
        <p:spPr>
          <a:xfrm>
            <a:off x="216000" y="3642120"/>
            <a:ext cx="8639280" cy="26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b="1" lang="pl-PL" strike="noStrike">
                <a:solidFill>
                  <a:srgbClr val="000000"/>
                </a:solidFill>
                <a:latin typeface="Arial"/>
                <a:ea typeface="DejaVu Sans"/>
              </a:rPr>
              <a:t>Art.31. Konstytucji RP (ust.1 i 2)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l"/>
            </a:pPr>
            <a:r>
              <a:rPr lang="pl-PL" strike="noStrike">
                <a:solidFill>
                  <a:srgbClr val="004586"/>
                </a:solidFill>
                <a:latin typeface="Arial"/>
                <a:ea typeface="DejaVu Sans"/>
              </a:rPr>
              <a:t>1. Wolność człowieka podlega ochronie prawnej.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Arial"/>
                <a:ea typeface="DejaVu Sans"/>
              </a:rPr>
              <a:t>2. Każdy jest obowiązany szanować wolności i prawa innych. 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4586"/>
                </a:solidFill>
                <a:latin typeface="Arial"/>
                <a:ea typeface="DejaVu Sans"/>
              </a:rPr>
              <a:t>    </a:t>
            </a:r>
            <a:r>
              <a:rPr lang="pl-PL" strike="noStrike">
                <a:solidFill>
                  <a:srgbClr val="004586"/>
                </a:solidFill>
                <a:latin typeface="Arial"/>
                <a:ea typeface="DejaVu Sans"/>
              </a:rPr>
              <a:t>Nikogo nie wolno zmuszać do czynienia tego, czego prawo mu nie nakazuje.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6" name="CustomShape 4"/>
          <p:cNvSpPr/>
          <p:nvPr/>
        </p:nvSpPr>
        <p:spPr>
          <a:xfrm>
            <a:off x="288000" y="1512000"/>
            <a:ext cx="8495280" cy="60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l-PL" strike="noStrike">
                <a:solidFill>
                  <a:srgbClr val="000000"/>
                </a:solidFill>
                <a:latin typeface="Arial"/>
                <a:ea typeface="Microsoft YaHei"/>
              </a:rPr>
              <a:t>Według Hayeka </a:t>
            </a:r>
            <a:r>
              <a:rPr i="1" lang="pl-PL" strike="noStrike">
                <a:solidFill>
                  <a:srgbClr val="000000"/>
                </a:solidFill>
                <a:latin typeface="Arial"/>
                <a:ea typeface="Microsoft YaHei"/>
              </a:rPr>
              <a:t>wolność (…) oznacza</a:t>
            </a:r>
            <a:r>
              <a:rPr b="1" i="1" lang="pl-PL" strike="noStrike">
                <a:solidFill>
                  <a:srgbClr val="000000"/>
                </a:solidFill>
                <a:latin typeface="Arial"/>
                <a:ea typeface="Microsoft YaHei"/>
              </a:rPr>
              <a:t> brak </a:t>
            </a:r>
            <a:r>
              <a:rPr i="1" lang="pl-PL" strike="noStrike">
                <a:solidFill>
                  <a:srgbClr val="000000"/>
                </a:solidFill>
                <a:latin typeface="Arial"/>
                <a:ea typeface="Microsoft YaHei"/>
              </a:rPr>
              <a:t>szczególnej przeszkody</a:t>
            </a:r>
            <a:r>
              <a:rPr b="1" i="1" lang="pl-PL" strike="noStrike">
                <a:solidFill>
                  <a:srgbClr val="000000"/>
                </a:solidFill>
                <a:latin typeface="Arial"/>
                <a:ea typeface="Microsoft YaHei"/>
              </a:rPr>
              <a:t> – przymusu ze strony innych ludzi</a:t>
            </a:r>
            <a:r>
              <a:rPr b="1" lang="pl-PL" strike="noStrike">
                <a:solidFill>
                  <a:srgbClr val="000000"/>
                </a:solidFill>
                <a:latin typeface="Arial"/>
                <a:ea typeface="Microsoft YaHei"/>
              </a:rPr>
              <a:t> </a:t>
            </a:r>
            <a:r>
              <a:rPr lang="pl-PL" strike="noStrike">
                <a:solidFill>
                  <a:srgbClr val="000000"/>
                </a:solidFill>
                <a:latin typeface="Arial"/>
                <a:ea typeface="Microsoft YaHei"/>
              </a:rPr>
              <a:t>.</a:t>
            </a:r>
            <a:endParaRPr/>
          </a:p>
        </p:txBody>
      </p:sp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7606080" y="3009240"/>
            <a:ext cx="1177200" cy="1382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360000" y="333360"/>
            <a:ext cx="8493120" cy="110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l-PL" strike="noStrike">
                <a:solidFill>
                  <a:srgbClr val="6186d1"/>
                </a:solidFill>
                <a:latin typeface="Arial"/>
                <a:ea typeface="Times New Roman"/>
              </a:rPr>
              <a:t>W świętych księgach wielkich religii nie występuje sformułowanie „prawa</a:t>
            </a:r>
            <a:endParaRPr/>
          </a:p>
          <a:p>
            <a:r>
              <a:rPr lang="pl-PL" strike="noStrike">
                <a:solidFill>
                  <a:srgbClr val="6186d1"/>
                </a:solidFill>
                <a:latin typeface="Arial"/>
                <a:ea typeface="Times New Roman"/>
              </a:rPr>
              <a:t> </a:t>
            </a:r>
            <a:r>
              <a:rPr lang="pl-PL" strike="noStrike">
                <a:solidFill>
                  <a:srgbClr val="6186d1"/>
                </a:solidFill>
                <a:latin typeface="Arial"/>
                <a:ea typeface="Times New Roman"/>
              </a:rPr>
              <a:t>człowieka:, ale wiele ich fragmentów mówi właśnie o prawach jednostki </a:t>
            </a: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288000" y="1944000"/>
            <a:ext cx="8565120" cy="474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l-PL" strike="noStrike">
                <a:solidFill>
                  <a:srgbClr val="003366"/>
                </a:solidFill>
                <a:latin typeface="Arial"/>
                <a:ea typeface="Times New Roman"/>
              </a:rPr>
              <a:t>BUDDYZM</a:t>
            </a:r>
            <a:endParaRPr/>
          </a:p>
          <a:p>
            <a:r>
              <a:rPr b="1" lang="pl-PL" strike="noStrike">
                <a:solidFill>
                  <a:srgbClr val="003366"/>
                </a:solidFill>
                <a:latin typeface="Arial"/>
                <a:ea typeface="Times New Roman"/>
              </a:rPr>
              <a:t>Nie rań innych w sposób, którym można by zranić ciebie. </a:t>
            </a:r>
            <a:r>
              <a:rPr lang="pl-PL" strike="noStrike">
                <a:solidFill>
                  <a:srgbClr val="003366"/>
                </a:solidFill>
                <a:latin typeface="Arial"/>
                <a:ea typeface="Times New Roman"/>
              </a:rPr>
              <a:t>Udanavarga 5, 18 </a:t>
            </a:r>
            <a:endParaRPr/>
          </a:p>
          <a:p>
            <a:r>
              <a:rPr lang="pl-PL" strike="noStrike">
                <a:solidFill>
                  <a:srgbClr val="003366"/>
                </a:solidFill>
                <a:latin typeface="Arial"/>
                <a:ea typeface="Times New Roman"/>
              </a:rPr>
              <a:t>CHRZEŚCIJAŃSTWO</a:t>
            </a:r>
            <a:endParaRPr/>
          </a:p>
          <a:p>
            <a:r>
              <a:rPr b="1" lang="pl-PL" strike="noStrike">
                <a:solidFill>
                  <a:srgbClr val="003366"/>
                </a:solidFill>
                <a:latin typeface="Arial"/>
                <a:ea typeface="Times New Roman"/>
              </a:rPr>
              <a:t>Wszystko więc co byście chcieli, żeby wam ludzie czynili, i wy czyńcie!</a:t>
            </a:r>
            <a:endParaRPr/>
          </a:p>
          <a:p>
            <a:r>
              <a:rPr lang="pl-PL" strike="noStrike">
                <a:solidFill>
                  <a:srgbClr val="003366"/>
                </a:solidFill>
                <a:latin typeface="Arial"/>
                <a:ea typeface="Times New Roman"/>
              </a:rPr>
              <a:t>Nowy Testament, Ewangelia według św. Mateusza 7, 12</a:t>
            </a:r>
            <a:endParaRPr/>
          </a:p>
          <a:p>
            <a:r>
              <a:rPr lang="pl-PL" strike="noStrike">
                <a:solidFill>
                  <a:srgbClr val="003366"/>
                </a:solidFill>
                <a:latin typeface="Arial"/>
                <a:ea typeface="Times New Roman"/>
              </a:rPr>
              <a:t>HINDUIZM</a:t>
            </a:r>
            <a:endParaRPr/>
          </a:p>
          <a:p>
            <a:r>
              <a:rPr b="1" lang="pl-PL" strike="noStrike">
                <a:solidFill>
                  <a:srgbClr val="003366"/>
                </a:solidFill>
                <a:latin typeface="Arial"/>
                <a:ea typeface="Times New Roman"/>
              </a:rPr>
              <a:t>Nie czyń innym tego, co uczynione tobie zadałoby ci ból. </a:t>
            </a:r>
            <a:r>
              <a:rPr lang="pl-PL" strike="noStrike">
                <a:solidFill>
                  <a:srgbClr val="003366"/>
                </a:solidFill>
                <a:latin typeface="Arial"/>
                <a:ea typeface="Times New Roman"/>
              </a:rPr>
              <a:t>Mahabharata</a:t>
            </a:r>
            <a:endParaRPr/>
          </a:p>
          <a:p>
            <a:r>
              <a:rPr lang="pl-PL" strike="noStrike">
                <a:solidFill>
                  <a:srgbClr val="003366"/>
                </a:solidFill>
                <a:latin typeface="Arial"/>
                <a:ea typeface="Times New Roman"/>
              </a:rPr>
              <a:t>KONFUCJANIZM</a:t>
            </a:r>
            <a:endParaRPr/>
          </a:p>
          <a:p>
            <a:r>
              <a:rPr b="1" lang="pl-PL" strike="noStrike">
                <a:solidFill>
                  <a:srgbClr val="003366"/>
                </a:solidFill>
                <a:latin typeface="Arial"/>
                <a:ea typeface="Times New Roman"/>
              </a:rPr>
              <a:t>Nie czyń innym tego, co nie chcesz by inni czynili tobie. </a:t>
            </a:r>
            <a:r>
              <a:rPr lang="pl-PL" strike="noStrike">
                <a:solidFill>
                  <a:srgbClr val="003366"/>
                </a:solidFill>
                <a:latin typeface="Arial"/>
                <a:ea typeface="Times New Roman"/>
              </a:rPr>
              <a:t>Szu-King, XV, 23</a:t>
            </a:r>
            <a:endParaRPr/>
          </a:p>
          <a:p>
            <a:r>
              <a:rPr lang="pl-PL" strike="noStrike">
                <a:solidFill>
                  <a:srgbClr val="003366"/>
                </a:solidFill>
                <a:latin typeface="Arial"/>
                <a:ea typeface="Times New Roman"/>
              </a:rPr>
              <a:t>ISLAM</a:t>
            </a:r>
            <a:endParaRPr/>
          </a:p>
          <a:p>
            <a:r>
              <a:rPr b="1" lang="pl-PL" strike="noStrike">
                <a:solidFill>
                  <a:srgbClr val="003366"/>
                </a:solidFill>
                <a:latin typeface="Arial"/>
                <a:ea typeface="Times New Roman"/>
              </a:rPr>
              <a:t>Żaden z was nie jest wiernym, jeśli nie życzy bratu swemu tego, czego on sobie.  </a:t>
            </a:r>
            <a:r>
              <a:rPr lang="pl-PL" strike="noStrike">
                <a:solidFill>
                  <a:srgbClr val="003366"/>
                </a:solidFill>
                <a:latin typeface="Arial"/>
                <a:ea typeface="Times New Roman"/>
              </a:rPr>
              <a:t>Sunna</a:t>
            </a:r>
            <a:endParaRPr/>
          </a:p>
          <a:p>
            <a:r>
              <a:rPr lang="pl-PL" strike="noStrike">
                <a:solidFill>
                  <a:srgbClr val="003366"/>
                </a:solidFill>
                <a:latin typeface="Arial"/>
                <a:ea typeface="Times New Roman"/>
              </a:rPr>
              <a:t>JUDAIZM</a:t>
            </a:r>
            <a:endParaRPr/>
          </a:p>
          <a:p>
            <a:r>
              <a:rPr b="1" lang="pl-PL" strike="noStrike">
                <a:solidFill>
                  <a:srgbClr val="003366"/>
                </a:solidFill>
                <a:latin typeface="Arial"/>
                <a:ea typeface="Times New Roman"/>
              </a:rPr>
              <a:t>Nie czyń swoim braciom tego, co jest ci nienawistne.  </a:t>
            </a:r>
            <a:r>
              <a:rPr lang="pl-PL" strike="noStrike">
                <a:solidFill>
                  <a:srgbClr val="003366"/>
                </a:solidFill>
                <a:latin typeface="Arial"/>
                <a:ea typeface="Times New Roman"/>
              </a:rPr>
              <a:t>Talmus, Shabbat, 31a</a:t>
            </a:r>
            <a:endParaRPr/>
          </a:p>
          <a:p>
            <a:endParaRPr/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360" y="6126480"/>
            <a:ext cx="9141840" cy="72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0" y="1440000"/>
            <a:ext cx="8997120" cy="56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StarSymbol"/>
              <a:buChar char="l"/>
            </a:pPr>
            <a:r>
              <a:rPr i="1"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 </a:t>
            </a:r>
            <a:r>
              <a:rPr b="1" i="1"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Prawa człowieka w konstytucjach państw pojawiają się w XIX wieku,</a:t>
            </a:r>
            <a:r>
              <a:rPr i="1"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 a w dokumentach międzynarodowych są formułowane dopiero po zakończeniu II wojny światowej. Jednak sama idea praw człowieka jest dużo starsza. Można powiedzieć, że ludzkość bardzo długo dojrzewała do sformułowania praw człowieka w obecnym kształcie.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2" name="CustomShape 2"/>
          <p:cNvSpPr/>
          <p:nvPr/>
        </p:nvSpPr>
        <p:spPr>
          <a:xfrm>
            <a:off x="288000" y="3240000"/>
            <a:ext cx="8493120" cy="57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pl-PL" sz="2000" strike="noStrike">
                <a:solidFill>
                  <a:srgbClr val="003366"/>
                </a:solidFill>
                <a:latin typeface="Arial"/>
                <a:ea typeface="Times New Roman"/>
              </a:rPr>
              <a:t>W średniowieczu prawa człowieka 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Times New Roman"/>
              </a:rPr>
              <a:t>władza gwarantowała wyższym warstwom społecznym (szlachcie, duchowieństwu). Powstawały pierwsze dokumenty dotyczące niektórych praw człowieka, np.: </a:t>
            </a:r>
            <a:r>
              <a:rPr i="1" lang="pl-PL" sz="2000" strike="noStrike">
                <a:solidFill>
                  <a:srgbClr val="003366"/>
                </a:solidFill>
                <a:latin typeface="Arial"/>
                <a:ea typeface="Times New Roman"/>
              </a:rPr>
              <a:t>Magna Charta Libertatum 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Times New Roman"/>
              </a:rPr>
              <a:t>(1215, Anglia), przywilej jedlneńsko-krakowski </a:t>
            </a:r>
            <a:r>
              <a:rPr i="1" lang="pl-PL" sz="2000" strike="noStrike">
                <a:solidFill>
                  <a:srgbClr val="003366"/>
                </a:solidFill>
                <a:latin typeface="Arial"/>
                <a:ea typeface="Times New Roman"/>
              </a:rPr>
              <a:t>Neminem captivabimus 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Times New Roman"/>
              </a:rPr>
              <a:t>(1430-31, Polska).</a:t>
            </a:r>
            <a:endParaRPr/>
          </a:p>
        </p:txBody>
      </p:sp>
      <p:sp>
        <p:nvSpPr>
          <p:cNvPr id="143" name="CustomShape 3"/>
          <p:cNvSpPr/>
          <p:nvPr/>
        </p:nvSpPr>
        <p:spPr>
          <a:xfrm>
            <a:off x="1008000" y="3456000"/>
            <a:ext cx="8565120" cy="263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720" y="6126480"/>
            <a:ext cx="9141840" cy="729720"/>
          </a:xfrm>
          <a:prstGeom prst="rect">
            <a:avLst/>
          </a:prstGeom>
          <a:ln>
            <a:noFill/>
          </a:ln>
        </p:spPr>
      </p:pic>
      <p:sp>
        <p:nvSpPr>
          <p:cNvPr id="145" name="CustomShape 4"/>
          <p:cNvSpPr/>
          <p:nvPr/>
        </p:nvSpPr>
        <p:spPr>
          <a:xfrm>
            <a:off x="432000" y="4752000"/>
            <a:ext cx="8423640" cy="176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lang="pl-PL" sz="1400" strike="noStrike">
                <a:latin typeface="Arial"/>
              </a:rPr>
              <a:t>Przywilej ten gwarantował szlachcie:</a:t>
            </a:r>
            <a:endParaRPr/>
          </a:p>
          <a:p>
            <a:r>
              <a:rPr lang="pl-PL" sz="1400" strike="noStrike">
                <a:latin typeface="Symbol"/>
                <a:ea typeface="Symbol"/>
              </a:rPr>
              <a:t>·</a:t>
            </a:r>
            <a:r>
              <a:rPr lang="pl-PL" sz="1400" strike="noStrike">
                <a:latin typeface="Symbol"/>
                <a:ea typeface="Symbol"/>
              </a:rPr>
              <a:t>	</a:t>
            </a:r>
            <a:r>
              <a:rPr b="1" lang="pl-PL" sz="1400" strike="noStrike">
                <a:latin typeface="Arial"/>
                <a:ea typeface="Symbol"/>
              </a:rPr>
              <a:t>nienaruszalność osobistą przez króla i jego urzędników</a:t>
            </a:r>
            <a:r>
              <a:rPr lang="pl-PL" sz="1400" strike="noStrike">
                <a:latin typeface="Arial"/>
                <a:ea typeface="Symbol"/>
              </a:rPr>
              <a:t> bez prawomocnego wyroku sądowego. Ponadto przywilej nadawał szlachcicowi wyłączne prawo do zostania dostojnikiem kościelnym.</a:t>
            </a:r>
            <a:endParaRPr/>
          </a:p>
          <a:p>
            <a:r>
              <a:rPr lang="pl-PL" sz="1400" strike="noStrike">
                <a:latin typeface="Symbol"/>
                <a:ea typeface="Symbol"/>
              </a:rPr>
              <a:t>·</a:t>
            </a:r>
            <a:r>
              <a:rPr lang="pl-PL" sz="1400" strike="noStrike">
                <a:latin typeface="Symbol"/>
                <a:ea typeface="Symbol"/>
              </a:rPr>
              <a:t>	</a:t>
            </a:r>
            <a:r>
              <a:rPr lang="pl-PL" sz="1400" strike="noStrike">
                <a:latin typeface="Arial"/>
                <a:ea typeface="Symbol"/>
              </a:rPr>
              <a:t>Król zobowiązał się, że ··neminem captivabimus nisi iure victim (</a:t>
            </a:r>
            <a:r>
              <a:rPr b="1" lang="pl-PL" sz="1400" strike="noStrike">
                <a:latin typeface="Arial"/>
                <a:ea typeface="Symbol"/>
              </a:rPr>
              <a:t>nikogo nie uwięzimy bez wyroku sądowego).</a:t>
            </a:r>
            <a:r>
              <a:rPr lang="pl-PL" sz="1400" strike="noStrike">
                <a:latin typeface="Arial"/>
                <a:ea typeface="Symbol"/>
              </a:rPr>
              <a:t> </a:t>
            </a:r>
            <a:endParaRPr/>
          </a:p>
          <a:p>
            <a:r>
              <a:rPr lang="pl-PL" sz="1400" strike="noStrike">
                <a:latin typeface="Symbol"/>
                <a:ea typeface="Symbol"/>
              </a:rPr>
              <a:t>·</a:t>
            </a:r>
            <a:r>
              <a:rPr lang="pl-PL" sz="1400" strike="noStrike">
                <a:latin typeface="Symbol"/>
                <a:ea typeface="Symbol"/>
              </a:rPr>
              <a:t>	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216000" y="2232000"/>
            <a:ext cx="8494200" cy="35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pl-PL" sz="2000" strike="noStrike">
                <a:solidFill>
                  <a:srgbClr val="003366"/>
                </a:solidFill>
                <a:latin typeface="Arial"/>
                <a:ea typeface="Times New Roman"/>
              </a:rPr>
              <a:t>Twórcami współczesnej doktryny praw człowieka stali się myśliciele Oświecenia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Times New Roman"/>
              </a:rPr>
              <a:t>, tacy jak James Locke, Jean Jaques Rousseau, Immanuel Kant czy Monteskiusz. Stworzyli oni </a:t>
            </a:r>
            <a:r>
              <a:rPr i="1" lang="pl-PL" sz="2000" strike="noStrike" u="sng">
                <a:solidFill>
                  <a:srgbClr val="003366"/>
                </a:solidFill>
                <a:latin typeface="Arial"/>
                <a:ea typeface="Times New Roman"/>
              </a:rPr>
              <a:t>teorię praw naturalnych, a także umowy społecznej,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Times New Roman"/>
              </a:rPr>
              <a:t> która jest źródłem władzy państwowej. Monteskiusz wprowadził podział władzy na ustawodawczą, wykonawczą i sądowniczą.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2000" strike="noStrike">
                <a:solidFill>
                  <a:srgbClr val="003366"/>
                </a:solidFill>
                <a:latin typeface="Arial"/>
                <a:ea typeface="Times New Roman"/>
              </a:rPr>
              <a:t>Uznano też </a:t>
            </a:r>
            <a:r>
              <a:rPr lang="pl-PL" sz="2000" strike="noStrike" u="sng">
                <a:solidFill>
                  <a:srgbClr val="003366"/>
                </a:solidFill>
                <a:latin typeface="Arial"/>
                <a:ea typeface="Times New Roman"/>
              </a:rPr>
              <a:t>prawo jednostki do oporu wobec władzy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Times New Roman"/>
              </a:rPr>
              <a:t>. Praktycznym wykorzystaniem idei oświeceniowych myślicieli stały się takie dokumenty jak: Deklaracja Niepodległości (1776, Stany Zjednoczone) i Deklaracja Praw Człowieka i Obywatela (1789, Francja).</a:t>
            </a:r>
            <a:endParaRPr/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720" y="6126480"/>
            <a:ext cx="9141840" cy="72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360000" y="504000"/>
            <a:ext cx="8551800" cy="71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1" lang="pl-PL" sz="2000" strike="noStrike">
                <a:solidFill>
                  <a:srgbClr val="000000"/>
                </a:solidFill>
                <a:latin typeface="Arial"/>
                <a:ea typeface="DejaVu Sans"/>
              </a:rPr>
              <a:t>Preambuła Deklaracji Praw Człowieka i Obywatela (1789, Francja)</a:t>
            </a:r>
            <a:endParaRPr/>
          </a:p>
        </p:txBody>
      </p:sp>
      <p:sp>
        <p:nvSpPr>
          <p:cNvPr id="149" name="CustomShape 2"/>
          <p:cNvSpPr/>
          <p:nvPr/>
        </p:nvSpPr>
        <p:spPr>
          <a:xfrm>
            <a:off x="216000" y="1656000"/>
            <a:ext cx="8565120" cy="503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l-PL" sz="2200" strike="noStrike">
                <a:solidFill>
                  <a:srgbClr val="003366"/>
                </a:solidFill>
                <a:latin typeface="Arial"/>
                <a:ea typeface="DejaVu Sans"/>
              </a:rPr>
              <a:t>„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Przedstawiciele Ludu Francuskiego, występujący jako Zgromadzenie Narodowe, uważając, iż jedyną przyczyną nieszczęść publicznych i nadużyć rządów jest nieznajomość, zapomnienie i lekceważenie praw człowieka, postanowili ogłosić w formie uroczystej deklaracji </a:t>
            </a:r>
            <a:r>
              <a:rPr lang="pl-PL" sz="2000" strike="noStrike" u="sng">
                <a:solidFill>
                  <a:srgbClr val="003366"/>
                </a:solidFill>
                <a:latin typeface="Arial"/>
                <a:ea typeface="DejaVu Sans"/>
              </a:rPr>
              <a:t>naturalne,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 </a:t>
            </a:r>
            <a:r>
              <a:rPr lang="pl-PL" sz="2000" strike="noStrike" u="sng">
                <a:solidFill>
                  <a:srgbClr val="003366"/>
                </a:solidFill>
                <a:latin typeface="Arial"/>
                <a:ea typeface="DejaVu Sans"/>
              </a:rPr>
              <a:t>niepozbywalne i święte prawa człowieka; </a:t>
            </a:r>
            <a:r>
              <a:rPr lang="pl-PL" sz="2000" strike="noStrike">
                <a:solidFill>
                  <a:srgbClr val="003366"/>
                </a:solidFill>
                <a:latin typeface="Arial"/>
                <a:ea typeface="DejaVu Sans"/>
              </a:rPr>
              <a:t>aby ta deklaracja stojąc zawsze przed oczami wszystkich członków społeczeństwa przypominała im nieustannie ich prawa i obowiązki, aby akty władzy ustawodawczej i wykonawczej przez ciągłe ich porównywanie z celem każdej instytucji państwowej były w większym poszanowaniu, aby skargi obywateli, oparte odtąd na prostych i niewątpliwych zasadach miały za cel utrzymanie Konstytucji i szczęścia ogólnego. Wobec powyższego Zgromadzenie Narodowe uznaje i ogłasza w przytomności i pod auspicjami istoty Najwyższego następujące prawa człowieka i obywatela.”</a:t>
            </a:r>
            <a:endParaRPr/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1080" y="6126480"/>
            <a:ext cx="9141840" cy="72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