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1982-9872-4E7B-A121-A7493F5E780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D2F6-30D2-47CC-A3A3-A7B91815B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mnesty.org.pl/amnesty_blog/?p=15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Prawa człowieka i systemy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ich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ochrony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>
                <a:latin typeface="Arial" pitchFamily="34" charset="0"/>
                <a:cs typeface="Arial" pitchFamily="34" charset="0"/>
              </a:rPr>
            </a:br>
            <a:r>
              <a:rPr lang="pl-PL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>
                <a:latin typeface="Arial" pitchFamily="34" charset="0"/>
                <a:cs typeface="Arial" pitchFamily="34" charset="0"/>
              </a:rPr>
            </a:br>
            <a:r>
              <a:rPr lang="pl-PL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Temat I Zajęcia </a:t>
            </a:r>
            <a:r>
              <a:rPr lang="pl-PL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wprowadzające: prawa człowieka.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cs typeface="Arial" pitchFamily="34" charset="0"/>
              </a:rPr>
            </a:b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uni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97891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785794"/>
            <a:ext cx="3929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przykład III</a:t>
            </a:r>
          </a:p>
          <a:p>
            <a:r>
              <a:rPr lang="pl-PL" b="1" dirty="0" smtClean="0"/>
              <a:t>Nieludzkie traktowanie więźniów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0" y="142873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latin typeface="+mj-lt"/>
                <a:cs typeface="Courier New" pitchFamily="49" charset="0"/>
              </a:rPr>
              <a:t>Sprawa: 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Ireland v. The United</a:t>
            </a:r>
            <a:r>
              <a:rPr lang="pl-PL" sz="24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Kingdom, </a:t>
            </a:r>
            <a:r>
              <a:rPr lang="pl-PL" sz="2400" b="1" dirty="0" smtClean="0">
                <a:latin typeface="+mj-lt"/>
                <a:cs typeface="Courier New" pitchFamily="49" charset="0"/>
              </a:rPr>
              <a:t>skarga: 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5310/71, </a:t>
            </a:r>
            <a:endParaRPr lang="pl-PL" sz="2400" b="1" dirty="0" smtClean="0">
              <a:latin typeface="+mj-lt"/>
              <a:cs typeface="Courier New" pitchFamily="49" charset="0"/>
            </a:endParaRPr>
          </a:p>
          <a:p>
            <a:pPr algn="just"/>
            <a:r>
              <a:rPr lang="pl-PL" sz="2400" b="1" dirty="0" smtClean="0">
                <a:latin typeface="+mj-lt"/>
                <a:cs typeface="Courier New" pitchFamily="49" charset="0"/>
              </a:rPr>
              <a:t>Wyrok Europejskiego Trybunału Praw Człowieka z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 13 </a:t>
            </a:r>
            <a:r>
              <a:rPr lang="pl-PL" sz="2400" b="1" dirty="0" smtClean="0">
                <a:latin typeface="+mj-lt"/>
                <a:cs typeface="Courier New" pitchFamily="49" charset="0"/>
              </a:rPr>
              <a:t>grudnia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 1977</a:t>
            </a:r>
            <a:endParaRPr lang="pl-PL" sz="2400" b="1" dirty="0" smtClean="0">
              <a:latin typeface="+mj-lt"/>
              <a:cs typeface="Courier New" pitchFamily="49" charset="0"/>
            </a:endParaRPr>
          </a:p>
          <a:p>
            <a:pPr algn="just"/>
            <a:endParaRPr lang="pl-PL" sz="2400" b="1" dirty="0" smtClean="0">
              <a:latin typeface="+mj-lt"/>
              <a:cs typeface="Courier New" pitchFamily="49" charset="0"/>
            </a:endParaRPr>
          </a:p>
          <a:p>
            <a:pPr algn="just"/>
            <a:r>
              <a:rPr lang="en-US" dirty="0" smtClean="0">
                <a:latin typeface="+mj-lt"/>
                <a:cs typeface="Courier New" pitchFamily="49" charset="0"/>
              </a:rPr>
              <a:t>(a) </a:t>
            </a:r>
            <a:r>
              <a:rPr lang="pl-PL" dirty="0" smtClean="0">
                <a:latin typeface="+mj-lt"/>
                <a:cs typeface="Courier New" pitchFamily="49" charset="0"/>
              </a:rPr>
              <a:t>długotrwałe stanie w niewygodnych pozycjach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algn="just"/>
            <a:r>
              <a:rPr lang="en-US" dirty="0" smtClean="0">
                <a:latin typeface="+mj-lt"/>
                <a:cs typeface="Courier New" pitchFamily="49" charset="0"/>
              </a:rPr>
              <a:t>(b) </a:t>
            </a:r>
            <a:r>
              <a:rPr lang="pl-PL" dirty="0" smtClean="0">
                <a:latin typeface="+mj-lt"/>
                <a:cs typeface="Courier New" pitchFamily="49" charset="0"/>
              </a:rPr>
              <a:t>h</a:t>
            </a:r>
            <a:r>
              <a:rPr lang="en-US" dirty="0" err="1" smtClean="0">
                <a:latin typeface="+mj-lt"/>
                <a:cs typeface="Courier New" pitchFamily="49" charset="0"/>
              </a:rPr>
              <a:t>ooding</a:t>
            </a:r>
            <a:r>
              <a:rPr lang="pl-PL" dirty="0" smtClean="0">
                <a:latin typeface="+mj-lt"/>
                <a:cs typeface="Courier New" pitchFamily="49" charset="0"/>
              </a:rPr>
              <a:t> – „zakapturzanie”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algn="just"/>
            <a:r>
              <a:rPr lang="en-US" dirty="0" smtClean="0">
                <a:latin typeface="+mj-lt"/>
                <a:cs typeface="Courier New" pitchFamily="49" charset="0"/>
              </a:rPr>
              <a:t>(c)</a:t>
            </a:r>
            <a:r>
              <a:rPr lang="pl-PL" dirty="0" smtClean="0">
                <a:latin typeface="+mj-lt"/>
                <a:cs typeface="Courier New" pitchFamily="49" charset="0"/>
              </a:rPr>
              <a:t> hałas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algn="just"/>
            <a:r>
              <a:rPr lang="en-US" dirty="0" smtClean="0">
                <a:latin typeface="+mj-lt"/>
                <a:cs typeface="Courier New" pitchFamily="49" charset="0"/>
              </a:rPr>
              <a:t>(d) </a:t>
            </a:r>
            <a:r>
              <a:rPr lang="pl-PL" dirty="0" smtClean="0">
                <a:latin typeface="+mj-lt"/>
                <a:cs typeface="Courier New" pitchFamily="49" charset="0"/>
              </a:rPr>
              <a:t>pozbawienie snu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algn="just"/>
            <a:r>
              <a:rPr lang="en-US" dirty="0" smtClean="0">
                <a:latin typeface="+mj-lt"/>
                <a:cs typeface="Courier New" pitchFamily="49" charset="0"/>
              </a:rPr>
              <a:t>(e) </a:t>
            </a:r>
            <a:r>
              <a:rPr lang="pl-PL" dirty="0" smtClean="0">
                <a:latin typeface="+mj-lt"/>
                <a:cs typeface="Courier New" pitchFamily="49" charset="0"/>
              </a:rPr>
              <a:t>pozbawienie jedzenia i picia: dieta składająca się z chleba i wody.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42844" y="4071942"/>
            <a:ext cx="8858312" cy="2643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85720" y="4286256"/>
            <a:ext cx="842968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i="1" dirty="0" smtClean="0"/>
              <a:t>„</a:t>
            </a:r>
            <a:r>
              <a:rPr lang="en-US" sz="2000" i="1" dirty="0" smtClean="0"/>
              <a:t>holds by sixteen votes to one that the use of the five techniques in August and October 1971 constituted a practice of inhuman and degrading treatment, which practice was in breach of Article 3 (art. 3);</a:t>
            </a:r>
            <a:endParaRPr lang="pl-PL" sz="2000" i="1" dirty="0" smtClean="0"/>
          </a:p>
          <a:p>
            <a:pPr algn="just"/>
            <a:endParaRPr lang="pl-PL" sz="2000" i="1" dirty="0" smtClean="0"/>
          </a:p>
          <a:p>
            <a:pPr algn="just"/>
            <a:r>
              <a:rPr lang="en-US" sz="2000" i="1" dirty="0" smtClean="0"/>
              <a:t>holds by thirteen votes to four that the said use of the five techniques did not constitute a practice of torture within the meaning of Article 3 (art. 3);</a:t>
            </a:r>
            <a:r>
              <a:rPr lang="pl-PL" sz="2000" i="1" dirty="0" smtClean="0"/>
              <a:t>”</a:t>
            </a:r>
          </a:p>
          <a:p>
            <a:pPr algn="r"/>
            <a:r>
              <a:rPr lang="pl-PL" sz="1400" b="1" i="1" dirty="0" smtClean="0"/>
              <a:t>Fragment wyroku 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5852" y="1071546"/>
            <a:ext cx="657229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500166" y="114298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Systemy źródeł praw człowieka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285720" y="1857364"/>
            <a:ext cx="3571900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2071678"/>
            <a:ext cx="32861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System krajowy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Konstytucja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ustawa – nie kreują one nowych uprawnień, a jedynie rozwijają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214810" y="1857364"/>
            <a:ext cx="4357718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214810" y="2071678"/>
            <a:ext cx="4286280" cy="40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System międzynarodowy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Umowy międzynarodowe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zwyczaj międzynarodowy</a:t>
            </a:r>
          </a:p>
          <a:p>
            <a:r>
              <a:rPr lang="pl-PL" dirty="0" smtClean="0"/>
              <a:t>(zakaz ludobójstwa, tortur, nieludzkiego karania, niewolnictwa, arbitralnego pozbawiania innych życia)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zasady ogólne prawa międzynarodowego  (niedziałanie prawa wstecz, zakaz nadużywania praw, zasada dobrej wiary, słuszności, sprawiedliwości, wyłączenia od wyrokowania we własnej sprawie)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357390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/>
              <a:t>Źródło:  Jabłoński A., Prawa człowieka i systemy ich ochrony</a:t>
            </a:r>
            <a:endParaRPr lang="pl-PL" i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" y="500042"/>
          <a:ext cx="9143999" cy="6500856"/>
        </p:xfrm>
        <a:graphic>
          <a:graphicData uri="http://schemas.openxmlformats.org/drawingml/2006/table">
            <a:tbl>
              <a:tblPr/>
              <a:tblGrid>
                <a:gridCol w="3428991"/>
                <a:gridCol w="2690647"/>
                <a:gridCol w="3024361"/>
              </a:tblGrid>
              <a:tr h="541738"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b="1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Tytuł</a:t>
                      </a:r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b="1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Data przyjęcia</a:t>
                      </a:r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b="1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Data wejścia w życie w stosunku do Polski</a:t>
                      </a:r>
                      <a:endParaRPr lang="pl-PL" sz="160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3476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Międzynarodowa konwencja w sprawie likwidacji wszelkich form dyskryminacji </a:t>
                      </a:r>
                      <a:r>
                        <a:rPr lang="pl-PL" sz="1600" dirty="0" smtClean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rasowej</a:t>
                      </a:r>
                    </a:p>
                    <a:p>
                      <a:pPr fontAlgn="base"/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21 grudnia 1965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4 stycznia 1969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2607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Międzynarodowy Pakt Praw Obywatelskich i </a:t>
                      </a:r>
                      <a:r>
                        <a:rPr lang="pl-PL" sz="1600" dirty="0" smtClean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Politycznych</a:t>
                      </a:r>
                    </a:p>
                    <a:p>
                      <a:pPr fontAlgn="base"/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 smtClean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16 </a:t>
                      </a:r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grudnia 1966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18 czerwca 1977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3476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Międzynarodowy Pakt Praw Gospodarczych, Społecznych i </a:t>
                      </a:r>
                      <a:r>
                        <a:rPr lang="pl-PL" sz="1600" dirty="0" smtClean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Kulturalnych</a:t>
                      </a:r>
                    </a:p>
                    <a:p>
                      <a:pPr fontAlgn="base"/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16 grudnia 1966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18 czerwca 1977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3476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Konwencja w sprawie likwidacji wszelkich form dyskryminacji </a:t>
                      </a:r>
                      <a:r>
                        <a:rPr lang="pl-PL" sz="1600" dirty="0" smtClean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kobiet</a:t>
                      </a:r>
                    </a:p>
                    <a:p>
                      <a:pPr fontAlgn="base"/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18 grudnia 1979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3 września 1981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54345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Konwencja w sprawie zakazu tortur oraz innego okrutnego, nieludzkiego lub poniżającego traktowania albo </a:t>
                      </a:r>
                      <a:r>
                        <a:rPr lang="pl-PL" sz="1600" dirty="0" smtClean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karania</a:t>
                      </a:r>
                    </a:p>
                    <a:p>
                      <a:pPr fontAlgn="base"/>
                      <a:endParaRPr lang="pl-PL" sz="1600" dirty="0">
                        <a:solidFill>
                          <a:srgbClr val="4F4F4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10 grudnia 1984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25 sierpnia 1989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1738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Konwencja o Prawach Dziecka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20 listopada 1989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Arial" pitchFamily="34" charset="0"/>
                          <a:cs typeface="Arial" pitchFamily="34" charset="0"/>
                        </a:rPr>
                        <a:t>7 lipca 1991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357390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/>
              <a:t>Źródło:  Jabłoński A., Prawa człowieka i systemy ich ochrony</a:t>
            </a:r>
            <a:endParaRPr lang="pl-PL" i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928670"/>
          <a:ext cx="8929719" cy="4566899"/>
        </p:xfrm>
        <a:graphic>
          <a:graphicData uri="http://schemas.openxmlformats.org/drawingml/2006/table">
            <a:tbl>
              <a:tblPr/>
              <a:tblGrid>
                <a:gridCol w="2976573"/>
                <a:gridCol w="2976573"/>
                <a:gridCol w="2976573"/>
              </a:tblGrid>
              <a:tr h="931158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Międzynarodowa Konwencja dotycząca ochrony praw migrujących pracowników i członków ich rodzin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18 grudnia 1990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1158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Międzynarodowa Konwencja o ochronie wszystkich osób przed wymuszonymi zaginięciami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20 grudnia 2006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5579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Konwencja o prawach osób niepełnosprawnych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13 grudnia 2006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25 października 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1158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Międzynarodowego Paktu Praw Obywatelskich i Politycznych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16 grudnia 1966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7 lutego 1992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1543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Drugi Protokół Fakultatywny do Międzynarodowego Paktu Praw Obywatelskich i Politycznych w sprawie zniesienia kary śmierci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15 grudnia 1989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25 lipca 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357390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/>
              <a:t>Źródło:  Jabłoński A., Prawa człowieka i systemy ich ochrony</a:t>
            </a:r>
            <a:endParaRPr lang="pl-PL" i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65" y="714356"/>
          <a:ext cx="8715435" cy="4876800"/>
        </p:xfrm>
        <a:graphic>
          <a:graphicData uri="http://schemas.openxmlformats.org/drawingml/2006/table">
            <a:tbl>
              <a:tblPr/>
              <a:tblGrid>
                <a:gridCol w="3786214"/>
                <a:gridCol w="2428892"/>
                <a:gridCol w="2500329"/>
              </a:tblGrid>
              <a:tr h="576037">
                <a:tc>
                  <a:txBody>
                    <a:bodyPr/>
                    <a:lstStyle/>
                    <a:p>
                      <a:pPr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Konwencji w sprawie likwidacji wszelkich form dyskryminacji kobiet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10 grudnia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22 marca 2004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6037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Konwencji o prawach dziecka w sprawie angażowania dzieci w konflikty zbrojne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25 maja 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7 maja 2005</a:t>
                      </a:r>
                    </a:p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8050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Konwencji o prawach dziecka w sprawie handlu dziećmi, dziecięcej prostytucji i dziecięcej pornografii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25 maja 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18 stycznia 2002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60063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Konwencji w sprawie zakazu stosowania tortur oraz innego okrutnego, nieludzkiego lub poniżającego traktowania albo karania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18 grudnia 2002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22 czerwca 2006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0032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Konwencji o prawach osób niepełnosprawnych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12 grudnia 2006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2044">
                <a:tc>
                  <a:txBody>
                    <a:bodyPr/>
                    <a:lstStyle/>
                    <a:p>
                      <a:pPr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Protokół Fakultatywny do Międzynarodowego Paktu Praw Gospodarczych, Społecznych i Kulturalnych.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>
                          <a:solidFill>
                            <a:srgbClr val="4F4F4F"/>
                          </a:solidFill>
                          <a:latin typeface="Georgia"/>
                        </a:rPr>
                        <a:t>10 grudnia 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dirty="0">
                          <a:solidFill>
                            <a:srgbClr val="4F4F4F"/>
                          </a:solidFill>
                          <a:latin typeface="Georgia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1000108"/>
            <a:ext cx="79296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/>
          </a:p>
          <a:p>
            <a:pPr marL="342900" indent="-342900">
              <a:buAutoNum type="arabicPeriod"/>
            </a:pPr>
            <a:endParaRPr lang="pl-PL" sz="2000" dirty="0" smtClean="0"/>
          </a:p>
          <a:p>
            <a:pPr marL="342900" indent="-342900"/>
            <a:r>
              <a:rPr lang="pl-PL" sz="2800" b="1" u="sng" dirty="0" smtClean="0"/>
              <a:t>Rada Europy</a:t>
            </a:r>
          </a:p>
          <a:p>
            <a:pPr marL="342900" indent="-342900"/>
            <a:endParaRPr lang="pl-PL" sz="2000" dirty="0" smtClean="0"/>
          </a:p>
          <a:p>
            <a:pPr marL="342900" indent="-342900">
              <a:buAutoNum type="arabicPeriod"/>
            </a:pPr>
            <a:r>
              <a:rPr lang="pl-PL" sz="2000" dirty="0" smtClean="0"/>
              <a:t>Konwencja o ochronie praw człowieka i podstawowych wolności + Protokoły</a:t>
            </a:r>
          </a:p>
          <a:p>
            <a:pPr marL="342900" indent="-342900">
              <a:buAutoNum type="arabicPeriod"/>
            </a:pPr>
            <a:r>
              <a:rPr lang="pl-PL" sz="2000" dirty="0" smtClean="0"/>
              <a:t>Europejska Karta Społeczna</a:t>
            </a:r>
          </a:p>
          <a:p>
            <a:pPr marL="342900" indent="-342900">
              <a:buAutoNum type="arabicPeriod"/>
            </a:pPr>
            <a:r>
              <a:rPr lang="pl-PL" sz="2000" dirty="0" smtClean="0"/>
              <a:t>Europejska Konwencja o zapobieganiu torturom oraz nieludzkiemu lub poniżającemu traktowaniu albo karaniu</a:t>
            </a:r>
          </a:p>
          <a:p>
            <a:pPr marL="342900" indent="-342900">
              <a:buAutoNum type="arabicPeriod"/>
            </a:pPr>
            <a:r>
              <a:rPr lang="pl-PL" sz="2000" dirty="0" smtClean="0"/>
              <a:t>Europejska Konwencja Ramowa o ochronie mniejszości narodowych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357390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/>
              <a:t>Źródło:  Jabłoński A., Prawa człowieka i systemy ich ochrony</a:t>
            </a:r>
            <a:endParaRPr lang="pl-PL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714356"/>
            <a:ext cx="84296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Afryka</a:t>
            </a:r>
          </a:p>
          <a:p>
            <a:pPr marL="342900" indent="-342900"/>
            <a:endParaRPr lang="pl-PL" sz="2000" dirty="0" smtClean="0"/>
          </a:p>
          <a:p>
            <a:pPr marL="342900" indent="-342900" algn="just"/>
            <a:r>
              <a:rPr lang="pl-PL" sz="2000" dirty="0" smtClean="0"/>
              <a:t>	Afrykańska</a:t>
            </a:r>
            <a:r>
              <a:rPr lang="en-US" sz="2000" dirty="0" smtClean="0"/>
              <a:t>)</a:t>
            </a:r>
            <a:r>
              <a:rPr lang="pl-PL" sz="2000" dirty="0" smtClean="0"/>
              <a:t>, 1981</a:t>
            </a:r>
          </a:p>
          <a:p>
            <a:pPr marL="342900" indent="-342900">
              <a:buAutoNum type="arabicPeriod"/>
            </a:pPr>
            <a:r>
              <a:rPr lang="pl-PL" sz="2000" dirty="0" smtClean="0"/>
              <a:t>Karta Praw Człowieka i Ludów, </a:t>
            </a:r>
            <a:r>
              <a:rPr lang="en-US" sz="2000" dirty="0" smtClean="0"/>
              <a:t>(ang. </a:t>
            </a:r>
            <a:r>
              <a:rPr lang="en-US" sz="2000" i="1" dirty="0" smtClean="0"/>
              <a:t>The African Charter on</a:t>
            </a:r>
            <a:r>
              <a:rPr lang="pl-PL" sz="2000" i="1" dirty="0" smtClean="0"/>
              <a:t> </a:t>
            </a:r>
            <a:r>
              <a:rPr lang="en-US" sz="2000" i="1" dirty="0" smtClean="0"/>
              <a:t>Human and Peoples' Rights</a:t>
            </a:r>
            <a:endParaRPr lang="pl-PL" sz="2000" dirty="0" smtClean="0"/>
          </a:p>
          <a:p>
            <a:pPr marL="342900" indent="-342900"/>
            <a:endParaRPr lang="pl-PL" sz="2000" dirty="0" smtClean="0"/>
          </a:p>
          <a:p>
            <a:pPr marL="342900" indent="-342900"/>
            <a:r>
              <a:rPr lang="pl-PL" sz="2800" b="1" u="sng" dirty="0" smtClean="0"/>
              <a:t>Unia Europejska</a:t>
            </a:r>
          </a:p>
          <a:p>
            <a:pPr marL="342900" indent="-342900"/>
            <a:endParaRPr lang="pl-PL" sz="2000" dirty="0" smtClean="0"/>
          </a:p>
          <a:p>
            <a:pPr marL="342900" indent="-342900"/>
            <a:r>
              <a:rPr lang="pl-PL" sz="2000" dirty="0" smtClean="0"/>
              <a:t>	Karta </a:t>
            </a:r>
            <a:r>
              <a:rPr lang="pl-PL" sz="2000" dirty="0" smtClean="0"/>
              <a:t>Praw Podstawowych Unii </a:t>
            </a:r>
            <a:r>
              <a:rPr lang="pl-PL" sz="2000" dirty="0" smtClean="0"/>
              <a:t>Europejskiej + Orzecznictwo TSUE</a:t>
            </a:r>
          </a:p>
          <a:p>
            <a:pPr marL="342900" indent="-342900">
              <a:buAutoNum type="arabicPeriod"/>
            </a:pPr>
            <a:endParaRPr lang="pl-PL" sz="2000" dirty="0" smtClean="0"/>
          </a:p>
          <a:p>
            <a:pPr marL="342900" indent="-342900"/>
            <a:endParaRPr lang="pl-PL" sz="2000" dirty="0" smtClean="0"/>
          </a:p>
          <a:p>
            <a:pPr marL="342900" indent="-342900"/>
            <a:r>
              <a:rPr lang="pl-PL" sz="2800" b="1" u="sng" dirty="0" smtClean="0"/>
              <a:t>Kontynenty </a:t>
            </a:r>
            <a:r>
              <a:rPr lang="pl-PL" sz="2800" b="1" u="sng" dirty="0" smtClean="0"/>
              <a:t>amerykańskie</a:t>
            </a:r>
          </a:p>
          <a:p>
            <a:pPr marL="342900" indent="-342900"/>
            <a:endParaRPr lang="pl-PL" sz="2800" b="1" u="sng" dirty="0" smtClean="0"/>
          </a:p>
          <a:p>
            <a:pPr marL="342900" indent="-342900" algn="just"/>
            <a:r>
              <a:rPr lang="pl-PL" sz="2000" dirty="0" smtClean="0"/>
              <a:t>	Amerykańska Konwencja Praw Człowieka (ang. </a:t>
            </a:r>
            <a:r>
              <a:rPr lang="pl-PL" sz="2000" i="1" dirty="0" smtClean="0"/>
              <a:t>American </a:t>
            </a:r>
            <a:r>
              <a:rPr lang="pl-PL" sz="2000" i="1" dirty="0" err="1" smtClean="0"/>
              <a:t>Convention</a:t>
            </a:r>
            <a:r>
              <a:rPr lang="pl-PL" sz="2000" i="1" dirty="0" smtClean="0"/>
              <a:t> on </a:t>
            </a:r>
            <a:r>
              <a:rPr lang="pl-PL" sz="2000" i="1" dirty="0" err="1" smtClean="0"/>
              <a:t>Human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Rights</a:t>
            </a:r>
            <a:r>
              <a:rPr lang="pl-PL" sz="2000" dirty="0" smtClean="0"/>
              <a:t> (</a:t>
            </a:r>
            <a:r>
              <a:rPr lang="pl-PL" sz="2000" dirty="0" err="1" smtClean="0"/>
              <a:t>Pact</a:t>
            </a:r>
            <a:r>
              <a:rPr lang="pl-PL" sz="2000" dirty="0" smtClean="0"/>
              <a:t> of San Jose)), 1969.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57390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/>
              <a:t>Źródło:  Jabłoński A., Prawa człowieka i systemy ich ochrony</a:t>
            </a:r>
            <a:endParaRPr lang="pl-PL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428660" y="857232"/>
            <a:ext cx="9858444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WOLNOŚĆ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2428868"/>
            <a:ext cx="857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2000" dirty="0" smtClean="0"/>
              <a:t>Swoboda podejmowania wolnego wyboru (ograniczona przepisami prawa o charakterze prewencyjnym i represyjnym) </a:t>
            </a:r>
          </a:p>
          <a:p>
            <a:pPr marL="342900" indent="-342900" algn="just"/>
            <a:endParaRPr lang="pl-PL" sz="2000" dirty="0" smtClean="0"/>
          </a:p>
          <a:p>
            <a:pPr marL="342900" indent="-342900" algn="just"/>
            <a:r>
              <a:rPr lang="pl-PL" sz="2000" dirty="0" smtClean="0"/>
              <a:t>2.    Wolności</a:t>
            </a:r>
          </a:p>
          <a:p>
            <a:pPr marL="342900" indent="-342900" algn="just"/>
            <a:r>
              <a:rPr lang="pl-PL" sz="2000" dirty="0" smtClean="0"/>
              <a:t>	-   reglamentowane</a:t>
            </a:r>
          </a:p>
          <a:p>
            <a:pPr marL="342900" indent="-342900" algn="just"/>
            <a:r>
              <a:rPr lang="pl-PL" sz="2000" dirty="0" smtClean="0"/>
              <a:t>	- niereglamentowane </a:t>
            </a:r>
            <a:r>
              <a:rPr lang="pl-PL" sz="2000" dirty="0" smtClean="0"/>
              <a:t>(w </a:t>
            </a:r>
            <a:r>
              <a:rPr lang="pl-PL" sz="2000" dirty="0" smtClean="0"/>
              <a:t>praktyce będzie chodziło o procesy myślowe jednostki, których reglamentacja z samej ich natury nie jest możliwa)</a:t>
            </a:r>
          </a:p>
          <a:p>
            <a:pPr marL="342900" indent="-342900" algn="just"/>
            <a:endParaRPr lang="pl-PL" sz="2000" dirty="0" smtClean="0"/>
          </a:p>
          <a:p>
            <a:pPr marL="342900" indent="-342900" algn="just"/>
            <a:r>
              <a:rPr lang="pl-PL" sz="2000" dirty="0" smtClean="0"/>
              <a:t>3. Państwo tworzy system GWARANCJI, mających na celu zapewnienie możliwości realizacji wolności w takim zakresie, który nie jest objęty obowiązującymi z mocy prawa ograniczeniami</a:t>
            </a:r>
            <a:endParaRPr lang="pl-PL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428660" y="857232"/>
            <a:ext cx="9858444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PRAWO CZŁOWIEKA (jako prawo podmiotowe)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2285992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Element charakterystyczny</a:t>
            </a:r>
            <a:r>
              <a:rPr lang="pl-PL" dirty="0" smtClean="0"/>
              <a:t>: </a:t>
            </a:r>
            <a:r>
              <a:rPr lang="pl-PL" dirty="0" smtClean="0"/>
              <a:t>możliwość dochodzenia danych praw – publicznoprawne  roszczenie procesowe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w </a:t>
            </a:r>
            <a:r>
              <a:rPr lang="pl-PL" dirty="0" smtClean="0"/>
              <a:t>praktyce wiele zależy w tym zakresie od sposobu uregulowania; można zatem biorąc pod uwagę językowe wyrażenie danej treści wskazać: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 smtClean="0"/>
              <a:t>PRAWA WOLNOŚCIOWE</a:t>
            </a:r>
          </a:p>
          <a:p>
            <a:r>
              <a:rPr lang="pl-PL" dirty="0" smtClean="0"/>
              <a:t>wyznaczone przez normy sfery zachowań wolne od ingerencji ze strony państwa lub ze strony jednostek</a:t>
            </a:r>
          </a:p>
          <a:p>
            <a:endParaRPr lang="pl-PL" dirty="0" smtClean="0"/>
          </a:p>
          <a:p>
            <a:r>
              <a:rPr lang="pl-PL" dirty="0" smtClean="0"/>
              <a:t>PRAWA NEGATYWNE</a:t>
            </a:r>
          </a:p>
          <a:p>
            <a:r>
              <a:rPr lang="pl-PL" dirty="0" smtClean="0"/>
              <a:t>nakaz zaniechania podejmowania określonego rodzaju działań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928670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PRAWA  - UPRAWNIENIA</a:t>
            </a:r>
          </a:p>
          <a:p>
            <a:pPr algn="just"/>
            <a:r>
              <a:rPr lang="pl-PL" dirty="0" smtClean="0"/>
              <a:t>Uprawnienia, których realizacja prowadzi do osiągnięcia  danej korzyści przez jednostkę, przy czym korzyść ta stanowi następstwo wywiązania się przez określony podmiot, na którym spoczywa zobowiązanie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PRAWA – KOMPETENCJE</a:t>
            </a:r>
          </a:p>
          <a:p>
            <a:pPr algn="just"/>
            <a:r>
              <a:rPr lang="pl-PL" dirty="0" smtClean="0"/>
              <a:t>Kompetencja jednostki do dokonania czynności konwencjonalnej która posiada przymiot prawnej doniosłości, skutkujące ustaleniem lub zaktualizowaniem obowiązków podmiotu podległego kompetencji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PRAWA – INSTYTUCJE</a:t>
            </a:r>
          </a:p>
          <a:p>
            <a:pPr algn="just"/>
            <a:r>
              <a:rPr lang="pl-PL" dirty="0" smtClean="0"/>
              <a:t>Roszczenie  o wywiązanie się przez władze państwowe z obowiązku utworzenia  określonych instytucji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PRAWA PROCEDURALNE</a:t>
            </a:r>
          </a:p>
          <a:p>
            <a:pPr algn="just"/>
            <a:r>
              <a:rPr lang="pl-PL" dirty="0" smtClean="0"/>
              <a:t>Ogół instytucji i procedur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121442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1.   Aktualne </a:t>
            </a:r>
            <a:r>
              <a:rPr lang="pl-PL" sz="2400" b="1" dirty="0" smtClean="0"/>
              <a:t>problemy praw człowieka</a:t>
            </a:r>
            <a:endParaRPr lang="pl-PL" sz="2400" b="1" dirty="0"/>
          </a:p>
        </p:txBody>
      </p:sp>
      <p:cxnSp>
        <p:nvCxnSpPr>
          <p:cNvPr id="14" name="Łącznik prosty 13"/>
          <p:cNvCxnSpPr/>
          <p:nvPr/>
        </p:nvCxnSpPr>
        <p:spPr>
          <a:xfrm>
            <a:off x="-214346" y="1714488"/>
            <a:ext cx="9358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71472" y="1928802"/>
            <a:ext cx="8929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Przyczyny: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sz="2400" dirty="0" smtClean="0"/>
              <a:t>   Kontrasty społeczne,</a:t>
            </a:r>
          </a:p>
          <a:p>
            <a:pPr>
              <a:buFontTx/>
              <a:buChar char="-"/>
            </a:pPr>
            <a:r>
              <a:rPr lang="pl-PL" sz="2400" dirty="0" smtClean="0"/>
              <a:t>   Konflikty religijne</a:t>
            </a:r>
          </a:p>
          <a:p>
            <a:pPr>
              <a:buFontTx/>
              <a:buChar char="-"/>
            </a:pPr>
            <a:r>
              <a:rPr lang="pl-PL" sz="2400" dirty="0" smtClean="0"/>
              <a:t>   Konflikty polityczne</a:t>
            </a:r>
          </a:p>
          <a:p>
            <a:pPr>
              <a:buFontTx/>
              <a:buChar char="-"/>
            </a:pPr>
            <a:r>
              <a:rPr lang="pl-PL" sz="2400" dirty="0"/>
              <a:t> </a:t>
            </a:r>
            <a:r>
              <a:rPr lang="pl-PL" sz="2400" dirty="0" smtClean="0"/>
              <a:t>  Niezrównoważony rozwój</a:t>
            </a:r>
          </a:p>
          <a:p>
            <a:pPr>
              <a:buFontTx/>
              <a:buChar char="-"/>
            </a:pPr>
            <a:r>
              <a:rPr lang="pl-PL" sz="2400" dirty="0"/>
              <a:t> </a:t>
            </a:r>
            <a:r>
              <a:rPr lang="pl-PL" sz="2400" dirty="0" smtClean="0"/>
              <a:t>  Problemy związane z kondycją ekonomiczną krajów i regionów</a:t>
            </a:r>
          </a:p>
          <a:p>
            <a:pPr>
              <a:buFontTx/>
              <a:buChar char="-"/>
            </a:pPr>
            <a:r>
              <a:rPr lang="pl-PL" sz="2400" dirty="0"/>
              <a:t> </a:t>
            </a:r>
            <a:r>
              <a:rPr lang="pl-PL" sz="2400" dirty="0" smtClean="0"/>
              <a:t>  Konflikty na podłożu kulturowym</a:t>
            </a:r>
          </a:p>
          <a:p>
            <a:pPr>
              <a:buFontTx/>
              <a:buChar char="-"/>
            </a:pPr>
            <a:r>
              <a:rPr lang="pl-PL" sz="2400" dirty="0"/>
              <a:t> </a:t>
            </a:r>
            <a:r>
              <a:rPr lang="pl-PL" sz="2400" dirty="0" smtClean="0"/>
              <a:t>  Konflikty zbrojne 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100010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Rodzaje praw i wolności</a:t>
            </a:r>
            <a:endParaRPr lang="pl-PL" sz="2400" b="1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0" y="1428736"/>
            <a:ext cx="9358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85720" y="1928802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 smtClean="0">
                <a:solidFill>
                  <a:srgbClr val="002060"/>
                </a:solidFill>
              </a:rPr>
              <a:t>Prawa i wolności osobiste</a:t>
            </a:r>
            <a:endParaRPr lang="pl-PL" b="1" dirty="0" smtClean="0">
              <a:solidFill>
                <a:srgbClr val="002060"/>
              </a:solidFill>
            </a:endParaRPr>
          </a:p>
          <a:p>
            <a:pPr marL="342900" indent="-342900"/>
            <a:endParaRPr lang="pl-PL" dirty="0" smtClean="0"/>
          </a:p>
          <a:p>
            <a:pPr marL="342900" indent="-342900" algn="just"/>
            <a:r>
              <a:rPr lang="pl-PL" dirty="0" smtClean="0"/>
              <a:t>Swobody i uprawnienia, zapewniające jednostce nieskrępowany rozwój we wszelkich </a:t>
            </a:r>
          </a:p>
          <a:p>
            <a:pPr marL="342900" indent="-342900" algn="just"/>
            <a:r>
              <a:rPr lang="pl-PL" dirty="0" smtClean="0"/>
              <a:t>płaszczyznach egzystencji, który wolny jest od zewnętrznej ingerencji.</a:t>
            </a:r>
          </a:p>
          <a:p>
            <a:pPr marL="342900" indent="-342900" algn="just"/>
            <a:endParaRPr lang="pl-PL" dirty="0" smtClean="0"/>
          </a:p>
          <a:p>
            <a:pPr marL="342900" indent="-342900" algn="just"/>
            <a:r>
              <a:rPr lang="pl-PL" dirty="0" smtClean="0"/>
              <a:t>W praktyce mowa tu o pewnej swobodzie decydowania o własnym życiu oraz o</a:t>
            </a:r>
          </a:p>
          <a:p>
            <a:pPr marL="342900" indent="-342900" algn="just"/>
            <a:r>
              <a:rPr lang="pl-PL" dirty="0" smtClean="0"/>
              <a:t>możliwości skorzystania ze środków ochrony w sytuacji zagrożenia tych wolności </a:t>
            </a:r>
          </a:p>
          <a:p>
            <a:pPr marL="342900" indent="-342900" algn="just"/>
            <a:r>
              <a:rPr lang="pl-PL" dirty="0" smtClean="0"/>
              <a:t>praw.</a:t>
            </a:r>
          </a:p>
          <a:p>
            <a:pPr marL="342900" indent="-342900" algn="just"/>
            <a:endParaRPr lang="pl-PL" dirty="0" smtClean="0"/>
          </a:p>
          <a:p>
            <a:pPr marL="342900" indent="-342900" algn="just"/>
            <a:r>
              <a:rPr lang="pl-PL" b="1" dirty="0" smtClean="0">
                <a:solidFill>
                  <a:srgbClr val="002060"/>
                </a:solidFill>
              </a:rPr>
              <a:t>2. Prawa i wolności polityczne</a:t>
            </a:r>
          </a:p>
          <a:p>
            <a:pPr marL="342900" indent="-342900" algn="just"/>
            <a:endParaRPr lang="pl-PL" dirty="0" smtClean="0"/>
          </a:p>
          <a:p>
            <a:pPr marL="342900" indent="-342900" algn="just"/>
            <a:r>
              <a:rPr lang="pl-PL" dirty="0" smtClean="0"/>
              <a:t>Związane z uczestniczeniem w rządzeniu (pośrednio oraz </a:t>
            </a:r>
            <a:r>
              <a:rPr lang="pl-PL" dirty="0" smtClean="0"/>
              <a:t>bezpośrednio.)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5720" y="1928802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3. Prawa i wolności ekonomiczne, socjalne i kulturalne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002060"/>
                </a:solidFill>
              </a:rPr>
              <a:t>4. Prawa podstawowe</a:t>
            </a: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r>
              <a:rPr lang="pl-PL" b="1" dirty="0" smtClean="0">
                <a:solidFill>
                  <a:srgbClr val="002060"/>
                </a:solidFill>
              </a:rPr>
              <a:t>5. Prawa i wolności obywatelskie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002060"/>
                </a:solidFill>
              </a:rPr>
              <a:t>6. Prawa i wolności indywidualne i zbiorowe (kolektywne)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002060"/>
                </a:solidFill>
              </a:rPr>
              <a:t>7. </a:t>
            </a:r>
            <a:r>
              <a:rPr lang="pl-PL" b="1" dirty="0" smtClean="0">
                <a:solidFill>
                  <a:srgbClr val="002060"/>
                </a:solidFill>
              </a:rPr>
              <a:t>Prawa i wolności „nienaruszalne</a:t>
            </a:r>
            <a:r>
              <a:rPr lang="pl-PL" b="1" dirty="0" smtClean="0">
                <a:solidFill>
                  <a:srgbClr val="002060"/>
                </a:solidFill>
              </a:rPr>
              <a:t>”, absolutne</a:t>
            </a:r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17859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DZIĘKUJĘ </a:t>
            </a:r>
            <a:r>
              <a:rPr lang="pl-PL" dirty="0" smtClean="0">
                <a:sym typeface="Wingdings" pitchFamily="2" charset="2"/>
              </a:rPr>
              <a:t> 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571604" y="1285860"/>
            <a:ext cx="6072230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400800" cy="17526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prawa człowieka</a:t>
            </a:r>
            <a:endParaRPr lang="pl-PL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42910" y="321468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godność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143768" y="307181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wolność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29058" y="442913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Jakie są? </a:t>
            </a:r>
            <a:endParaRPr lang="pl-PL" sz="2400" b="1" dirty="0"/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rot="5400000">
            <a:off x="1678761" y="275033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3965571" y="374967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16200000" flipH="1">
            <a:off x="6893735" y="275033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42910" y="371475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rzyrodzona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iezbywalna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„nienaruszalne źródło praw człowieka”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215042" y="350043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olność jako „druga strona”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„chroniona”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prawo negatywne?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dtytuł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0" y="1714488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powszechny</a:t>
            </a:r>
            <a:r>
              <a:rPr lang="pl-PL" dirty="0" smtClean="0"/>
              <a:t> - są takie same dla każdego człowieka na całym świecie. Niezależnie od wyznawanych wartości, poglądów, religii czy kultury każdy ma prawo do życia, bezpieczeństwa i wolności osobistej.</a:t>
            </a:r>
          </a:p>
          <a:p>
            <a:pPr algn="just"/>
            <a:r>
              <a:rPr lang="pl-PL" b="1" dirty="0" smtClean="0"/>
              <a:t>przyrodzony</a:t>
            </a:r>
            <a:r>
              <a:rPr lang="pl-PL" dirty="0" smtClean="0"/>
              <a:t> - istnieją niezależnie od woli władzy czy przepisów prawa, państwo ich nie nadaje, a jedynie tworzy system ich ochrony;</a:t>
            </a:r>
          </a:p>
          <a:p>
            <a:pPr algn="just"/>
            <a:r>
              <a:rPr lang="pl-PL" b="1" dirty="0" smtClean="0"/>
              <a:t>niezbywalny</a:t>
            </a:r>
            <a:r>
              <a:rPr lang="pl-PL" dirty="0" smtClean="0"/>
              <a:t> - żadna władza nie może nam ich odebrać, nie można się ich zrzec czy zrezygnować z nich - nie mogę np. oddać się w niewolę. Posiadamy prawa człowieka, nawet jeśli nie uznaje ich jakieś państwo lub kiedy są one naruszane.</a:t>
            </a:r>
          </a:p>
          <a:p>
            <a:pPr algn="just"/>
            <a:r>
              <a:rPr lang="pl-PL" b="1" dirty="0" smtClean="0"/>
              <a:t>nienaruszalny</a:t>
            </a:r>
            <a:r>
              <a:rPr lang="pl-PL" dirty="0" smtClean="0"/>
              <a:t> - "prawa człowieka istnieją niezależnie od władzy i nie mogą być przez władze dowolnie regulowane"</a:t>
            </a:r>
          </a:p>
          <a:p>
            <a:pPr algn="just"/>
            <a:r>
              <a:rPr lang="pl-PL" b="1" dirty="0" smtClean="0"/>
              <a:t>naturalny</a:t>
            </a:r>
            <a:r>
              <a:rPr lang="pl-PL" dirty="0" smtClean="0"/>
              <a:t> - człowiek posiada je z racji godności osobowej, człowieczeństwa, a nie z powodu czyjejś decyzji czy nadania.</a:t>
            </a:r>
          </a:p>
          <a:p>
            <a:pPr algn="just"/>
            <a:r>
              <a:rPr lang="pl-PL" b="1" dirty="0" smtClean="0"/>
              <a:t>niepodzielny</a:t>
            </a:r>
            <a:r>
              <a:rPr lang="pl-PL" dirty="0" smtClean="0"/>
              <a:t> - wszystkie prawa człowieka stanowią integralną i współzależną całość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0" y="78579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 praw człowieka</a:t>
            </a:r>
            <a:endParaRPr lang="pl-PL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Łącznik prosty 19"/>
          <p:cNvCxnSpPr/>
          <p:nvPr/>
        </p:nvCxnSpPr>
        <p:spPr>
          <a:xfrm>
            <a:off x="0" y="1500174"/>
            <a:ext cx="9358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252"/>
            <a:ext cx="9168068" cy="62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714356"/>
            <a:ext cx="1001240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53695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28662" y="71435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Głośne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przypadki łamania praw człowieka?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 descr="http://amnesty.org.pl/amnesty_blog/wp-content/uploads/2014/08/irom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5715000" cy="3810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42910" y="1428736"/>
            <a:ext cx="5857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p</a:t>
            </a:r>
            <a:r>
              <a:rPr lang="pl-PL" sz="1200" b="1" dirty="0" smtClean="0"/>
              <a:t>rzykład I </a:t>
            </a:r>
          </a:p>
          <a:p>
            <a:r>
              <a:rPr lang="pl-PL" b="1" dirty="0" smtClean="0"/>
              <a:t>Indie, protest </a:t>
            </a:r>
            <a:r>
              <a:rPr lang="pl-PL" b="1" dirty="0" err="1" smtClean="0"/>
              <a:t>Irom</a:t>
            </a:r>
            <a:r>
              <a:rPr lang="pl-PL" b="1" dirty="0" smtClean="0"/>
              <a:t> </a:t>
            </a:r>
            <a:r>
              <a:rPr lang="pl-PL" b="1" dirty="0" err="1" smtClean="0"/>
              <a:t>Sharmila</a:t>
            </a:r>
            <a:endParaRPr lang="pl-PL" b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642910" y="6000768"/>
            <a:ext cx="7643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err="1" smtClean="0"/>
              <a:t>Żródło</a:t>
            </a:r>
            <a:r>
              <a:rPr lang="pl-PL" sz="1000" i="1" dirty="0" smtClean="0"/>
              <a:t>: Strona internetowa </a:t>
            </a:r>
            <a:r>
              <a:rPr lang="pl-PL" sz="1000" i="1" dirty="0" err="1" smtClean="0"/>
              <a:t>Amnesty</a:t>
            </a:r>
            <a:r>
              <a:rPr lang="pl-PL" sz="1000" i="1" dirty="0" smtClean="0"/>
              <a:t> International Polska, </a:t>
            </a:r>
            <a:r>
              <a:rPr lang="pl-PL" sz="1000" i="1" dirty="0" smtClean="0">
                <a:hlinkClick r:id="rId3"/>
              </a:rPr>
              <a:t>http://amnesty.org.pl/amnesty_blog/?p=1540</a:t>
            </a:r>
            <a:r>
              <a:rPr lang="pl-PL" sz="1000" i="1" dirty="0" smtClean="0"/>
              <a:t>, dostęp 01.10.20134</a:t>
            </a:r>
            <a:endParaRPr lang="pl-PL" sz="10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429388" y="2000240"/>
            <a:ext cx="271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Obywatelka Indii, </a:t>
            </a:r>
            <a:r>
              <a:rPr lang="pl-PL" sz="1600" dirty="0" err="1" smtClean="0"/>
              <a:t>Irom</a:t>
            </a:r>
            <a:r>
              <a:rPr lang="pl-PL" sz="1600" dirty="0" smtClean="0"/>
              <a:t> </a:t>
            </a:r>
            <a:r>
              <a:rPr lang="pl-PL" sz="1600" dirty="0" err="1" smtClean="0"/>
              <a:t>Sharmira</a:t>
            </a:r>
            <a:r>
              <a:rPr lang="pl-PL" sz="1600" dirty="0" smtClean="0"/>
              <a:t> przez kilka lat protestowała przeciwko zbyt szerokim uprawnieniom policji państwowej w zakresie wykorzystywania broni palnej w stosunku do obywateli.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Prawa człowieka i systemy  ich ochrony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temat I Zajęcia wprowadzające</a:t>
            </a:r>
            <a:br>
              <a:rPr lang="pl-PL" sz="1400" b="1" i="1" dirty="0" smtClean="0">
                <a:latin typeface="Arial" pitchFamily="34" charset="0"/>
                <a:cs typeface="Arial" pitchFamily="34" charset="0"/>
              </a:rPr>
            </a:br>
            <a:endParaRPr lang="pl-PL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928670"/>
            <a:ext cx="835824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p</a:t>
            </a:r>
            <a:r>
              <a:rPr lang="pl-PL" sz="1100" b="1" dirty="0" smtClean="0"/>
              <a:t>rzykład II</a:t>
            </a:r>
          </a:p>
          <a:p>
            <a:r>
              <a:rPr lang="pl-PL" b="1" dirty="0" smtClean="0"/>
              <a:t>Egipt: nieludzkie traktowanie więźniów, represje w stosunku do Bractwa Muzułmańskiego</a:t>
            </a:r>
            <a:endParaRPr lang="pl-PL" b="1" dirty="0"/>
          </a:p>
        </p:txBody>
      </p:sp>
      <p:pic>
        <p:nvPicPr>
          <p:cNvPr id="19458" name="Picture 2" descr="http://upload.wikimedia.org/wikipedia/commons/thumb/f/f4/Rabaa_al-Adawiya.png/800px-Rabaa_al-Adaw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5802158" cy="428628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357950" y="1785926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14 sierpnia 2013 r. została przeprowadzona akcja likwidacji siedzących obozów zwolenników  obalonego systemu. To tzw. „masakra w Kairze”.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1086</Words>
  <Application>Microsoft Office PowerPoint</Application>
  <PresentationFormat>Pokaz na ekranie (4:3)</PresentationFormat>
  <Paragraphs>219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  Prawa człowieka i systemy ich ochrony  Temat I Zajęcia wprowadzające: prawa człowieka. 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  <vt:lpstr>Prawa człowieka i systemy  ich ochrony temat I Zajęcia wprowadzające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człowieka i systemy  ich ochrony  </dc:title>
  <dc:creator>Lenovo</dc:creator>
  <cp:lastModifiedBy>Intel</cp:lastModifiedBy>
  <cp:revision>25</cp:revision>
  <dcterms:created xsi:type="dcterms:W3CDTF">2014-10-04T07:07:00Z</dcterms:created>
  <dcterms:modified xsi:type="dcterms:W3CDTF">2015-10-04T17:10:52Z</dcterms:modified>
</cp:coreProperties>
</file>