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9" r:id="rId8"/>
    <p:sldId id="262" r:id="rId9"/>
    <p:sldId id="263" r:id="rId10"/>
    <p:sldId id="264" r:id="rId11"/>
    <p:sldId id="265" r:id="rId12"/>
    <p:sldId id="266" r:id="rId13"/>
    <p:sldId id="267" r:id="rId14"/>
    <p:sldId id="268" r:id="rId15"/>
    <p:sldId id="270" r:id="rId16"/>
    <p:sldId id="271" r:id="rId17"/>
    <p:sldId id="286" r:id="rId18"/>
    <p:sldId id="287" r:id="rId19"/>
    <p:sldId id="288" r:id="rId20"/>
    <p:sldId id="290" r:id="rId21"/>
    <p:sldId id="291" r:id="rId22"/>
    <p:sldId id="279" r:id="rId23"/>
    <p:sldId id="280" r:id="rId24"/>
    <p:sldId id="281" r:id="rId25"/>
    <p:sldId id="282" r:id="rId26"/>
    <p:sldId id="284" r:id="rId27"/>
    <p:sldId id="283" r:id="rId28"/>
    <p:sldId id="274" r:id="rId29"/>
    <p:sldId id="289" r:id="rId30"/>
    <p:sldId id="275" r:id="rId3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163978-53D3-4458-884B-8B05316C283C}" type="datetimeFigureOut">
              <a:rPr lang="pl-PL" smtClean="0"/>
              <a:t>2015-10-18</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BA88F-6AA4-4E45-B3F1-50CCA0C4665F}" type="slidenum">
              <a:rPr lang="pl-PL" smtClean="0"/>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0C9BA88F-6AA4-4E45-B3F1-50CCA0C4665F}" type="slidenum">
              <a:rPr lang="pl-PL" smtClean="0"/>
              <a:t>17</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0C9BA88F-6AA4-4E45-B3F1-50CCA0C4665F}" type="slidenum">
              <a:rPr lang="pl-PL" smtClean="0"/>
              <a:t>18</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0C9BA88F-6AA4-4E45-B3F1-50CCA0C4665F}" type="slidenum">
              <a:rPr lang="pl-PL" smtClean="0"/>
              <a:t>19</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0C9BA88F-6AA4-4E45-B3F1-50CCA0C4665F}" type="slidenum">
              <a:rPr lang="pl-PL" smtClean="0"/>
              <a:t>20</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0C9BA88F-6AA4-4E45-B3F1-50CCA0C4665F}" type="slidenum">
              <a:rPr lang="pl-PL" smtClean="0"/>
              <a:t>21</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D468C5F-6529-4D99-BD28-AC350859F5D7}" type="datetimeFigureOut">
              <a:rPr lang="pl-PL" smtClean="0"/>
              <a:pPr/>
              <a:t>2015-10-18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2A1184D-0FDC-49A7-BE58-FA6B4DA999F5}"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468C5F-6529-4D99-BD28-AC350859F5D7}" type="datetimeFigureOut">
              <a:rPr lang="pl-PL" smtClean="0"/>
              <a:pPr/>
              <a:t>2015-10-18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1184D-0FDC-49A7-BE58-FA6B4DA999F5}"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85786" y="2143116"/>
            <a:ext cx="7772400" cy="1470025"/>
          </a:xfrm>
        </p:spPr>
        <p:txBody>
          <a:bodyPr>
            <a:normAutofit fontScale="90000"/>
          </a:bodyPr>
          <a:lstStyle/>
          <a:p>
            <a:r>
              <a:rPr lang="pl-PL" sz="3100" dirty="0" smtClean="0"/>
              <a:t>Prawa człowieka i systemy ich ochrony</a:t>
            </a:r>
            <a:r>
              <a:rPr lang="pl-PL" dirty="0" smtClean="0"/>
              <a:t/>
            </a:r>
            <a:br>
              <a:rPr lang="pl-PL" dirty="0" smtClean="0"/>
            </a:br>
            <a:r>
              <a:rPr lang="pl-PL" dirty="0" smtClean="0"/>
              <a:t/>
            </a:r>
            <a:br>
              <a:rPr lang="pl-PL" dirty="0" smtClean="0"/>
            </a:br>
            <a:r>
              <a:rPr lang="pl-PL" sz="3600" b="1" dirty="0" smtClean="0"/>
              <a:t>Temat III  System krajowy: konstytucyjne gwarancje ochrony praw człowieka (RP)</a:t>
            </a:r>
            <a:endParaRPr lang="pl-PL"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214282" y="714356"/>
            <a:ext cx="8286808" cy="3500462"/>
          </a:xfrm>
          <a:prstGeom prst="rect">
            <a:avLst/>
          </a:prstGeom>
        </p:spPr>
        <p:txBody>
          <a:bodyPr wrap="square">
            <a:spAutoFit/>
          </a:bodyPr>
          <a:lstStyle/>
          <a:p>
            <a:pPr algn="just"/>
            <a:r>
              <a:rPr lang="pl-PL" sz="2000" u="sng" dirty="0"/>
              <a:t>Termin złożenia skargi</a:t>
            </a:r>
            <a:r>
              <a:rPr lang="pl-PL" sz="2000" u="sng" dirty="0" smtClean="0"/>
              <a:t>:</a:t>
            </a:r>
          </a:p>
          <a:p>
            <a:pPr algn="just"/>
            <a:endParaRPr lang="pl-PL" sz="2000" dirty="0"/>
          </a:p>
          <a:p>
            <a:pPr algn="just"/>
            <a:r>
              <a:rPr lang="pl-PL" sz="2000" dirty="0"/>
              <a:t>Skargę należy </a:t>
            </a:r>
            <a:r>
              <a:rPr lang="pl-PL" sz="2000" b="1" dirty="0"/>
              <a:t>wnieść w trakcie postępowania</a:t>
            </a:r>
            <a:r>
              <a:rPr lang="pl-PL" sz="2000" dirty="0"/>
              <a:t>, którego skarga dotyczy. </a:t>
            </a:r>
            <a:endParaRPr lang="pl-PL" sz="2000" dirty="0" smtClean="0"/>
          </a:p>
          <a:p>
            <a:pPr algn="just"/>
            <a:endParaRPr lang="pl-PL" sz="2000" dirty="0"/>
          </a:p>
          <a:p>
            <a:pPr algn="just"/>
            <a:r>
              <a:rPr lang="pl-PL" sz="2000" dirty="0" smtClean="0"/>
              <a:t>Wyjątkiem </a:t>
            </a:r>
            <a:r>
              <a:rPr lang="pl-PL" sz="2000" dirty="0"/>
              <a:t>jest możliwość złożenia skargi przez osoby, </a:t>
            </a:r>
            <a:r>
              <a:rPr lang="pl-PL" sz="2000" dirty="0" smtClean="0"/>
              <a:t>które </a:t>
            </a:r>
            <a:r>
              <a:rPr lang="pl-PL" sz="2000" dirty="0"/>
              <a:t>przed dniem 16 marca 2005 roku złożyły skargę do Europejskiego Trybunału Praw Człowieka w Strasburgu zarzucając naruszenie prawa do rozpoznania sprawy w rozsądnym terminie, jeżeli skarga do </a:t>
            </a:r>
            <a:r>
              <a:rPr lang="pl-PL" sz="2000" dirty="0" err="1"/>
              <a:t>ETPCz</a:t>
            </a:r>
            <a:r>
              <a:rPr lang="pl-PL" sz="2000" dirty="0"/>
              <a:t> została wniesiona w toku postępowania, którego dotyczy i jeśli </a:t>
            </a:r>
            <a:r>
              <a:rPr lang="pl-PL" sz="2000" dirty="0" err="1"/>
              <a:t>ETPCz</a:t>
            </a:r>
            <a:r>
              <a:rPr lang="pl-PL" sz="2000" dirty="0"/>
              <a:t> nie wydał postanowienia w przedmiocie dopuszczalności skargi. W takim przypadku należy tez wskazać datę wniesienia skargi do </a:t>
            </a:r>
            <a:r>
              <a:rPr lang="pl-PL" sz="2000" dirty="0" err="1"/>
              <a:t>ETPCz</a:t>
            </a:r>
            <a:r>
              <a:rPr lang="pl-PL" sz="20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14282" y="0"/>
            <a:ext cx="8929718" cy="7109639"/>
          </a:xfrm>
          <a:prstGeom prst="rect">
            <a:avLst/>
          </a:prstGeom>
        </p:spPr>
        <p:txBody>
          <a:bodyPr wrap="square">
            <a:spAutoFit/>
          </a:bodyPr>
          <a:lstStyle/>
          <a:p>
            <a:r>
              <a:rPr lang="pl-PL" sz="2400" u="sng" dirty="0"/>
              <a:t>Wymogi formalne skargi:</a:t>
            </a:r>
            <a:endParaRPr lang="pl-PL" sz="2400" dirty="0"/>
          </a:p>
          <a:p>
            <a:r>
              <a:rPr lang="pl-PL" sz="2400" dirty="0"/>
              <a:t>Skarga musi spełniać wymogi pisma procesowego </a:t>
            </a:r>
            <a:endParaRPr lang="pl-PL" sz="2400" dirty="0" smtClean="0"/>
          </a:p>
          <a:p>
            <a:r>
              <a:rPr lang="pl-PL" sz="2400" dirty="0" smtClean="0"/>
              <a:t>tzn</a:t>
            </a:r>
            <a:r>
              <a:rPr lang="pl-PL" sz="2400" dirty="0"/>
              <a:t>. zawierać</a:t>
            </a:r>
            <a:r>
              <a:rPr lang="pl-PL" sz="2400" dirty="0" smtClean="0"/>
              <a:t>:</a:t>
            </a:r>
          </a:p>
          <a:p>
            <a:endParaRPr lang="pl-PL" sz="2400" dirty="0"/>
          </a:p>
          <a:p>
            <a:r>
              <a:rPr lang="pl-PL" sz="2400" dirty="0">
                <a:solidFill>
                  <a:schemeClr val="accent2">
                    <a:lumMod val="75000"/>
                  </a:schemeClr>
                </a:solidFill>
              </a:rPr>
              <a:t>określenie sądu, do którego jest kierowana;</a:t>
            </a:r>
          </a:p>
          <a:p>
            <a:r>
              <a:rPr lang="pl-PL" sz="2400" dirty="0">
                <a:solidFill>
                  <a:schemeClr val="accent2">
                    <a:lumMod val="75000"/>
                  </a:schemeClr>
                </a:solidFill>
              </a:rPr>
              <a:t>imię i nazwisko lub nazwę skarżącego, jego przedstawicieli ustawowych i pełnomocników;</a:t>
            </a:r>
          </a:p>
          <a:p>
            <a:r>
              <a:rPr lang="pl-PL" sz="2400" dirty="0">
                <a:solidFill>
                  <a:schemeClr val="accent2">
                    <a:lumMod val="75000"/>
                  </a:schemeClr>
                </a:solidFill>
              </a:rPr>
              <a:t>określenie rodzaju pisma jako na naruszenia prawa strony do rozpoznania sprawy w postępowaniu sądowym bez nieuzasadnionej zwłoki;</a:t>
            </a:r>
          </a:p>
          <a:p>
            <a:r>
              <a:rPr lang="pl-PL" sz="2400" dirty="0">
                <a:solidFill>
                  <a:schemeClr val="accent2">
                    <a:lumMod val="75000"/>
                  </a:schemeClr>
                </a:solidFill>
              </a:rPr>
              <a:t>datę i podpis skarżącego albo jego przedstawiciela ustawowego lub pełnomocnika;</a:t>
            </a:r>
          </a:p>
          <a:p>
            <a:r>
              <a:rPr lang="pl-PL" sz="2400" dirty="0">
                <a:solidFill>
                  <a:schemeClr val="accent2">
                    <a:lumMod val="75000"/>
                  </a:schemeClr>
                </a:solidFill>
              </a:rPr>
              <a:t>wymienienie </a:t>
            </a:r>
            <a:r>
              <a:rPr lang="pl-PL" sz="2400" dirty="0" smtClean="0">
                <a:solidFill>
                  <a:schemeClr val="accent2">
                    <a:lumMod val="75000"/>
                  </a:schemeClr>
                </a:solidFill>
              </a:rPr>
              <a:t>załączników,</a:t>
            </a:r>
          </a:p>
          <a:p>
            <a:endParaRPr lang="pl-PL" sz="2400" dirty="0"/>
          </a:p>
          <a:p>
            <a:r>
              <a:rPr lang="pl-PL" sz="2400" b="1" dirty="0"/>
              <a:t>żądanie stwierdzenia przewlekłości postępowania w sprawie, której skarga dotyczy</a:t>
            </a:r>
            <a:r>
              <a:rPr lang="pl-PL" sz="2400" b="1" dirty="0" smtClean="0"/>
              <a:t>;</a:t>
            </a:r>
          </a:p>
          <a:p>
            <a:endParaRPr lang="pl-PL" sz="2400" b="1" dirty="0"/>
          </a:p>
          <a:p>
            <a:r>
              <a:rPr lang="pl-PL" sz="2400" b="1" dirty="0"/>
              <a:t>przytoczenie okoliczności uzasadniających żądanie.</a:t>
            </a:r>
          </a:p>
          <a:p>
            <a:endParaRPr lang="pl-PL"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57158" y="1071546"/>
            <a:ext cx="8286808" cy="4401205"/>
          </a:xfrm>
          <a:prstGeom prst="rect">
            <a:avLst/>
          </a:prstGeom>
        </p:spPr>
        <p:txBody>
          <a:bodyPr wrap="square">
            <a:spAutoFit/>
          </a:bodyPr>
          <a:lstStyle/>
          <a:p>
            <a:pPr algn="just"/>
            <a:r>
              <a:rPr lang="pl-PL" sz="2000" u="sng" dirty="0"/>
              <a:t>Miejsce złożenia skargi</a:t>
            </a:r>
            <a:r>
              <a:rPr lang="pl-PL" sz="2000" u="sng" dirty="0" smtClean="0"/>
              <a:t>:</a:t>
            </a:r>
          </a:p>
          <a:p>
            <a:pPr algn="just"/>
            <a:endParaRPr lang="pl-PL" sz="2000" dirty="0"/>
          </a:p>
          <a:p>
            <a:pPr algn="just"/>
            <a:r>
              <a:rPr lang="pl-PL" sz="2000" dirty="0"/>
              <a:t>Skargę składa się do </a:t>
            </a:r>
            <a:r>
              <a:rPr lang="pl-PL" sz="2000" b="1" dirty="0">
                <a:solidFill>
                  <a:schemeClr val="accent2">
                    <a:lumMod val="75000"/>
                  </a:schemeClr>
                </a:solidFill>
              </a:rPr>
              <a:t>sądu, przed którym toczy się postępowanie. </a:t>
            </a:r>
            <a:r>
              <a:rPr lang="pl-PL" sz="2000" dirty="0"/>
              <a:t>Ten </a:t>
            </a:r>
            <a:r>
              <a:rPr lang="pl-PL" sz="2000" u="sng" dirty="0"/>
              <a:t>prześle akta sprawy do sądu właściwego do rozpoznania sprawy</a:t>
            </a:r>
            <a:r>
              <a:rPr lang="pl-PL" sz="2000" dirty="0"/>
              <a:t>. Będzie nim </a:t>
            </a:r>
            <a:r>
              <a:rPr lang="pl-PL" sz="2000" b="1" u="sng" dirty="0">
                <a:solidFill>
                  <a:schemeClr val="accent2">
                    <a:lumMod val="75000"/>
                  </a:schemeClr>
                </a:solidFill>
              </a:rPr>
              <a:t>sąd przełożony nad sądem, przed którym toczy się aktualnie postępowanie.</a:t>
            </a:r>
            <a:r>
              <a:rPr lang="pl-PL" sz="2000" dirty="0"/>
              <a:t> W przypadku przewlekłości postępowania przed sądem apelacyjnym lub Sądem Najwyższym rozpoznawał będzie Sąd Najwyższy</a:t>
            </a:r>
            <a:r>
              <a:rPr lang="pl-PL" sz="2000" dirty="0" smtClean="0"/>
              <a:t>.</a:t>
            </a:r>
          </a:p>
          <a:p>
            <a:pPr algn="just"/>
            <a:r>
              <a:rPr lang="pl-PL" sz="2000" dirty="0"/>
              <a:t> </a:t>
            </a:r>
            <a:br>
              <a:rPr lang="pl-PL" sz="2000" dirty="0"/>
            </a:br>
            <a:r>
              <a:rPr lang="pl-PL" sz="2000" dirty="0"/>
              <a:t>W przypadku postępowania egzekucyjnego lub innego dotyczącego wykonania orzeczenia sądowego skargę należy złożyć do </a:t>
            </a:r>
            <a:r>
              <a:rPr lang="pl-PL" sz="2000" b="1" u="sng" dirty="0">
                <a:solidFill>
                  <a:schemeClr val="accent2">
                    <a:lumMod val="75000"/>
                  </a:schemeClr>
                </a:solidFill>
              </a:rPr>
              <a:t>sądu okręgowego</a:t>
            </a:r>
            <a:r>
              <a:rPr lang="pl-PL" sz="2000" dirty="0"/>
              <a:t>, w którego okręgu prowadzona jest egzekucja lub wykonywane są inne czynności, a gdy egzekucja lub inne postępowanie dotyczące wykonania orzeczenia sądowego prowadzone jest w dwu lub więcej okręgach - do sądu, w okręgu którego dokonano pierwszej czynności. Ten sąd będzie też rozpoznawał skargę.</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14348" y="335847"/>
            <a:ext cx="7929618" cy="5324535"/>
          </a:xfrm>
          <a:prstGeom prst="rect">
            <a:avLst/>
          </a:prstGeom>
        </p:spPr>
        <p:txBody>
          <a:bodyPr wrap="square">
            <a:spAutoFit/>
          </a:bodyPr>
          <a:lstStyle/>
          <a:p>
            <a:pPr algn="just"/>
            <a:r>
              <a:rPr lang="pl-PL" sz="2000" u="sng" dirty="0"/>
              <a:t>Rozstrzygnięcie skargi:</a:t>
            </a:r>
            <a:endParaRPr lang="pl-PL" sz="2000" dirty="0"/>
          </a:p>
          <a:p>
            <a:pPr algn="just"/>
            <a:r>
              <a:rPr lang="pl-PL" sz="2000" dirty="0"/>
              <a:t>Sąd wydaje orzeczenie w przedmiocie skargi w terminie </a:t>
            </a:r>
            <a:r>
              <a:rPr lang="pl-PL" sz="2000" b="1" dirty="0"/>
              <a:t>2 miesięcy od daty jej złożenia. </a:t>
            </a:r>
            <a:r>
              <a:rPr lang="pl-PL" sz="2000" dirty="0"/>
              <a:t>Może stwierdzić, że w postępowaniu, którego skarga dotyczy, nastąpiła przewlekłość postępowania. Na żądanie skarżącego może też zalecić podjęcie przez sąd rozpoznający sprawę co do istoty odpowiednich czynności w wyznaczonym </a:t>
            </a:r>
            <a:r>
              <a:rPr lang="pl-PL" sz="2000" dirty="0" smtClean="0"/>
              <a:t>terminie.</a:t>
            </a:r>
          </a:p>
          <a:p>
            <a:pPr algn="just"/>
            <a:r>
              <a:rPr lang="pl-PL" sz="2000" dirty="0"/>
              <a:t/>
            </a:r>
            <a:br>
              <a:rPr lang="pl-PL" sz="2000" dirty="0"/>
            </a:br>
            <a:r>
              <a:rPr lang="pl-PL" sz="2000" dirty="0"/>
              <a:t>Również na żądanie skarżącego sąd uwzględniając skargę może przyznać od Skarbu Państwa albo solidarnie od Skarbu Państwa i komornika odpowiednią sumę pieniężną w wysokości od </a:t>
            </a:r>
            <a:r>
              <a:rPr lang="pl-PL" sz="2000" b="1" dirty="0"/>
              <a:t>2 tysięcy złotych do 20 tysięcy złotych</a:t>
            </a:r>
            <a:r>
              <a:rPr lang="pl-PL" sz="2000" b="1" dirty="0" smtClean="0"/>
              <a:t>.</a:t>
            </a:r>
          </a:p>
          <a:p>
            <a:pPr algn="just"/>
            <a:r>
              <a:rPr lang="pl-PL" sz="2000" dirty="0"/>
              <a:t/>
            </a:r>
            <a:br>
              <a:rPr lang="pl-PL" sz="2000" dirty="0"/>
            </a:br>
            <a:r>
              <a:rPr lang="pl-PL" sz="2000" dirty="0"/>
              <a:t>Strona, której skargę uwzględniono może dochodzić naprawienia szkody wynikłej ze stwierdzonej przewlekłości od Skarbu Państwa albo solidarnie od Skarbu Państwa i komornika.</a:t>
            </a:r>
            <a:r>
              <a:rPr lang="pl-PL" sz="2000" b="1" dirty="0"/>
              <a:t> Postanowienie uwzględniające skargę wiąże sąd w postępowaniu cywilnym o odszkodowanie lub zadośćuczynienie.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57158" y="428604"/>
            <a:ext cx="8215370" cy="5078313"/>
          </a:xfrm>
          <a:prstGeom prst="rect">
            <a:avLst/>
          </a:prstGeom>
        </p:spPr>
        <p:txBody>
          <a:bodyPr wrap="square">
            <a:spAutoFit/>
          </a:bodyPr>
          <a:lstStyle/>
          <a:p>
            <a:pPr algn="ctr"/>
            <a:r>
              <a:rPr lang="pl-PL" dirty="0" smtClean="0"/>
              <a:t>Skarga konstytucyjna</a:t>
            </a:r>
          </a:p>
          <a:p>
            <a:r>
              <a:rPr lang="pl-PL" i="1" dirty="0" smtClean="0"/>
              <a:t> </a:t>
            </a:r>
            <a:endParaRPr lang="pl-PL" dirty="0" smtClean="0"/>
          </a:p>
          <a:p>
            <a:pPr algn="just"/>
            <a:r>
              <a:rPr lang="pl-PL" dirty="0" smtClean="0"/>
              <a:t>Postulaty otwarcia jednostce bezpośredniego dostępu do Trybunału Konstytucyjnego były w Polsce formułowane już w latach osiemdziesiątych XX w., ich realizacja okazała się jednak możliwa dopiero w Konstytucji z 1997 r. Wprowadzona przez nią procedura skargi konstytucyjnej - niewątpliwie pod wpływem unormowań niemieckich, austriackich i hiszpańskich - ujęta została jednak w sposób wąski. Polska skarga konstytucyjna może bowiem być skierowana tylko przeciwko aktowi normatywnemu (przepisowi prawa), nie można zaś w tej procedurze bezpośrednio kwestionować konstytucyjności indywidualnych rozstrzygnięć.</a:t>
            </a:r>
          </a:p>
          <a:p>
            <a:pPr algn="just"/>
            <a:endParaRPr lang="pl-PL" dirty="0" smtClean="0"/>
          </a:p>
          <a:p>
            <a:pPr algn="just"/>
            <a:r>
              <a:rPr lang="pl-PL" b="1" dirty="0" smtClean="0"/>
              <a:t>W myśl art. 79 Konstytucji skargę konstytucyjną może wnieść "każdy", o ile doszło do naruszenia jego "konstytucyjnych wolności lub praw"</a:t>
            </a:r>
            <a:r>
              <a:rPr lang="pl-PL" dirty="0" smtClean="0"/>
              <a:t>. To znaczy, że prawo do skargi przysługuje tym wszystkim osobom, które mogą być podmiotami konstytucyjnych wolności lub praw. W sposób oczywisty prawo do skargi przysługuje więc osobom fizycznym - zarówno obywatelom, jak i cudzoziemcom. W orzecznictwie Trybunału Konstytucyjnego zaznaczył się pogląd, że prawo to przysługuje też osobom prawnym, ale tylko w zakresie wolności i praw ich dotyczących.</a:t>
            </a:r>
          </a:p>
        </p:txBody>
      </p:sp>
      <p:cxnSp>
        <p:nvCxnSpPr>
          <p:cNvPr id="4" name="Łącznik prosty 3"/>
          <p:cNvCxnSpPr/>
          <p:nvPr/>
        </p:nvCxnSpPr>
        <p:spPr>
          <a:xfrm>
            <a:off x="0" y="928670"/>
            <a:ext cx="985841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428596" y="1000108"/>
            <a:ext cx="8215370" cy="4801314"/>
          </a:xfrm>
          <a:prstGeom prst="rect">
            <a:avLst/>
          </a:prstGeom>
        </p:spPr>
        <p:txBody>
          <a:bodyPr wrap="square">
            <a:spAutoFit/>
          </a:bodyPr>
          <a:lstStyle/>
          <a:p>
            <a:pPr algn="just"/>
            <a:r>
              <a:rPr lang="pl-PL" b="1" dirty="0" smtClean="0"/>
              <a:t>Skarga musi być sporządzona przez adwokata lub radcę prawego.</a:t>
            </a:r>
          </a:p>
          <a:p>
            <a:pPr algn="just"/>
            <a:endParaRPr lang="pl-PL" dirty="0" smtClean="0"/>
          </a:p>
          <a:p>
            <a:pPr algn="just"/>
            <a:r>
              <a:rPr lang="pl-PL" dirty="0" smtClean="0"/>
              <a:t>Skoro orzekanie o skargach konstytucyjnych przybiera zawsze postać </a:t>
            </a:r>
            <a:r>
              <a:rPr lang="pl-PL" b="1" dirty="0" smtClean="0"/>
              <a:t>kontroli norm</a:t>
            </a:r>
            <a:r>
              <a:rPr lang="pl-PL" dirty="0" smtClean="0"/>
              <a:t>, to stosuje się tu te same zasady procedury, co przy kontroli następczej. Zarazem jednak ustawa o TK wprowadziła szereg wymagań odnoszących się do dopuszczania skarg.</a:t>
            </a:r>
          </a:p>
          <a:p>
            <a:pPr algn="just"/>
            <a:endParaRPr lang="pl-PL" dirty="0" smtClean="0"/>
          </a:p>
          <a:p>
            <a:pPr algn="just"/>
            <a:r>
              <a:rPr lang="pl-PL" dirty="0" smtClean="0"/>
              <a:t>Skarga podlega najpierw wstępnemu rozpoznaniu przez jednego sędziego Trybunału.</a:t>
            </a:r>
          </a:p>
          <a:p>
            <a:pPr algn="just"/>
            <a:endParaRPr lang="pl-PL" dirty="0" smtClean="0"/>
          </a:p>
          <a:p>
            <a:pPr algn="just"/>
            <a:r>
              <a:rPr lang="pl-PL" b="1" dirty="0" smtClean="0"/>
              <a:t>Sędzia może odmówić nadania dalszego biegu skardze konstytucyjnej</a:t>
            </a:r>
            <a:r>
              <a:rPr lang="pl-PL" dirty="0" smtClean="0"/>
              <a:t>, jeżeli nie czyni ona zadość wymogom stawianym przez prawo, albo jest oczywiście bezzasadna.</a:t>
            </a:r>
          </a:p>
          <a:p>
            <a:pPr algn="just"/>
            <a:endParaRPr lang="pl-PL" dirty="0" smtClean="0"/>
          </a:p>
          <a:p>
            <a:pPr algn="just"/>
            <a:r>
              <a:rPr lang="pl-PL" dirty="0" smtClean="0"/>
              <a:t>Skarżący może wnieść zażalenie, które jest rozpatrywane przez skład 3 sędziów Trybunału. Jeżeli sędzia zarządzi nadanie skardze dalszego biegu, to dalsze postępowanie toczy się przed składem 3 lub 5 sędziów, w zależności od rangi zakwestionowanego przepisu prawa. W sprawach zawiłych możliwe jest też (na zasadach ogólnych) wydanie orzeczenia przez pełny skład.</a:t>
            </a:r>
          </a:p>
          <a:p>
            <a:pPr algn="ctr"/>
            <a:endParaRPr lang="pl-PL"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214282" y="1071546"/>
            <a:ext cx="8501122" cy="4801314"/>
          </a:xfrm>
          <a:prstGeom prst="rect">
            <a:avLst/>
          </a:prstGeom>
        </p:spPr>
        <p:txBody>
          <a:bodyPr wrap="square">
            <a:spAutoFit/>
          </a:bodyPr>
          <a:lstStyle/>
          <a:p>
            <a:pPr algn="just"/>
            <a:r>
              <a:rPr lang="pl-PL" b="1" dirty="0" smtClean="0"/>
              <a:t>Orzeczenie Trybunału rozstrzyga o zgodności badanej normy z Konstytucją, jego efekty są więc takie same, jak efekty orzeczenia wydanego w procedurze kontroli następczej. </a:t>
            </a:r>
            <a:r>
              <a:rPr lang="pl-PL" dirty="0" smtClean="0"/>
              <a:t>Oznacza to, że dotyczą bezpośrednio tylko przepisu prawa, który - w razie uznania go za niezgodny z Konstytucją - zostaje pozbawiony mocy obowiązującej ze skutkiem </a:t>
            </a:r>
            <a:r>
              <a:rPr lang="pl-PL" i="1" dirty="0" smtClean="0"/>
              <a:t>erga </a:t>
            </a:r>
            <a:r>
              <a:rPr lang="pl-PL" i="1" dirty="0" err="1" smtClean="0"/>
              <a:t>omnes</a:t>
            </a:r>
            <a:r>
              <a:rPr lang="pl-PL" i="1" dirty="0" smtClean="0"/>
              <a:t>. </a:t>
            </a:r>
          </a:p>
          <a:p>
            <a:pPr algn="just"/>
            <a:endParaRPr lang="pl-PL" i="1" dirty="0" smtClean="0"/>
          </a:p>
          <a:p>
            <a:pPr algn="just"/>
            <a:r>
              <a:rPr lang="pl-PL" dirty="0" smtClean="0"/>
              <a:t>Natomiast uchylenie orzeczenia, na tle którego wniesiono skargę konstytucyjną, </a:t>
            </a:r>
            <a:r>
              <a:rPr lang="pl-PL" b="1" dirty="0" smtClean="0"/>
              <a:t>nie następuje automatycznie</a:t>
            </a:r>
            <a:r>
              <a:rPr lang="pl-PL" dirty="0" smtClean="0"/>
              <a:t>, ale na żądanie skarżącego, przedstawione właściwemu organowi. Takie same możliwości otwierają się zresztą dla wszystkich innych osób, wobec których zastosowano zaskarżony przepis. Jedynym uprzywilejowaniem skarżącego jest możliwość wydania przez Trybunał Konstytucyjny - i to już od chwili nadania biegu skardze konstytucyjnej - tymczasowego postanowienia o zawieszeniu lub wstrzymaniu wykonania orzeczenia, na tle którego wniesiono skargę (art. 50 ustawy o TK).</a:t>
            </a:r>
          </a:p>
          <a:p>
            <a:pPr algn="just"/>
            <a:endParaRPr lang="pl-PL" dirty="0" smtClean="0"/>
          </a:p>
          <a:p>
            <a:pPr algn="just"/>
            <a:r>
              <a:rPr lang="pl-PL" dirty="0" smtClean="0"/>
              <a:t>Takie ujęcie skutków orzeczenia może znacznie utrudniać sytuację skarżącego. Nawet jeżeli "wygra" on swoją sprawę przed Trybunałem Konstytucyjnym, czeka go jeszcze dalsze postępowanie na drodze sądowej lub administracyjnej.</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57158" y="57148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
        <p:nvSpPr>
          <p:cNvPr id="4" name="pole tekstowe 3"/>
          <p:cNvSpPr txBox="1"/>
          <p:nvPr/>
        </p:nvSpPr>
        <p:spPr>
          <a:xfrm>
            <a:off x="428596" y="1285860"/>
            <a:ext cx="8215370" cy="3139321"/>
          </a:xfrm>
          <a:prstGeom prst="rect">
            <a:avLst/>
          </a:prstGeom>
          <a:noFill/>
        </p:spPr>
        <p:txBody>
          <a:bodyPr wrap="square" rtlCol="0">
            <a:spAutoFit/>
          </a:bodyPr>
          <a:lstStyle/>
          <a:p>
            <a:r>
              <a:rPr lang="pl-PL" dirty="0" smtClean="0"/>
              <a:t>Za L. Garlickim (cechy generalne </a:t>
            </a:r>
            <a:r>
              <a:rPr lang="pl-PL" dirty="0" err="1" smtClean="0"/>
              <a:t>ombusmanów</a:t>
            </a:r>
            <a:r>
              <a:rPr lang="pl-PL" dirty="0" smtClean="0"/>
              <a:t>)</a:t>
            </a:r>
          </a:p>
          <a:p>
            <a:endParaRPr lang="pl-PL" dirty="0" smtClean="0"/>
          </a:p>
          <a:p>
            <a:r>
              <a:rPr lang="pl-PL" dirty="0" smtClean="0"/>
              <a:t>1) Samodzielny organ państwowy, wyraźnie oddzielony od innych obszarów (sądownictwo, administracja);</a:t>
            </a:r>
          </a:p>
          <a:p>
            <a:endParaRPr lang="pl-PL" dirty="0" smtClean="0"/>
          </a:p>
          <a:p>
            <a:r>
              <a:rPr lang="pl-PL" dirty="0" smtClean="0"/>
              <a:t>2) Powiązany z parlamentem, najczęściej strukturalnie</a:t>
            </a:r>
          </a:p>
          <a:p>
            <a:endParaRPr lang="pl-PL" dirty="0" smtClean="0"/>
          </a:p>
          <a:p>
            <a:r>
              <a:rPr lang="pl-PL" dirty="0" smtClean="0"/>
              <a:t>3) Działa na linii państwo – obywatel, ale także informuje parlament o przestrzeganiu prawa w zakresie realizowania praw i wolności;</a:t>
            </a:r>
          </a:p>
          <a:p>
            <a:endParaRPr lang="pl-PL" dirty="0" smtClean="0"/>
          </a:p>
          <a:p>
            <a:r>
              <a:rPr lang="pl-PL" dirty="0" smtClean="0"/>
              <a:t>4) Organ łatwo dostępny, ale nierozstrzygający</a:t>
            </a:r>
            <a:endParaRPr lang="pl-PL" dirty="0"/>
          </a:p>
        </p:txBody>
      </p:sp>
      <p:cxnSp>
        <p:nvCxnSpPr>
          <p:cNvPr id="5" name="Łącznik prosty 4"/>
          <p:cNvCxnSpPr/>
          <p:nvPr/>
        </p:nvCxnSpPr>
        <p:spPr>
          <a:xfrm>
            <a:off x="-571536" y="1142984"/>
            <a:ext cx="109300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57158" y="57148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
        <p:nvSpPr>
          <p:cNvPr id="4" name="pole tekstowe 3"/>
          <p:cNvSpPr txBox="1"/>
          <p:nvPr/>
        </p:nvSpPr>
        <p:spPr>
          <a:xfrm>
            <a:off x="428596" y="1285860"/>
            <a:ext cx="8215370" cy="923330"/>
          </a:xfrm>
          <a:prstGeom prst="rect">
            <a:avLst/>
          </a:prstGeom>
          <a:noFill/>
        </p:spPr>
        <p:txBody>
          <a:bodyPr wrap="square" rtlCol="0">
            <a:spAutoFit/>
          </a:bodyPr>
          <a:lstStyle/>
          <a:p>
            <a:r>
              <a:rPr lang="pl-PL" b="1" dirty="0" smtClean="0"/>
              <a:t>Dr Adam Bodnar - RPO VII kadencji</a:t>
            </a:r>
          </a:p>
          <a:p>
            <a:endParaRPr lang="pl-PL" dirty="0" smtClean="0"/>
          </a:p>
          <a:p>
            <a:endParaRPr lang="pl-PL" dirty="0"/>
          </a:p>
        </p:txBody>
      </p:sp>
      <p:pic>
        <p:nvPicPr>
          <p:cNvPr id="5" name="Obraz 4" descr="0K2A4045_683_1024.jpg"/>
          <p:cNvPicPr>
            <a:picLocks noChangeAspect="1"/>
          </p:cNvPicPr>
          <p:nvPr/>
        </p:nvPicPr>
        <p:blipFill>
          <a:blip r:embed="rId3"/>
          <a:stretch>
            <a:fillRect/>
          </a:stretch>
        </p:blipFill>
        <p:spPr>
          <a:xfrm>
            <a:off x="4714876" y="1285860"/>
            <a:ext cx="3357586" cy="5027205"/>
          </a:xfrm>
          <a:prstGeom prst="rect">
            <a:avLst/>
          </a:prstGeom>
        </p:spPr>
      </p:pic>
      <p:cxnSp>
        <p:nvCxnSpPr>
          <p:cNvPr id="6" name="Łącznik prosty 5"/>
          <p:cNvCxnSpPr/>
          <p:nvPr/>
        </p:nvCxnSpPr>
        <p:spPr>
          <a:xfrm>
            <a:off x="-571536" y="1142984"/>
            <a:ext cx="109300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57158" y="57148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
        <p:nvSpPr>
          <p:cNvPr id="4" name="pole tekstowe 3"/>
          <p:cNvSpPr txBox="1"/>
          <p:nvPr/>
        </p:nvSpPr>
        <p:spPr>
          <a:xfrm>
            <a:off x="428596" y="1285860"/>
            <a:ext cx="8215370" cy="2862322"/>
          </a:xfrm>
          <a:prstGeom prst="rect">
            <a:avLst/>
          </a:prstGeom>
          <a:noFill/>
        </p:spPr>
        <p:txBody>
          <a:bodyPr wrap="square" rtlCol="0">
            <a:spAutoFit/>
          </a:bodyPr>
          <a:lstStyle/>
          <a:p>
            <a:pPr algn="just" fontAlgn="base"/>
            <a:r>
              <a:rPr lang="pl-PL" dirty="0" smtClean="0"/>
              <a:t>Rzecznik Praw Obywatelskich prowadzi działalność przede wszystkim na podstawie wpływających do niego wniosków, będących jednym z konstytucyjnych środków ochrony wolności lub praw naruszonych przez organy władzy publicznej. Wniosek jest wolny od opłat i nie wymaga szczególnej formy</a:t>
            </a:r>
            <a:r>
              <a:rPr lang="pl-PL" dirty="0" smtClean="0"/>
              <a:t>.</a:t>
            </a:r>
          </a:p>
          <a:p>
            <a:pPr algn="just" fontAlgn="base"/>
            <a:endParaRPr lang="pl-PL" dirty="0" smtClean="0"/>
          </a:p>
          <a:p>
            <a:pPr algn="just" fontAlgn="base"/>
            <a:r>
              <a:rPr lang="pl-PL" dirty="0" smtClean="0"/>
              <a:t>Od początku istnienia urzędu, w latach 1988-2012 do Rzecznika Praw Obywatelskich wpłynęło ogółem 1 221 019 spraw (średnio ok. 50 tys. rocznie). W ciągu 25 lat działalności przyjęto w Biurze RPO 104 400 interesantów i udzielono 262 828 informacji prawnych drogą telefoniczną.</a:t>
            </a:r>
          </a:p>
          <a:p>
            <a:endParaRPr lang="pl-PL" dirty="0"/>
          </a:p>
        </p:txBody>
      </p:sp>
      <p:cxnSp>
        <p:nvCxnSpPr>
          <p:cNvPr id="7" name="Łącznik prosty 6"/>
          <p:cNvCxnSpPr/>
          <p:nvPr/>
        </p:nvCxnSpPr>
        <p:spPr>
          <a:xfrm>
            <a:off x="-571536" y="1142984"/>
            <a:ext cx="109300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57158" y="928670"/>
            <a:ext cx="7772400" cy="1470025"/>
          </a:xfrm>
        </p:spPr>
        <p:txBody>
          <a:bodyPr>
            <a:normAutofit fontScale="90000"/>
          </a:bodyPr>
          <a:lstStyle/>
          <a:p>
            <a:pPr algn="l"/>
            <a:r>
              <a:rPr lang="pl-PL" sz="3600" b="1" dirty="0" smtClean="0"/>
              <a:t>Prawo do sądu art. 45 w zw. z art. 77</a:t>
            </a:r>
            <a:br>
              <a:rPr lang="pl-PL" sz="3600" b="1" dirty="0" smtClean="0"/>
            </a:br>
            <a:r>
              <a:rPr lang="pl-PL" sz="2000" b="1" dirty="0" smtClean="0"/>
              <a:t>prawo osobiste</a:t>
            </a:r>
            <a:br>
              <a:rPr lang="pl-PL" sz="2000" b="1" dirty="0" smtClean="0"/>
            </a:br>
            <a:r>
              <a:rPr lang="pl-PL" sz="2000" b="1" dirty="0"/>
              <a:t/>
            </a:r>
            <a:br>
              <a:rPr lang="pl-PL" sz="2000" b="1" dirty="0"/>
            </a:br>
            <a:r>
              <a:rPr lang="pl-PL" sz="2000" b="1" dirty="0" smtClean="0"/>
              <a:t/>
            </a:r>
            <a:br>
              <a:rPr lang="pl-PL" sz="2000" b="1" dirty="0" smtClean="0"/>
            </a:br>
            <a:r>
              <a:rPr lang="pl-PL" sz="2000" b="1" dirty="0" smtClean="0"/>
              <a:t>1. prawo dostępu do sądu</a:t>
            </a:r>
            <a:br>
              <a:rPr lang="pl-PL" sz="2000" b="1" dirty="0" smtClean="0"/>
            </a:br>
            <a:r>
              <a:rPr lang="pl-PL" sz="2000" b="1" dirty="0" smtClean="0"/>
              <a:t>2. czynne uczestnictwo w postępowaniu sądowym</a:t>
            </a:r>
            <a:br>
              <a:rPr lang="pl-PL" sz="2000" b="1" dirty="0" smtClean="0"/>
            </a:br>
            <a:r>
              <a:rPr lang="pl-PL" sz="2000" b="1" dirty="0" smtClean="0"/>
              <a:t>3. prawo do zaskarżania wyroków wydanych w I instancji</a:t>
            </a:r>
            <a:endParaRPr lang="pl-PL" sz="3600" b="1" dirty="0"/>
          </a:p>
        </p:txBody>
      </p:sp>
      <p:cxnSp>
        <p:nvCxnSpPr>
          <p:cNvPr id="4" name="Łącznik prosty 3"/>
          <p:cNvCxnSpPr/>
          <p:nvPr/>
        </p:nvCxnSpPr>
        <p:spPr>
          <a:xfrm>
            <a:off x="-1071602" y="1357298"/>
            <a:ext cx="87868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Łącznik prosty ze strzałką 8"/>
          <p:cNvCxnSpPr/>
          <p:nvPr/>
        </p:nvCxnSpPr>
        <p:spPr>
          <a:xfrm>
            <a:off x="571472" y="3571876"/>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Łącznik prosty ze strzałką 9"/>
          <p:cNvCxnSpPr/>
          <p:nvPr/>
        </p:nvCxnSpPr>
        <p:spPr>
          <a:xfrm>
            <a:off x="571472" y="4143380"/>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Łącznik prosty ze strzałką 10"/>
          <p:cNvCxnSpPr/>
          <p:nvPr/>
        </p:nvCxnSpPr>
        <p:spPr>
          <a:xfrm>
            <a:off x="571472" y="4714884"/>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pole tekstowe 11"/>
          <p:cNvSpPr txBox="1"/>
          <p:nvPr/>
        </p:nvSpPr>
        <p:spPr>
          <a:xfrm>
            <a:off x="1785918" y="3429000"/>
            <a:ext cx="5715040" cy="369332"/>
          </a:xfrm>
          <a:prstGeom prst="rect">
            <a:avLst/>
          </a:prstGeom>
          <a:noFill/>
        </p:spPr>
        <p:txBody>
          <a:bodyPr wrap="square" rtlCol="0">
            <a:spAutoFit/>
          </a:bodyPr>
          <a:lstStyle/>
          <a:p>
            <a:r>
              <a:rPr lang="pl-PL" dirty="0" smtClean="0"/>
              <a:t>Zasady gwarantujące sprawiedliwe orzekanie</a:t>
            </a:r>
            <a:endParaRPr lang="pl-PL" dirty="0"/>
          </a:p>
        </p:txBody>
      </p:sp>
      <p:sp>
        <p:nvSpPr>
          <p:cNvPr id="13" name="pole tekstowe 12"/>
          <p:cNvSpPr txBox="1"/>
          <p:nvPr/>
        </p:nvSpPr>
        <p:spPr>
          <a:xfrm>
            <a:off x="1785918" y="3929066"/>
            <a:ext cx="5715040" cy="369332"/>
          </a:xfrm>
          <a:prstGeom prst="rect">
            <a:avLst/>
          </a:prstGeom>
          <a:noFill/>
        </p:spPr>
        <p:txBody>
          <a:bodyPr wrap="square" rtlCol="0">
            <a:spAutoFit/>
          </a:bodyPr>
          <a:lstStyle/>
          <a:p>
            <a:r>
              <a:rPr lang="pl-PL" dirty="0" smtClean="0"/>
              <a:t>Ukształtowanie procedury sądowej</a:t>
            </a:r>
            <a:endParaRPr lang="pl-PL" dirty="0"/>
          </a:p>
        </p:txBody>
      </p:sp>
      <p:sp>
        <p:nvSpPr>
          <p:cNvPr id="14" name="pole tekstowe 13"/>
          <p:cNvSpPr txBox="1"/>
          <p:nvPr/>
        </p:nvSpPr>
        <p:spPr>
          <a:xfrm>
            <a:off x="1785918" y="4500570"/>
            <a:ext cx="5715040" cy="369332"/>
          </a:xfrm>
          <a:prstGeom prst="rect">
            <a:avLst/>
          </a:prstGeom>
          <a:noFill/>
        </p:spPr>
        <p:txBody>
          <a:bodyPr wrap="square" rtlCol="0">
            <a:spAutoFit/>
          </a:bodyPr>
          <a:lstStyle/>
          <a:p>
            <a:r>
              <a:rPr lang="pl-PL" dirty="0" smtClean="0"/>
              <a:t>Prawo do uzyskania wiążącego rozstrzygnięcia</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57158" y="57148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
        <p:nvSpPr>
          <p:cNvPr id="4" name="pole tekstowe 3"/>
          <p:cNvSpPr txBox="1"/>
          <p:nvPr/>
        </p:nvSpPr>
        <p:spPr>
          <a:xfrm>
            <a:off x="214282" y="1285860"/>
            <a:ext cx="8786874" cy="5632311"/>
          </a:xfrm>
          <a:prstGeom prst="rect">
            <a:avLst/>
          </a:prstGeom>
          <a:noFill/>
        </p:spPr>
        <p:txBody>
          <a:bodyPr wrap="square" rtlCol="0">
            <a:spAutoFit/>
          </a:bodyPr>
          <a:lstStyle/>
          <a:p>
            <a:pPr fontAlgn="base"/>
            <a:r>
              <a:rPr lang="pl-PL" b="1" dirty="0" smtClean="0"/>
              <a:t>Rozdział IX. ORGANY KONTROLI PAŃSTWOWEJ I OCHRONY PRAWA.</a:t>
            </a:r>
            <a:endParaRPr lang="pl-PL" dirty="0" smtClean="0"/>
          </a:p>
          <a:p>
            <a:pPr fontAlgn="base"/>
            <a:r>
              <a:rPr lang="pl-PL" i="1" dirty="0" smtClean="0"/>
              <a:t>RZECZNIK PRAW </a:t>
            </a:r>
            <a:r>
              <a:rPr lang="pl-PL" i="1" dirty="0" smtClean="0"/>
              <a:t>OBYWATELSKICH</a:t>
            </a:r>
          </a:p>
          <a:p>
            <a:pPr fontAlgn="base"/>
            <a:endParaRPr lang="pl-PL" dirty="0" smtClean="0"/>
          </a:p>
          <a:p>
            <a:pPr fontAlgn="base"/>
            <a:r>
              <a:rPr lang="pl-PL" b="1" dirty="0" smtClean="0"/>
              <a:t>Art. 208.</a:t>
            </a:r>
            <a:endParaRPr lang="pl-PL" dirty="0" smtClean="0"/>
          </a:p>
          <a:p>
            <a:pPr fontAlgn="base"/>
            <a:r>
              <a:rPr lang="pl-PL" dirty="0" smtClean="0"/>
              <a:t>Rzecznik Praw Obywatelskich stoi na straży wolności i praw człowieka i obywatela określonych w Konstytucji oraz w innych aktach normatywnych.</a:t>
            </a:r>
          </a:p>
          <a:p>
            <a:pPr fontAlgn="base"/>
            <a:r>
              <a:rPr lang="pl-PL" dirty="0" smtClean="0"/>
              <a:t>Zakres i sposób działania Rzecznika Praw Obywatelskich określa ustawa</a:t>
            </a:r>
            <a:r>
              <a:rPr lang="pl-PL" dirty="0" smtClean="0"/>
              <a:t>.</a:t>
            </a:r>
          </a:p>
          <a:p>
            <a:pPr fontAlgn="base"/>
            <a:endParaRPr lang="pl-PL" b="1" dirty="0" smtClean="0"/>
          </a:p>
          <a:p>
            <a:pPr fontAlgn="base"/>
            <a:r>
              <a:rPr lang="pl-PL" b="1" dirty="0" smtClean="0"/>
              <a:t>Art</a:t>
            </a:r>
            <a:r>
              <a:rPr lang="pl-PL" b="1" dirty="0" smtClean="0"/>
              <a:t>. 209.</a:t>
            </a:r>
            <a:endParaRPr lang="pl-PL" dirty="0" smtClean="0"/>
          </a:p>
          <a:p>
            <a:pPr fontAlgn="base"/>
            <a:r>
              <a:rPr lang="pl-PL" dirty="0" smtClean="0"/>
              <a:t>Rzecznik Praw Obywatelskich jest powoływany przez Sejm za zgodą Senatu, na 5 lat.</a:t>
            </a:r>
          </a:p>
          <a:p>
            <a:pPr fontAlgn="base"/>
            <a:r>
              <a:rPr lang="pl-PL" dirty="0" smtClean="0"/>
              <a:t>Rzecznik Praw Obywatelskich nie może zajmować innego stanowiska, z wyjątkiem stanowiska profesora szkoły wyższej, ani wykonywać innych zajęć zawodowych.</a:t>
            </a:r>
          </a:p>
          <a:p>
            <a:pPr fontAlgn="base"/>
            <a:r>
              <a:rPr lang="pl-PL" dirty="0" smtClean="0"/>
              <a:t>Rzecznik Praw Obywatelskich nie może należeć do partii politycznej, związku zawodowego ani prowadzić działalności publicznej nie dającej się pogodzić z godnością jego urzędu</a:t>
            </a:r>
            <a:r>
              <a:rPr lang="pl-PL" dirty="0" smtClean="0"/>
              <a:t>.</a:t>
            </a:r>
          </a:p>
          <a:p>
            <a:pPr fontAlgn="base"/>
            <a:endParaRPr lang="pl-PL" dirty="0" smtClean="0"/>
          </a:p>
          <a:p>
            <a:pPr fontAlgn="base"/>
            <a:r>
              <a:rPr lang="pl-PL" b="1" dirty="0" smtClean="0"/>
              <a:t>Art. 210.</a:t>
            </a:r>
            <a:r>
              <a:rPr lang="pl-PL" dirty="0" smtClean="0"/>
              <a:t/>
            </a:r>
            <a:br>
              <a:rPr lang="pl-PL" dirty="0" smtClean="0"/>
            </a:br>
            <a:r>
              <a:rPr lang="pl-PL" dirty="0" smtClean="0"/>
              <a:t>Rzecznik Praw Obywatelskich jest w swojej działalności niezawisły, niezależny od innych organów państwowych i odpowiada jedynie przed Sejmem na zasadach określonych w ustawie.</a:t>
            </a:r>
            <a:br>
              <a:rPr lang="pl-PL" dirty="0" smtClean="0"/>
            </a:br>
            <a:r>
              <a:rPr lang="pl-PL" dirty="0" smtClean="0"/>
              <a:t> </a:t>
            </a:r>
            <a:endParaRPr lang="pl-PL" dirty="0"/>
          </a:p>
        </p:txBody>
      </p:sp>
      <p:cxnSp>
        <p:nvCxnSpPr>
          <p:cNvPr id="7" name="Łącznik prosty 6"/>
          <p:cNvCxnSpPr/>
          <p:nvPr/>
        </p:nvCxnSpPr>
        <p:spPr>
          <a:xfrm>
            <a:off x="-571536" y="1142984"/>
            <a:ext cx="109300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57158" y="57148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
        <p:nvSpPr>
          <p:cNvPr id="4" name="pole tekstowe 3"/>
          <p:cNvSpPr txBox="1"/>
          <p:nvPr/>
        </p:nvSpPr>
        <p:spPr>
          <a:xfrm>
            <a:off x="428596" y="1285860"/>
            <a:ext cx="8215370" cy="4801314"/>
          </a:xfrm>
          <a:prstGeom prst="rect">
            <a:avLst/>
          </a:prstGeom>
          <a:noFill/>
        </p:spPr>
        <p:txBody>
          <a:bodyPr wrap="square" rtlCol="0">
            <a:spAutoFit/>
          </a:bodyPr>
          <a:lstStyle/>
          <a:p>
            <a:pPr fontAlgn="base"/>
            <a:r>
              <a:rPr lang="pl-PL" b="1" dirty="0" smtClean="0"/>
              <a:t>Rozdział IX. ORGANY KONTROLI PAŃSTWOWEJ I OCHRONY PRAWA.</a:t>
            </a:r>
            <a:endParaRPr lang="pl-PL" dirty="0" smtClean="0"/>
          </a:p>
          <a:p>
            <a:pPr fontAlgn="base"/>
            <a:r>
              <a:rPr lang="pl-PL" i="1" dirty="0" smtClean="0"/>
              <a:t>RZECZNIK PRAW OBYWATELSKICH</a:t>
            </a:r>
            <a:endParaRPr lang="pl-PL" dirty="0" smtClean="0"/>
          </a:p>
          <a:p>
            <a:pPr fontAlgn="base"/>
            <a:r>
              <a:rPr lang="pl-PL" dirty="0" smtClean="0"/>
              <a:t> </a:t>
            </a:r>
            <a:br>
              <a:rPr lang="pl-PL" dirty="0" smtClean="0"/>
            </a:br>
            <a:r>
              <a:rPr lang="pl-PL" b="1" dirty="0" smtClean="0"/>
              <a:t>Art. 211.</a:t>
            </a:r>
            <a:r>
              <a:rPr lang="pl-PL" dirty="0" smtClean="0"/>
              <a:t/>
            </a:r>
            <a:br>
              <a:rPr lang="pl-PL" dirty="0" smtClean="0"/>
            </a:br>
            <a:r>
              <a:rPr lang="pl-PL" dirty="0" smtClean="0"/>
              <a:t>Rzecznik Praw Obywatelskich nie może być bez uprzedniej zgody Sejmu pociągnięty do odpowiedzialności karnej ani pozbawiony wolności. Rzecznik Praw Obywatelskich nie może być zatrzymany lub aresztowany, z wyjątkiem ujęcia go na gorącym uczynku przestępstwa i jeżeli jego zatrzymanie jest niezbędne do zapewnienia prawidłowego toku postępowania. O zatrzymaniu niezwłocznie powiadamia się Marszałka Sejmu, który może nakazać natychmiastowe zwolnienie zatrzymanego</a:t>
            </a:r>
            <a:r>
              <a:rPr lang="pl-PL" dirty="0" smtClean="0"/>
              <a:t>.</a:t>
            </a:r>
          </a:p>
          <a:p>
            <a:pPr fontAlgn="base"/>
            <a:endParaRPr lang="pl-PL" dirty="0" smtClean="0"/>
          </a:p>
          <a:p>
            <a:pPr fontAlgn="base"/>
            <a:r>
              <a:rPr lang="pl-PL" b="1" dirty="0" smtClean="0"/>
              <a:t>Art. 212.</a:t>
            </a:r>
            <a:r>
              <a:rPr lang="pl-PL" dirty="0" smtClean="0"/>
              <a:t/>
            </a:r>
            <a:br>
              <a:rPr lang="pl-PL" dirty="0" smtClean="0"/>
            </a:br>
            <a:r>
              <a:rPr lang="pl-PL" dirty="0" smtClean="0"/>
              <a:t>Rzecznik Praw Obywatelskich corocznie informuje Sejm i Senat o swojej działalności oraz o stanie przestrzegania wolności i praw człowieka i obywatela.</a:t>
            </a:r>
          </a:p>
          <a:p>
            <a:endParaRPr lang="pl-PL" dirty="0" smtClean="0"/>
          </a:p>
          <a:p>
            <a:pPr fontAlgn="base"/>
            <a:r>
              <a:rPr lang="pl-PL" dirty="0" smtClean="0"/>
              <a:t/>
            </a:r>
            <a:br>
              <a:rPr lang="pl-PL" dirty="0" smtClean="0"/>
            </a:br>
            <a:r>
              <a:rPr lang="pl-PL" dirty="0" smtClean="0"/>
              <a:t> </a:t>
            </a:r>
            <a:endParaRPr lang="pl-PL" dirty="0"/>
          </a:p>
        </p:txBody>
      </p:sp>
      <p:cxnSp>
        <p:nvCxnSpPr>
          <p:cNvPr id="7" name="Łącznik prosty 6"/>
          <p:cNvCxnSpPr/>
          <p:nvPr/>
        </p:nvCxnSpPr>
        <p:spPr>
          <a:xfrm>
            <a:off x="-571536" y="1142984"/>
            <a:ext cx="109300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214282"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214282"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1928794" y="785794"/>
            <a:ext cx="542928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800" b="1" dirty="0" smtClean="0"/>
              <a:t>Jak działa?</a:t>
            </a:r>
            <a:endParaRPr lang="pl-PL" sz="2800" b="1" dirty="0"/>
          </a:p>
        </p:txBody>
      </p:sp>
      <p:sp>
        <p:nvSpPr>
          <p:cNvPr id="8" name="Prostokąt 7"/>
          <p:cNvSpPr/>
          <p:nvPr/>
        </p:nvSpPr>
        <p:spPr>
          <a:xfrm>
            <a:off x="214282" y="1928802"/>
            <a:ext cx="314327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Na wniosek obywateli lub ich organizacji</a:t>
            </a:r>
            <a:endParaRPr lang="pl-PL" b="1" dirty="0"/>
          </a:p>
        </p:txBody>
      </p:sp>
      <p:sp>
        <p:nvSpPr>
          <p:cNvPr id="9" name="Prostokąt 8"/>
          <p:cNvSpPr/>
          <p:nvPr/>
        </p:nvSpPr>
        <p:spPr>
          <a:xfrm>
            <a:off x="6000760" y="1928802"/>
            <a:ext cx="264320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Na </a:t>
            </a:r>
            <a:r>
              <a:rPr lang="pl-PL" b="1" dirty="0" smtClean="0"/>
              <a:t>wniosek</a:t>
            </a:r>
            <a:r>
              <a:rPr lang="pl-PL" dirty="0" smtClean="0"/>
              <a:t> samorządów</a:t>
            </a:r>
            <a:endParaRPr lang="pl-PL" dirty="0"/>
          </a:p>
        </p:txBody>
      </p:sp>
      <p:sp>
        <p:nvSpPr>
          <p:cNvPr id="10" name="Prostokąt 9"/>
          <p:cNvSpPr/>
          <p:nvPr/>
        </p:nvSpPr>
        <p:spPr>
          <a:xfrm>
            <a:off x="4572000" y="3071810"/>
            <a:ext cx="2428892"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Na wniosek RPD</a:t>
            </a:r>
            <a:endParaRPr lang="pl-PL" b="1" dirty="0"/>
          </a:p>
        </p:txBody>
      </p:sp>
      <p:sp>
        <p:nvSpPr>
          <p:cNvPr id="11" name="Prostokąt 10"/>
          <p:cNvSpPr/>
          <p:nvPr/>
        </p:nvSpPr>
        <p:spPr>
          <a:xfrm>
            <a:off x="1714480" y="3071810"/>
            <a:ext cx="2643206"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z własnej inicjatywy</a:t>
            </a:r>
            <a:endParaRPr lang="pl-PL" b="1" dirty="0"/>
          </a:p>
        </p:txBody>
      </p:sp>
      <p:cxnSp>
        <p:nvCxnSpPr>
          <p:cNvPr id="17" name="Łącznik prosty 16"/>
          <p:cNvCxnSpPr/>
          <p:nvPr/>
        </p:nvCxnSpPr>
        <p:spPr>
          <a:xfrm rot="5400000">
            <a:off x="3214678" y="2357430"/>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Łącznik prosty 17"/>
          <p:cNvCxnSpPr/>
          <p:nvPr/>
        </p:nvCxnSpPr>
        <p:spPr>
          <a:xfrm rot="5400000">
            <a:off x="4215604" y="2356636"/>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Łącznik prosty 18"/>
          <p:cNvCxnSpPr/>
          <p:nvPr/>
        </p:nvCxnSpPr>
        <p:spPr>
          <a:xfrm rot="5400000">
            <a:off x="6108711" y="1749413"/>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Łącznik prosty 22"/>
          <p:cNvCxnSpPr/>
          <p:nvPr/>
        </p:nvCxnSpPr>
        <p:spPr>
          <a:xfrm rot="5400000">
            <a:off x="2822563" y="1820851"/>
            <a:ext cx="35719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Prostokąt 12"/>
          <p:cNvSpPr/>
          <p:nvPr/>
        </p:nvSpPr>
        <p:spPr>
          <a:xfrm>
            <a:off x="0"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142844"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428596"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 name="Prostokąt 3"/>
          <p:cNvSpPr/>
          <p:nvPr/>
        </p:nvSpPr>
        <p:spPr>
          <a:xfrm>
            <a:off x="571472" y="857232"/>
            <a:ext cx="2214578" cy="71438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Wniosek</a:t>
            </a:r>
            <a:endParaRPr lang="pl-PL" b="1" dirty="0">
              <a:solidFill>
                <a:schemeClr val="tx2">
                  <a:lumMod val="50000"/>
                </a:schemeClr>
              </a:solidFill>
            </a:endParaRPr>
          </a:p>
        </p:txBody>
      </p:sp>
      <p:cxnSp>
        <p:nvCxnSpPr>
          <p:cNvPr id="8" name="Łącznik prosty ze strzałką 7"/>
          <p:cNvCxnSpPr>
            <a:stCxn id="4" idx="3"/>
            <a:endCxn id="9" idx="1"/>
          </p:cNvCxnSpPr>
          <p:nvPr/>
        </p:nvCxnSpPr>
        <p:spPr>
          <a:xfrm>
            <a:off x="2786050" y="1214422"/>
            <a:ext cx="292895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Prostokąt 8"/>
          <p:cNvSpPr/>
          <p:nvPr/>
        </p:nvSpPr>
        <p:spPr>
          <a:xfrm>
            <a:off x="5715008" y="857232"/>
            <a:ext cx="2214578" cy="71438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Rzecznik</a:t>
            </a:r>
            <a:endParaRPr lang="pl-PL" b="1" dirty="0">
              <a:solidFill>
                <a:schemeClr val="tx2">
                  <a:lumMod val="50000"/>
                </a:schemeClr>
              </a:solidFill>
            </a:endParaRPr>
          </a:p>
        </p:txBody>
      </p:sp>
      <p:sp>
        <p:nvSpPr>
          <p:cNvPr id="12" name="pole tekstowe 11"/>
          <p:cNvSpPr txBox="1"/>
          <p:nvPr/>
        </p:nvSpPr>
        <p:spPr>
          <a:xfrm>
            <a:off x="500034" y="1643050"/>
            <a:ext cx="3786214" cy="1477328"/>
          </a:xfrm>
          <a:prstGeom prst="rect">
            <a:avLst/>
          </a:prstGeom>
          <a:noFill/>
        </p:spPr>
        <p:txBody>
          <a:bodyPr wrap="square" rtlCol="0">
            <a:spAutoFit/>
          </a:bodyPr>
          <a:lstStyle/>
          <a:p>
            <a:pPr>
              <a:buFontTx/>
              <a:buChar char="-"/>
            </a:pPr>
            <a:r>
              <a:rPr lang="pl-PL" dirty="0" smtClean="0"/>
              <a:t>wolny od opłat</a:t>
            </a:r>
          </a:p>
          <a:p>
            <a:pPr>
              <a:buFontTx/>
              <a:buChar char="-"/>
            </a:pPr>
            <a:r>
              <a:rPr lang="pl-PL" dirty="0" smtClean="0"/>
              <a:t>brak wymogów co do formy</a:t>
            </a:r>
          </a:p>
          <a:p>
            <a:pPr>
              <a:buFontTx/>
              <a:buChar char="-"/>
            </a:pPr>
            <a:r>
              <a:rPr lang="pl-PL" dirty="0"/>
              <a:t>o</a:t>
            </a:r>
            <a:r>
              <a:rPr lang="pl-PL" dirty="0" smtClean="0"/>
              <a:t>znaczenie wnioskodawcy</a:t>
            </a:r>
          </a:p>
          <a:p>
            <a:pPr>
              <a:buFontTx/>
              <a:buChar char="-"/>
            </a:pPr>
            <a:r>
              <a:rPr lang="pl-PL" dirty="0"/>
              <a:t>o</a:t>
            </a:r>
            <a:r>
              <a:rPr lang="pl-PL" dirty="0" smtClean="0"/>
              <a:t>k. których praw/wolności dotyczy</a:t>
            </a:r>
          </a:p>
          <a:p>
            <a:pPr>
              <a:buFontTx/>
              <a:buChar char="-"/>
            </a:pPr>
            <a:r>
              <a:rPr lang="pl-PL" dirty="0"/>
              <a:t>p</a:t>
            </a:r>
            <a:r>
              <a:rPr lang="pl-PL" dirty="0" smtClean="0"/>
              <a:t>rzedmiot sprawy</a:t>
            </a:r>
            <a:endParaRPr lang="pl-PL" dirty="0"/>
          </a:p>
        </p:txBody>
      </p:sp>
      <p:sp>
        <p:nvSpPr>
          <p:cNvPr id="14" name="Prostokąt 13"/>
          <p:cNvSpPr/>
          <p:nvPr/>
        </p:nvSpPr>
        <p:spPr>
          <a:xfrm>
            <a:off x="4714876" y="1785926"/>
            <a:ext cx="2571768" cy="71438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PODEJMUJE SPRAWĘ</a:t>
            </a:r>
            <a:endParaRPr lang="pl-PL" b="1" dirty="0">
              <a:solidFill>
                <a:schemeClr val="tx2">
                  <a:lumMod val="50000"/>
                </a:schemeClr>
              </a:solidFill>
            </a:endParaRPr>
          </a:p>
        </p:txBody>
      </p:sp>
      <p:sp>
        <p:nvSpPr>
          <p:cNvPr id="15" name="Prostokąt 14"/>
          <p:cNvSpPr/>
          <p:nvPr/>
        </p:nvSpPr>
        <p:spPr>
          <a:xfrm>
            <a:off x="4714876" y="2643182"/>
            <a:ext cx="2571768" cy="1285884"/>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2">
                    <a:lumMod val="50000"/>
                  </a:schemeClr>
                </a:solidFill>
              </a:rPr>
              <a:t>w</a:t>
            </a:r>
            <a:r>
              <a:rPr lang="pl-PL" b="1" dirty="0" smtClean="0">
                <a:solidFill>
                  <a:schemeClr val="tx2">
                    <a:lumMod val="50000"/>
                  </a:schemeClr>
                </a:solidFill>
              </a:rPr>
              <a:t>skazuje wnioskodawcy przysługujące mu środki działania</a:t>
            </a:r>
            <a:endParaRPr lang="pl-PL" b="1" dirty="0">
              <a:solidFill>
                <a:schemeClr val="tx2">
                  <a:lumMod val="50000"/>
                </a:schemeClr>
              </a:solidFill>
            </a:endParaRPr>
          </a:p>
        </p:txBody>
      </p:sp>
      <p:sp>
        <p:nvSpPr>
          <p:cNvPr id="16" name="Prostokąt 15"/>
          <p:cNvSpPr/>
          <p:nvPr/>
        </p:nvSpPr>
        <p:spPr>
          <a:xfrm>
            <a:off x="4714876" y="4071942"/>
            <a:ext cx="2571768" cy="71438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PRZEKAZUJE</a:t>
            </a:r>
            <a:endParaRPr lang="pl-PL" b="1" dirty="0">
              <a:solidFill>
                <a:schemeClr val="tx2">
                  <a:lumMod val="50000"/>
                </a:schemeClr>
              </a:solidFill>
            </a:endParaRPr>
          </a:p>
        </p:txBody>
      </p:sp>
      <p:sp>
        <p:nvSpPr>
          <p:cNvPr id="17" name="Prostokąt 16"/>
          <p:cNvSpPr/>
          <p:nvPr/>
        </p:nvSpPr>
        <p:spPr>
          <a:xfrm>
            <a:off x="4714876" y="4929198"/>
            <a:ext cx="2571768" cy="71438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NIE PODEJMUJE SPRAWY</a:t>
            </a:r>
            <a:endParaRPr lang="pl-PL" b="1" dirty="0">
              <a:solidFill>
                <a:schemeClr val="tx2">
                  <a:lumMod val="50000"/>
                </a:schemeClr>
              </a:solidFill>
            </a:endParaRPr>
          </a:p>
        </p:txBody>
      </p:sp>
      <p:sp>
        <p:nvSpPr>
          <p:cNvPr id="19" name="pole tekstowe 18"/>
          <p:cNvSpPr txBox="1"/>
          <p:nvPr/>
        </p:nvSpPr>
        <p:spPr>
          <a:xfrm>
            <a:off x="928662" y="4214818"/>
            <a:ext cx="3000396" cy="1200329"/>
          </a:xfrm>
          <a:prstGeom prst="rect">
            <a:avLst/>
          </a:prstGeom>
          <a:noFill/>
        </p:spPr>
        <p:txBody>
          <a:bodyPr wrap="square" rtlCol="0">
            <a:spAutoFit/>
          </a:bodyPr>
          <a:lstStyle/>
          <a:p>
            <a:pPr algn="ctr"/>
            <a:r>
              <a:rPr lang="pl-PL" sz="2400" b="1" dirty="0" smtClean="0"/>
              <a:t>Zawiadamia zawsze o tym, co robi wnioskodawcę</a:t>
            </a:r>
            <a:endParaRPr lang="pl-PL" sz="2400" b="1" dirty="0"/>
          </a:p>
        </p:txBody>
      </p:sp>
      <p:cxnSp>
        <p:nvCxnSpPr>
          <p:cNvPr id="21" name="Łącznik prosty ze strzałką 20"/>
          <p:cNvCxnSpPr/>
          <p:nvPr/>
        </p:nvCxnSpPr>
        <p:spPr>
          <a:xfrm rot="5400000">
            <a:off x="3321835" y="2750339"/>
            <a:ext cx="1714512"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Łącznik prosty ze strzałką 22"/>
          <p:cNvCxnSpPr/>
          <p:nvPr/>
        </p:nvCxnSpPr>
        <p:spPr>
          <a:xfrm rot="10800000" flipV="1">
            <a:off x="3929058" y="3786190"/>
            <a:ext cx="78581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Łącznik prosty ze strzałką 24"/>
          <p:cNvCxnSpPr/>
          <p:nvPr/>
        </p:nvCxnSpPr>
        <p:spPr>
          <a:xfrm rot="10800000" flipV="1">
            <a:off x="4071934" y="4572008"/>
            <a:ext cx="64294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Łącznik prosty ze strzałką 26"/>
          <p:cNvCxnSpPr/>
          <p:nvPr/>
        </p:nvCxnSpPr>
        <p:spPr>
          <a:xfrm rot="10800000">
            <a:off x="4000496" y="4929198"/>
            <a:ext cx="7143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Prostokąt 17"/>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214282"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214282"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 name="Prostokąt 3"/>
          <p:cNvSpPr/>
          <p:nvPr/>
        </p:nvSpPr>
        <p:spPr>
          <a:xfrm>
            <a:off x="3214678" y="785794"/>
            <a:ext cx="2571768" cy="71438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PODEJMUJE </a:t>
            </a:r>
            <a:r>
              <a:rPr lang="pl-PL" b="1" dirty="0" err="1" smtClean="0">
                <a:solidFill>
                  <a:schemeClr val="tx2">
                    <a:lumMod val="50000"/>
                  </a:schemeClr>
                </a:solidFill>
              </a:rPr>
              <a:t>SPRAWĘ</a:t>
            </a:r>
            <a:r>
              <a:rPr lang="pl-PL" b="1" dirty="0" err="1" smtClean="0">
                <a:solidFill>
                  <a:schemeClr val="tx2">
                    <a:lumMod val="50000"/>
                  </a:schemeClr>
                </a:solidFill>
                <a:sym typeface="Wingdings" pitchFamily="2" charset="2"/>
              </a:rPr>
              <a:t></a:t>
            </a:r>
            <a:endParaRPr lang="pl-PL" b="1" dirty="0">
              <a:solidFill>
                <a:schemeClr val="tx2">
                  <a:lumMod val="50000"/>
                </a:schemeClr>
              </a:solidFill>
            </a:endParaRPr>
          </a:p>
        </p:txBody>
      </p:sp>
      <p:sp>
        <p:nvSpPr>
          <p:cNvPr id="5" name="Prostokąt 4"/>
          <p:cNvSpPr/>
          <p:nvPr/>
        </p:nvSpPr>
        <p:spPr>
          <a:xfrm>
            <a:off x="2643174" y="1714488"/>
            <a:ext cx="3714776" cy="100013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Samodzielne postępowanie wyjaśniające</a:t>
            </a:r>
            <a:endParaRPr lang="pl-PL" b="1" dirty="0">
              <a:solidFill>
                <a:schemeClr val="tx2">
                  <a:lumMod val="50000"/>
                </a:schemeClr>
              </a:solidFill>
            </a:endParaRPr>
          </a:p>
        </p:txBody>
      </p:sp>
      <p:sp>
        <p:nvSpPr>
          <p:cNvPr id="8" name="Prostokąt 7"/>
          <p:cNvSpPr/>
          <p:nvPr/>
        </p:nvSpPr>
        <p:spPr>
          <a:xfrm>
            <a:off x="2643174" y="2857496"/>
            <a:ext cx="3714776" cy="157163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Zwrócenie się </a:t>
            </a:r>
            <a:r>
              <a:rPr lang="pl-PL" b="1" dirty="0">
                <a:solidFill>
                  <a:schemeClr val="tx2">
                    <a:lumMod val="50000"/>
                  </a:schemeClr>
                </a:solidFill>
              </a:rPr>
              <a:t>o zbadanie sprawy lub jej części do właściwych organów, w szczególności organów nadzoru, prokuratury, kontroli państwowej, zawodowej lub społecznej,</a:t>
            </a:r>
          </a:p>
        </p:txBody>
      </p:sp>
      <p:sp>
        <p:nvSpPr>
          <p:cNvPr id="9" name="Prostokąt 8"/>
          <p:cNvSpPr/>
          <p:nvPr/>
        </p:nvSpPr>
        <p:spPr>
          <a:xfrm>
            <a:off x="2643174" y="4572008"/>
            <a:ext cx="3714776" cy="157163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solidFill>
                  <a:schemeClr val="tx2">
                    <a:lumMod val="50000"/>
                  </a:schemeClr>
                </a:solidFill>
              </a:rPr>
              <a:t>Zwrócenie się </a:t>
            </a:r>
            <a:r>
              <a:rPr lang="pl-PL" b="1" dirty="0">
                <a:solidFill>
                  <a:schemeClr val="tx2">
                    <a:lumMod val="50000"/>
                  </a:schemeClr>
                </a:solidFill>
              </a:rPr>
              <a:t>do Sejmu o zlecenie Najwyższej Izbie Kontroli przeprowadzenia kontroli dla zbadania określonej sprawy lub jej części.</a:t>
            </a:r>
          </a:p>
        </p:txBody>
      </p:sp>
      <p:sp>
        <p:nvSpPr>
          <p:cNvPr id="10" name="Prostokąt 9"/>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214282"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214282"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 name="pole tekstowe 3"/>
          <p:cNvSpPr txBox="1"/>
          <p:nvPr/>
        </p:nvSpPr>
        <p:spPr>
          <a:xfrm>
            <a:off x="0" y="500042"/>
            <a:ext cx="9144000" cy="5909310"/>
          </a:xfrm>
          <a:prstGeom prst="rect">
            <a:avLst/>
          </a:prstGeom>
          <a:noFill/>
        </p:spPr>
        <p:txBody>
          <a:bodyPr wrap="square" rtlCol="0">
            <a:spAutoFit/>
          </a:bodyPr>
          <a:lstStyle/>
          <a:p>
            <a:r>
              <a:rPr lang="pl-PL" dirty="0" smtClean="0"/>
              <a:t>Art</a:t>
            </a:r>
            <a:r>
              <a:rPr lang="pl-PL" dirty="0" smtClean="0"/>
              <a:t>. </a:t>
            </a:r>
            <a:r>
              <a:rPr lang="pl-PL" dirty="0" smtClean="0"/>
              <a:t>13 ustawy dot</a:t>
            </a:r>
            <a:r>
              <a:rPr lang="pl-PL" b="1" dirty="0" smtClean="0">
                <a:solidFill>
                  <a:schemeClr val="accent2">
                    <a:lumMod val="75000"/>
                  </a:schemeClr>
                </a:solidFill>
              </a:rPr>
              <a:t>. środków, jakie przysługują RPO w celu wykonywania przez niego zadań </a:t>
            </a:r>
            <a:r>
              <a:rPr lang="pl-PL" dirty="0" smtClean="0"/>
              <a:t>ustawowych: Rzecznik </a:t>
            </a:r>
            <a:r>
              <a:rPr lang="pl-PL" dirty="0"/>
              <a:t>ma prawo</a:t>
            </a:r>
            <a:r>
              <a:rPr lang="pl-PL" dirty="0" smtClean="0"/>
              <a:t>:</a:t>
            </a:r>
          </a:p>
          <a:p>
            <a:r>
              <a:rPr lang="pl-PL" dirty="0" smtClean="0"/>
              <a:t/>
            </a:r>
            <a:br>
              <a:rPr lang="pl-PL" dirty="0" smtClean="0"/>
            </a:br>
            <a:r>
              <a:rPr lang="pl-PL" dirty="0"/>
              <a:t>1) </a:t>
            </a:r>
            <a:r>
              <a:rPr lang="pl-PL" dirty="0" smtClean="0"/>
              <a:t> </a:t>
            </a:r>
            <a:r>
              <a:rPr lang="pl-PL" dirty="0" smtClean="0"/>
              <a:t>  </a:t>
            </a:r>
            <a:r>
              <a:rPr lang="pl-PL" dirty="0" smtClean="0"/>
              <a:t>zbadać</a:t>
            </a:r>
            <a:r>
              <a:rPr lang="pl-PL" dirty="0"/>
              <a:t>, nawet bez uprzedzenia, każdą sprawę na miejscu,</a:t>
            </a:r>
            <a:r>
              <a:rPr lang="pl-PL" dirty="0" smtClean="0"/>
              <a:t/>
            </a:r>
            <a:br>
              <a:rPr lang="pl-PL" dirty="0" smtClean="0"/>
            </a:br>
            <a:r>
              <a:rPr lang="pl-PL" dirty="0"/>
              <a:t>2) </a:t>
            </a:r>
            <a:r>
              <a:rPr lang="pl-PL" dirty="0" smtClean="0"/>
              <a:t>   żądać </a:t>
            </a:r>
            <a:r>
              <a:rPr lang="pl-PL" dirty="0"/>
              <a:t>złożenia wyjaśnień, przedstawienia akt każdej sprawy prowadzonej przez naczelne i centralne organy administracji państwowej, organy administracji rządowej, organy organizacji spółdzielczych, społecznych, zawodowych i społeczno-zawodowych oraz organy jednostek organizacyjnych posiadających osobowość prawną, a także organy jednostek samorządu terytorialnego i samorządowych jednostek organizacyjnych,</a:t>
            </a:r>
            <a:r>
              <a:rPr lang="pl-PL" dirty="0" smtClean="0"/>
              <a:t/>
            </a:r>
            <a:br>
              <a:rPr lang="pl-PL" dirty="0" smtClean="0"/>
            </a:br>
            <a:r>
              <a:rPr lang="pl-PL" dirty="0"/>
              <a:t>3</a:t>
            </a:r>
            <a:r>
              <a:rPr lang="pl-PL" dirty="0" smtClean="0"/>
              <a:t>)    </a:t>
            </a:r>
            <a:r>
              <a:rPr lang="pl-PL" dirty="0"/>
              <a:t>żądać przedłożenia informacji o stanie sprawy prowadzonej przez sądy, a także prokuraturę i inne organy ścigania oraz żądać do wglądu w Biurze Rzecznika Praw Obywatelskich akt sądowych i prokuratorskich oraz akt innych organów ścigania po zakończeniu postępowania i zapadnięciu rozstrzygnięcia,</a:t>
            </a:r>
            <a:r>
              <a:rPr lang="pl-PL" dirty="0" smtClean="0"/>
              <a:t/>
            </a:r>
            <a:br>
              <a:rPr lang="pl-PL" dirty="0" smtClean="0"/>
            </a:br>
            <a:r>
              <a:rPr lang="pl-PL" dirty="0"/>
              <a:t>4) </a:t>
            </a:r>
            <a:r>
              <a:rPr lang="pl-PL" dirty="0" smtClean="0"/>
              <a:t>   zlecać </a:t>
            </a:r>
            <a:r>
              <a:rPr lang="pl-PL" dirty="0"/>
              <a:t>sporządzanie ekspertyz i opinii</a:t>
            </a:r>
            <a:r>
              <a:rPr lang="pl-PL" dirty="0" smtClean="0"/>
              <a:t>.</a:t>
            </a:r>
          </a:p>
          <a:p>
            <a:r>
              <a:rPr lang="pl-PL" dirty="0" smtClean="0"/>
              <a:t/>
            </a:r>
            <a:br>
              <a:rPr lang="pl-PL" dirty="0" smtClean="0"/>
            </a:br>
            <a:r>
              <a:rPr lang="pl-PL" dirty="0"/>
              <a:t>1a.</a:t>
            </a:r>
            <a:r>
              <a:rPr lang="pl-PL" u="sng" dirty="0"/>
              <a:t> Podczas wykonywania zadania, o którym mowa w art. 8 ust. 2, </a:t>
            </a:r>
            <a:r>
              <a:rPr lang="pl-PL" dirty="0"/>
              <a:t>Rzecznik ma również prawo:</a:t>
            </a:r>
            <a:r>
              <a:rPr lang="pl-PL" dirty="0" smtClean="0"/>
              <a:t/>
            </a:r>
            <a:br>
              <a:rPr lang="pl-PL" dirty="0" smtClean="0"/>
            </a:br>
            <a:r>
              <a:rPr lang="pl-PL" dirty="0"/>
              <a:t>1</a:t>
            </a:r>
            <a:r>
              <a:rPr lang="pl-PL" dirty="0" smtClean="0"/>
              <a:t>)    </a:t>
            </a:r>
            <a:r>
              <a:rPr lang="pl-PL" dirty="0"/>
              <a:t>rejestrować dźwięk lub obraz w miejscach, w których przebywają osoby pozbawione wolności, za zgodą osób, które będą rejestrowane,</a:t>
            </a:r>
            <a:r>
              <a:rPr lang="pl-PL" dirty="0" smtClean="0"/>
              <a:t/>
            </a:r>
            <a:br>
              <a:rPr lang="pl-PL" dirty="0" smtClean="0"/>
            </a:br>
            <a:r>
              <a:rPr lang="pl-PL" dirty="0"/>
              <a:t>2) </a:t>
            </a:r>
            <a:r>
              <a:rPr lang="pl-PL" dirty="0" smtClean="0"/>
              <a:t>   odbywać </a:t>
            </a:r>
            <a:r>
              <a:rPr lang="pl-PL" dirty="0"/>
              <a:t>spotkania z osobami pozbawionymi wolności, bez obecności innych osób, a także z innymi osobami, co do których uzna, że mogą dostarczyć istotnych informacji.</a:t>
            </a:r>
            <a:r>
              <a:rPr lang="pl-PL" dirty="0" smtClean="0"/>
              <a:t/>
            </a:r>
            <a:br>
              <a:rPr lang="pl-PL" dirty="0" smtClean="0"/>
            </a:br>
            <a:endParaRPr lang="pl-PL" dirty="0"/>
          </a:p>
        </p:txBody>
      </p:sp>
      <p:sp>
        <p:nvSpPr>
          <p:cNvPr id="5" name="Prostokąt 4"/>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214282"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214282"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 name="Prostokąt 3"/>
          <p:cNvSpPr/>
          <p:nvPr/>
        </p:nvSpPr>
        <p:spPr>
          <a:xfrm>
            <a:off x="214282" y="642918"/>
            <a:ext cx="8715404" cy="5909310"/>
          </a:xfrm>
          <a:prstGeom prst="rect">
            <a:avLst/>
          </a:prstGeom>
        </p:spPr>
        <p:txBody>
          <a:bodyPr wrap="square">
            <a:spAutoFit/>
          </a:bodyPr>
          <a:lstStyle/>
          <a:p>
            <a:pPr algn="just"/>
            <a:r>
              <a:rPr lang="pl-PL" b="1" dirty="0" smtClean="0"/>
              <a:t>16</a:t>
            </a:r>
            <a:r>
              <a:rPr lang="pl-PL" dirty="0"/>
              <a:t>. 1. W związku z rozpatrywanymi sprawami Rzecznik może </a:t>
            </a:r>
            <a:r>
              <a:rPr lang="pl-PL" b="1" dirty="0"/>
              <a:t>przedstawiać</a:t>
            </a:r>
            <a:r>
              <a:rPr lang="pl-PL" dirty="0"/>
              <a:t> właściwym organom, organizacjom i instytucjom oceny i </a:t>
            </a:r>
            <a:r>
              <a:rPr lang="pl-PL" b="1" dirty="0"/>
              <a:t>wnioski </a:t>
            </a:r>
            <a:r>
              <a:rPr lang="pl-PL" dirty="0"/>
              <a:t>zmierzające do zapewnienia skutecznej ochrony wolności i praw człowieka i obywatela i usprawnienia trybu załatwiania ich spraw</a:t>
            </a:r>
            <a:r>
              <a:rPr lang="pl-PL" dirty="0" smtClean="0"/>
              <a:t>.</a:t>
            </a:r>
          </a:p>
          <a:p>
            <a:r>
              <a:rPr lang="pl-PL" dirty="0" smtClean="0"/>
              <a:t/>
            </a:r>
            <a:br>
              <a:rPr lang="pl-PL" dirty="0" smtClean="0"/>
            </a:br>
            <a:r>
              <a:rPr lang="pl-PL" dirty="0"/>
              <a:t>2. </a:t>
            </a:r>
            <a:r>
              <a:rPr lang="pl-PL" b="1" dirty="0">
                <a:solidFill>
                  <a:schemeClr val="accent2">
                    <a:lumMod val="75000"/>
                  </a:schemeClr>
                </a:solidFill>
              </a:rPr>
              <a:t>Rzecznik może również</a:t>
            </a:r>
            <a:r>
              <a:rPr lang="pl-PL" b="1" dirty="0" smtClean="0">
                <a:solidFill>
                  <a:schemeClr val="accent2">
                    <a:lumMod val="75000"/>
                  </a:schemeClr>
                </a:solidFill>
              </a:rPr>
              <a:t>:</a:t>
            </a:r>
          </a:p>
          <a:p>
            <a:r>
              <a:rPr lang="pl-PL" dirty="0" smtClean="0"/>
              <a:t/>
            </a:r>
            <a:br>
              <a:rPr lang="pl-PL" dirty="0" smtClean="0"/>
            </a:br>
            <a:r>
              <a:rPr lang="pl-PL" dirty="0"/>
              <a:t>1) </a:t>
            </a:r>
            <a:r>
              <a:rPr lang="pl-PL" dirty="0" smtClean="0"/>
              <a:t>   występować </a:t>
            </a:r>
            <a:r>
              <a:rPr lang="pl-PL" dirty="0"/>
              <a:t>do właściwych organów z wnioskami o podjęcie inicjatywy ustawodawczej bądź o wydanie lub zmianę innych aktów prawnych w sprawach dotyczących wolności i praw człowieka i obywatela</a:t>
            </a:r>
            <a:r>
              <a:rPr lang="pl-PL" dirty="0" smtClean="0"/>
              <a:t>,</a:t>
            </a:r>
          </a:p>
          <a:p>
            <a:r>
              <a:rPr lang="pl-PL" dirty="0" smtClean="0"/>
              <a:t/>
            </a:r>
            <a:br>
              <a:rPr lang="pl-PL" dirty="0" smtClean="0"/>
            </a:br>
            <a:r>
              <a:rPr lang="pl-PL" dirty="0"/>
              <a:t>2) </a:t>
            </a:r>
            <a:r>
              <a:rPr lang="pl-PL" dirty="0" smtClean="0"/>
              <a:t>   występować </a:t>
            </a:r>
            <a:r>
              <a:rPr lang="pl-PL" dirty="0"/>
              <a:t>do Trybunału Konstytucyjnego z wnioskami w sprawach, o których mowa w art. 188 Konstytucji</a:t>
            </a:r>
            <a:r>
              <a:rPr lang="pl-PL" dirty="0" smtClean="0"/>
              <a:t>,</a:t>
            </a:r>
          </a:p>
          <a:p>
            <a:r>
              <a:rPr lang="pl-PL" dirty="0" smtClean="0"/>
              <a:t/>
            </a:r>
            <a:br>
              <a:rPr lang="pl-PL" dirty="0" smtClean="0"/>
            </a:br>
            <a:r>
              <a:rPr lang="pl-PL" dirty="0"/>
              <a:t>3) </a:t>
            </a:r>
            <a:r>
              <a:rPr lang="pl-PL" dirty="0" smtClean="0"/>
              <a:t>   zgłosić </a:t>
            </a:r>
            <a:r>
              <a:rPr lang="pl-PL" dirty="0"/>
              <a:t>udział w postępowaniu przed Trybunałem Konstytucyjnym w sprawach skarg konstytucyjnych i brać udział w tym postępowaniu</a:t>
            </a:r>
            <a:r>
              <a:rPr lang="pl-PL" dirty="0" smtClean="0"/>
              <a:t>,</a:t>
            </a:r>
          </a:p>
          <a:p>
            <a:r>
              <a:rPr lang="pl-PL" dirty="0" smtClean="0"/>
              <a:t/>
            </a:r>
            <a:br>
              <a:rPr lang="pl-PL" dirty="0" smtClean="0"/>
            </a:br>
            <a:r>
              <a:rPr lang="pl-PL" dirty="0"/>
              <a:t>4) </a:t>
            </a:r>
            <a:r>
              <a:rPr lang="pl-PL" dirty="0" smtClean="0"/>
              <a:t>   występować </a:t>
            </a:r>
            <a:r>
              <a:rPr lang="pl-PL" dirty="0"/>
              <a:t>z wnioskami do Sądu Najwyższego o podjęcie uchwały mającej na celu wyjaśnienie przepisów prawnych budzących wątpliwości w praktyce lub których stosowanie wywołało rozbieżności w orzecznictwie.</a:t>
            </a:r>
            <a:r>
              <a:rPr lang="pl-PL" dirty="0" smtClean="0"/>
              <a:t/>
            </a:r>
            <a:br>
              <a:rPr lang="pl-PL" dirty="0" smtClean="0"/>
            </a:br>
            <a:endParaRPr lang="pl-PL" dirty="0"/>
          </a:p>
        </p:txBody>
      </p:sp>
      <p:sp>
        <p:nvSpPr>
          <p:cNvPr id="5" name="Prostokąt 4"/>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Łącznik prosty 6"/>
          <p:cNvCxnSpPr/>
          <p:nvPr/>
        </p:nvCxnSpPr>
        <p:spPr>
          <a:xfrm>
            <a:off x="214282" y="500042"/>
            <a:ext cx="87154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Łącznik prosty 5"/>
          <p:cNvCxnSpPr/>
          <p:nvPr/>
        </p:nvCxnSpPr>
        <p:spPr>
          <a:xfrm>
            <a:off x="214282" y="6500834"/>
            <a:ext cx="871540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 name="Prostokąt 3"/>
          <p:cNvSpPr/>
          <p:nvPr/>
        </p:nvSpPr>
        <p:spPr>
          <a:xfrm>
            <a:off x="285720" y="1142984"/>
            <a:ext cx="3643338" cy="923330"/>
          </a:xfrm>
          <a:prstGeom prst="rect">
            <a:avLst/>
          </a:prstGeom>
        </p:spPr>
        <p:txBody>
          <a:bodyPr wrap="square">
            <a:spAutoFit/>
          </a:bodyPr>
          <a:lstStyle/>
          <a:p>
            <a:pPr algn="just"/>
            <a:r>
              <a:rPr lang="pl-PL" b="1" dirty="0"/>
              <a:t>wyjaśnić wnioskodawcy, że nie stwierdził naruszenia wolności i praw człowieka i obywatela,</a:t>
            </a:r>
          </a:p>
        </p:txBody>
      </p:sp>
      <p:sp>
        <p:nvSpPr>
          <p:cNvPr id="5" name="Prostokąt 4"/>
          <p:cNvSpPr/>
          <p:nvPr/>
        </p:nvSpPr>
        <p:spPr>
          <a:xfrm>
            <a:off x="4143372" y="4000504"/>
            <a:ext cx="4572000" cy="1477328"/>
          </a:xfrm>
          <a:prstGeom prst="rect">
            <a:avLst/>
          </a:prstGeom>
        </p:spPr>
        <p:txBody>
          <a:bodyPr>
            <a:spAutoFit/>
          </a:bodyPr>
          <a:lstStyle/>
          <a:p>
            <a:pPr algn="just"/>
            <a:r>
              <a:rPr lang="pl-PL" b="1" dirty="0"/>
              <a:t>skierować wystąpienie do organu, organizacji lub instytucji, w których działalności stwierdził naruszenie wolności i praw człowieka i obywatela; wystąpienie takie nie może naruszać niezawisłości sędziowskiej,</a:t>
            </a:r>
          </a:p>
        </p:txBody>
      </p:sp>
      <p:sp>
        <p:nvSpPr>
          <p:cNvPr id="10" name="Prostokąt 9"/>
          <p:cNvSpPr/>
          <p:nvPr/>
        </p:nvSpPr>
        <p:spPr>
          <a:xfrm>
            <a:off x="4357686" y="1071546"/>
            <a:ext cx="4572000" cy="923330"/>
          </a:xfrm>
          <a:prstGeom prst="rect">
            <a:avLst/>
          </a:prstGeom>
        </p:spPr>
        <p:txBody>
          <a:bodyPr>
            <a:spAutoFit/>
          </a:bodyPr>
          <a:lstStyle/>
          <a:p>
            <a:pPr algn="just"/>
            <a:r>
              <a:rPr lang="pl-PL" b="1" dirty="0" smtClean="0"/>
              <a:t>żądać wszczęcia przez uprawnionego oskarżyciela postępowania przygotowawczego w sprawach o przestępstwa ścigane z urzędu,</a:t>
            </a:r>
            <a:endParaRPr lang="pl-PL" b="1" dirty="0"/>
          </a:p>
        </p:txBody>
      </p:sp>
      <p:sp>
        <p:nvSpPr>
          <p:cNvPr id="13" name="Prostokąt 12"/>
          <p:cNvSpPr/>
          <p:nvPr/>
        </p:nvSpPr>
        <p:spPr>
          <a:xfrm>
            <a:off x="428596" y="4143380"/>
            <a:ext cx="3357586" cy="1477328"/>
          </a:xfrm>
          <a:prstGeom prst="rect">
            <a:avLst/>
          </a:prstGeom>
        </p:spPr>
        <p:txBody>
          <a:bodyPr wrap="square">
            <a:spAutoFit/>
          </a:bodyPr>
          <a:lstStyle/>
          <a:p>
            <a:pPr algn="just"/>
            <a:r>
              <a:rPr lang="pl-PL" b="1" dirty="0"/>
              <a:t>wnieść kasację lub rewizję </a:t>
            </a:r>
            <a:r>
              <a:rPr lang="pl-PL" b="1" dirty="0" smtClean="0"/>
              <a:t>nadzwyczajną od prawomocnego orzeczenia</a:t>
            </a:r>
            <a:r>
              <a:rPr lang="pl-PL" b="1" dirty="0"/>
              <a:t>, na zasadach i w trybie określonych w odrębnych przepisach</a:t>
            </a:r>
          </a:p>
        </p:txBody>
      </p:sp>
      <p:sp>
        <p:nvSpPr>
          <p:cNvPr id="14" name="pole tekstowe 13"/>
          <p:cNvSpPr txBox="1"/>
          <p:nvPr/>
        </p:nvSpPr>
        <p:spPr>
          <a:xfrm>
            <a:off x="2214546" y="2428868"/>
            <a:ext cx="5214974" cy="1077218"/>
          </a:xfrm>
          <a:prstGeom prst="rect">
            <a:avLst/>
          </a:prstGeom>
          <a:noFill/>
        </p:spPr>
        <p:txBody>
          <a:bodyPr wrap="square" rtlCol="0">
            <a:spAutoFit/>
          </a:bodyPr>
          <a:lstStyle/>
          <a:p>
            <a:r>
              <a:rPr lang="pl-PL" sz="3200" b="1" dirty="0" smtClean="0">
                <a:solidFill>
                  <a:schemeClr val="accent2">
                    <a:lumMod val="75000"/>
                  </a:schemeClr>
                </a:solidFill>
              </a:rPr>
              <a:t>Co może zrobić RPO po zakończeniu sprawy?</a:t>
            </a:r>
            <a:endParaRPr lang="pl-PL" sz="3200" b="1" dirty="0">
              <a:solidFill>
                <a:schemeClr val="accent2">
                  <a:lumMod val="75000"/>
                </a:schemeClr>
              </a:solidFill>
            </a:endParaRPr>
          </a:p>
        </p:txBody>
      </p:sp>
      <p:sp>
        <p:nvSpPr>
          <p:cNvPr id="15" name="Prostokąt 14"/>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28596" y="357166"/>
            <a:ext cx="8215370" cy="646331"/>
          </a:xfrm>
          <a:prstGeom prst="rect">
            <a:avLst/>
          </a:prstGeom>
          <a:noFill/>
        </p:spPr>
        <p:txBody>
          <a:bodyPr wrap="square" rtlCol="0">
            <a:spAutoFit/>
          </a:bodyPr>
          <a:lstStyle/>
          <a:p>
            <a:endParaRPr lang="pl-PL" dirty="0"/>
          </a:p>
          <a:p>
            <a:endParaRPr lang="pl-PL" dirty="0"/>
          </a:p>
        </p:txBody>
      </p:sp>
      <p:cxnSp>
        <p:nvCxnSpPr>
          <p:cNvPr id="4" name="Łącznik prosty 3"/>
          <p:cNvCxnSpPr/>
          <p:nvPr/>
        </p:nvCxnSpPr>
        <p:spPr>
          <a:xfrm flipV="1">
            <a:off x="0" y="764704"/>
            <a:ext cx="8820472" cy="72008"/>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0" y="1214422"/>
            <a:ext cx="3500462" cy="1477328"/>
          </a:xfrm>
          <a:prstGeom prst="rect">
            <a:avLst/>
          </a:prstGeom>
        </p:spPr>
        <p:txBody>
          <a:bodyPr wrap="square">
            <a:spAutoFit/>
          </a:bodyPr>
          <a:lstStyle/>
          <a:p>
            <a:pPr algn="just"/>
            <a:r>
              <a:rPr lang="pl-PL" b="1" dirty="0" smtClean="0"/>
              <a:t>żądać </a:t>
            </a:r>
            <a:r>
              <a:rPr lang="pl-PL" b="1" dirty="0"/>
              <a:t>wszczęcia postępowania w sprawach cywilnych, jak również wziąć udział w każdym toczącym się już postępowaniu - na prawach przysługujących prokuratorowi,</a:t>
            </a:r>
          </a:p>
        </p:txBody>
      </p:sp>
      <p:sp>
        <p:nvSpPr>
          <p:cNvPr id="6" name="Prostokąt 5"/>
          <p:cNvSpPr/>
          <p:nvPr/>
        </p:nvSpPr>
        <p:spPr>
          <a:xfrm>
            <a:off x="3929058" y="1500174"/>
            <a:ext cx="4572000" cy="1200329"/>
          </a:xfrm>
          <a:prstGeom prst="rect">
            <a:avLst/>
          </a:prstGeom>
        </p:spPr>
        <p:txBody>
          <a:bodyPr>
            <a:spAutoFit/>
          </a:bodyPr>
          <a:lstStyle/>
          <a:p>
            <a:pPr algn="just"/>
            <a:r>
              <a:rPr lang="pl-PL" b="1" dirty="0"/>
              <a:t>zwrócić się do organu nadrzędnego nad jednostką, o której mowa w pkt 2, z wnioskiem o zastosowanie środków przewidzianych w przepisach prawa,</a:t>
            </a:r>
          </a:p>
        </p:txBody>
      </p:sp>
      <p:sp>
        <p:nvSpPr>
          <p:cNvPr id="7" name="Prostokąt 6"/>
          <p:cNvSpPr/>
          <p:nvPr/>
        </p:nvSpPr>
        <p:spPr>
          <a:xfrm>
            <a:off x="0" y="4500570"/>
            <a:ext cx="4572000" cy="1477328"/>
          </a:xfrm>
          <a:prstGeom prst="rect">
            <a:avLst/>
          </a:prstGeom>
        </p:spPr>
        <p:txBody>
          <a:bodyPr>
            <a:spAutoFit/>
          </a:bodyPr>
          <a:lstStyle/>
          <a:p>
            <a:pPr algn="just"/>
            <a:r>
              <a:rPr lang="pl-PL" b="1" dirty="0" smtClean="0"/>
              <a:t> zwrócić </a:t>
            </a:r>
            <a:r>
              <a:rPr lang="pl-PL" b="1" dirty="0"/>
              <a:t>się o wszczęcie postępowania administracyjnego, wnosić skargi do sądu administracyjnego, a także uczestniczyć w tych postępowaniach - na prawach przysługujących prokuratorowi</a:t>
            </a:r>
          </a:p>
        </p:txBody>
      </p:sp>
      <p:sp>
        <p:nvSpPr>
          <p:cNvPr id="8" name="Prostokąt 7"/>
          <p:cNvSpPr/>
          <p:nvPr/>
        </p:nvSpPr>
        <p:spPr>
          <a:xfrm>
            <a:off x="4786314" y="4214818"/>
            <a:ext cx="4357686" cy="1477328"/>
          </a:xfrm>
          <a:prstGeom prst="rect">
            <a:avLst/>
          </a:prstGeom>
        </p:spPr>
        <p:txBody>
          <a:bodyPr wrap="square">
            <a:spAutoFit/>
          </a:bodyPr>
          <a:lstStyle/>
          <a:p>
            <a:pPr algn="just"/>
            <a:r>
              <a:rPr lang="pl-PL" b="1" dirty="0"/>
              <a:t>wystąpić z wnioskiem o ukaranie, a także o uchylenie prawomocnego rozstrzygnięcia w postępowaniu w sprawach o wykroczenia, na zasadach i w trybie określonych w odrębnych przepisach</a:t>
            </a:r>
          </a:p>
        </p:txBody>
      </p:sp>
      <p:sp>
        <p:nvSpPr>
          <p:cNvPr id="9" name="pole tekstowe 8"/>
          <p:cNvSpPr txBox="1"/>
          <p:nvPr/>
        </p:nvSpPr>
        <p:spPr>
          <a:xfrm>
            <a:off x="1928794" y="3000372"/>
            <a:ext cx="5214974" cy="1077218"/>
          </a:xfrm>
          <a:prstGeom prst="rect">
            <a:avLst/>
          </a:prstGeom>
          <a:noFill/>
        </p:spPr>
        <p:txBody>
          <a:bodyPr wrap="square" rtlCol="0">
            <a:spAutoFit/>
          </a:bodyPr>
          <a:lstStyle/>
          <a:p>
            <a:r>
              <a:rPr lang="pl-PL" sz="3200" b="1" dirty="0" smtClean="0">
                <a:solidFill>
                  <a:schemeClr val="accent2">
                    <a:lumMod val="75000"/>
                  </a:schemeClr>
                </a:solidFill>
              </a:rPr>
              <a:t>Co może zrobić RPO po zakończeniu sprawy?</a:t>
            </a:r>
            <a:endParaRPr lang="pl-PL" sz="3200" b="1" dirty="0">
              <a:solidFill>
                <a:schemeClr val="accent2">
                  <a:lumMod val="75000"/>
                </a:schemeClr>
              </a:solidFill>
            </a:endParaRPr>
          </a:p>
        </p:txBody>
      </p:sp>
      <p:sp>
        <p:nvSpPr>
          <p:cNvPr id="10" name="Prostokąt 9"/>
          <p:cNvSpPr/>
          <p:nvPr/>
        </p:nvSpPr>
        <p:spPr>
          <a:xfrm>
            <a:off x="214282" y="0"/>
            <a:ext cx="8501122" cy="400110"/>
          </a:xfrm>
          <a:prstGeom prst="rect">
            <a:avLst/>
          </a:prstGeom>
        </p:spPr>
        <p:txBody>
          <a:bodyPr wrap="square">
            <a:spAutoFit/>
          </a:bodyPr>
          <a:lstStyle/>
          <a:p>
            <a:pPr algn="just"/>
            <a:r>
              <a:rPr lang="pl-PL" sz="2000" b="1" dirty="0" smtClean="0"/>
              <a:t>Rzecznik Praw Obywatelskich</a:t>
            </a:r>
            <a:endParaRPr lang="pl-PL" sz="2000"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28596" y="357166"/>
            <a:ext cx="8215370" cy="6463308"/>
          </a:xfrm>
          <a:prstGeom prst="rect">
            <a:avLst/>
          </a:prstGeom>
          <a:noFill/>
        </p:spPr>
        <p:txBody>
          <a:bodyPr wrap="square" rtlCol="0">
            <a:spAutoFit/>
          </a:bodyPr>
          <a:lstStyle/>
          <a:p>
            <a:r>
              <a:rPr lang="pl-PL" sz="2000" b="1" dirty="0" smtClean="0"/>
              <a:t>Zwrócenie się go GIODO</a:t>
            </a:r>
          </a:p>
          <a:p>
            <a:endParaRPr lang="pl-PL" dirty="0"/>
          </a:p>
          <a:p>
            <a:pPr>
              <a:buFontTx/>
              <a:buChar char="-"/>
            </a:pPr>
            <a:r>
              <a:rPr lang="pl-PL" dirty="0" smtClean="0"/>
              <a:t>Każda jednostka, która uważa że zostały naruszone jej prawa d o ochrony danych osobowych</a:t>
            </a:r>
          </a:p>
          <a:p>
            <a:pPr>
              <a:buFontTx/>
              <a:buChar char="-"/>
            </a:pPr>
            <a:endParaRPr lang="pl-PL" dirty="0"/>
          </a:p>
          <a:p>
            <a:pPr>
              <a:buFontTx/>
              <a:buChar char="-"/>
            </a:pPr>
            <a:r>
              <a:rPr lang="pl-PL" dirty="0" smtClean="0"/>
              <a:t>wymogi wniosku wynikają z przepisów dot. Postępowania administracyjnego</a:t>
            </a:r>
          </a:p>
          <a:p>
            <a:pPr>
              <a:buFontTx/>
              <a:buChar char="-"/>
            </a:pPr>
            <a:endParaRPr lang="pl-PL" dirty="0"/>
          </a:p>
          <a:p>
            <a:pPr fontAlgn="base">
              <a:buFont typeface="Arial" pitchFamily="34" charset="0"/>
              <a:buChar char="•"/>
            </a:pPr>
            <a:r>
              <a:rPr lang="pl-PL" dirty="0"/>
              <a:t>kontroli zgodności przetwarzania danych z przepisami o ochronie danych osobowych,</a:t>
            </a:r>
          </a:p>
          <a:p>
            <a:pPr fontAlgn="base">
              <a:buFont typeface="Arial" pitchFamily="34" charset="0"/>
              <a:buChar char="•"/>
            </a:pPr>
            <a:r>
              <a:rPr lang="pl-PL" dirty="0"/>
              <a:t>wydawania decyzji administracyjnych i rozpatrywania skarg w sprawach wykonania przepisów o ochronie danych osobowych,</a:t>
            </a:r>
          </a:p>
          <a:p>
            <a:pPr fontAlgn="base">
              <a:buFont typeface="Arial" pitchFamily="34" charset="0"/>
              <a:buChar char="•"/>
            </a:pPr>
            <a:r>
              <a:rPr lang="pl-PL" dirty="0"/>
              <a:t>zapewnienia wykonania przez zobowiązanych obowiązków o charakterze niepieniężnym, wynikających z wydanych decyzji, przez stosowanie środków egzekucyjnych przewidzianych w ustawie z dnia 17 czerwca 1966 r. o postępowaniu egzekucyjnym w administracji,</a:t>
            </a:r>
          </a:p>
          <a:p>
            <a:pPr fontAlgn="base">
              <a:buFont typeface="Arial" pitchFamily="34" charset="0"/>
              <a:buChar char="•"/>
            </a:pPr>
            <a:r>
              <a:rPr lang="pl-PL" dirty="0"/>
              <a:t>prowadzenia rejestru zbiorów danych oraz udzielania informacji o zarejestrowanych zbiorach,</a:t>
            </a:r>
          </a:p>
          <a:p>
            <a:pPr fontAlgn="base">
              <a:buFont typeface="Arial" pitchFamily="34" charset="0"/>
              <a:buChar char="•"/>
            </a:pPr>
            <a:r>
              <a:rPr lang="pl-PL" dirty="0"/>
              <a:t>opiniowania projektów ustaw i rozporządzeń dotyczących ochrony danych osobowych,</a:t>
            </a:r>
          </a:p>
          <a:p>
            <a:pPr fontAlgn="base">
              <a:buFont typeface="Arial" pitchFamily="34" charset="0"/>
              <a:buChar char="•"/>
            </a:pPr>
            <a:r>
              <a:rPr lang="pl-PL" dirty="0"/>
              <a:t>inicjowania i podejmowania przedsięwzięć w zakresie doskonalenia ochrony danych osobowych,</a:t>
            </a:r>
          </a:p>
          <a:p>
            <a:pPr fontAlgn="base">
              <a:buFont typeface="Arial" pitchFamily="34" charset="0"/>
              <a:buChar char="•"/>
            </a:pPr>
            <a:r>
              <a:rPr lang="pl-PL" dirty="0"/>
              <a:t>uczestniczenia w pracach międzynarodowych organizacji i instytucji zajmujących się problematyką ochrony danych osobowych.</a:t>
            </a:r>
          </a:p>
          <a:p>
            <a:pPr>
              <a:buFontTx/>
              <a:buChar char="-"/>
            </a:pPr>
            <a:endParaRPr lang="pl-PL" dirty="0"/>
          </a:p>
        </p:txBody>
      </p:sp>
      <p:cxnSp>
        <p:nvCxnSpPr>
          <p:cNvPr id="4" name="Łącznik prosty 3"/>
          <p:cNvCxnSpPr/>
          <p:nvPr/>
        </p:nvCxnSpPr>
        <p:spPr>
          <a:xfrm flipV="1">
            <a:off x="0" y="764704"/>
            <a:ext cx="8820472" cy="7200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0"/>
            <a:ext cx="9144000" cy="64293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Artykuł 6 EKPCZ</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Prawo do rzetelnego procesu sądowego</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 Każdy ma prawo do sprawiedliwego i publicznego rozpatrzenia jego sprawy w rozsądnym terminie przez niezawisły i bezstronny sąd ustanowiony ustawą przy rozstrzyganiu o jego prawach i obowiązkach o charakterze cywilnym albo o zasadności każdego oskarżenia w wytoczonej przeciwko niemu sprawie karnej. Postępowanie przed sądem jest jawne, jednak prasa i publiczność mogą być wyłączone z całości lub części rozprawy sądowej ze względów obyczajowych, z uwagi na porządek publiczny lub bezpieczeństwo państwowe w społeczeństwie demokratycznym, gdy wymaga tego dobro małoletnich lub gdy służy to ochronie życia prywatnego stron albo też w okolicznościach szczególnych, w granicach uznanych przez sąd za bezwzględnie konieczne, kiedy jawność mogłaby przynieść szkodę interesom wymiaru sprawiedliwości.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2. Każdego oskarżonego o popełnienie czynu zagrożonego karą uważa się za niewinnego do czasu udowodnienia mu winy zgodnie z ustawą.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 Każdy oskarżony o popełnienie czynu zagrożonego karą ma co najmniej prawo do: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    niezwłocznego otrzymania szczegółowej informacji w języku dla niego zrozumiałym o istocie i przyczynie skierowanego przeciwko niemu oskarżenia;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b)    posiadania odpowiedniego czasu i możliwości do przygotowania obrony;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c)    bronienia się osobiście lub przez ustanowionego przez siebie obrońcę, a jeśli nie ma wystarczających środków na pokrycie kosztów obrony - do bezpłatnego korzystania z pomocy obrońcy wyznaczonego z urzędu, gdy wymaga tego dobro wymiaru sprawiedliwości;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d)    przesłuchania lub spowodowania przesłuchania świadków oskarżenia oraz żądania obecności i przesłuchania świadków obrony na takich samych warunkach jak świadków oskarżenia;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    korzystania z bezpłatnej pomocy tłumacza, jeżeli nie rozumie lub nie mówi językiem używanym w sądzie. </a:t>
            </a:r>
            <a:endParaRPr kumimoji="0" lang="pl-PL"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55576" y="1196752"/>
            <a:ext cx="7500990" cy="4247317"/>
          </a:xfrm>
          <a:prstGeom prst="rect">
            <a:avLst/>
          </a:prstGeom>
          <a:noFill/>
        </p:spPr>
        <p:txBody>
          <a:bodyPr wrap="square" rtlCol="0">
            <a:spAutoFit/>
          </a:bodyPr>
          <a:lstStyle/>
          <a:p>
            <a:r>
              <a:rPr lang="pl-PL" sz="2000" b="1" dirty="0" smtClean="0"/>
              <a:t>Co może zrobić/robi GIODO?</a:t>
            </a:r>
          </a:p>
          <a:p>
            <a:endParaRPr lang="pl-PL" dirty="0"/>
          </a:p>
          <a:p>
            <a:pPr fontAlgn="base">
              <a:buFont typeface="Wingdings" pitchFamily="2" charset="2"/>
              <a:buChar char="q"/>
            </a:pPr>
            <a:r>
              <a:rPr lang="pl-PL" dirty="0"/>
              <a:t>usunięcie uchybień</a:t>
            </a:r>
            <a:r>
              <a:rPr lang="pl-PL" dirty="0" smtClean="0"/>
              <a:t>,</a:t>
            </a:r>
          </a:p>
          <a:p>
            <a:pPr fontAlgn="base">
              <a:buFont typeface="Wingdings" pitchFamily="2" charset="2"/>
              <a:buChar char="q"/>
            </a:pPr>
            <a:endParaRPr lang="pl-PL" dirty="0"/>
          </a:p>
          <a:p>
            <a:pPr fontAlgn="base">
              <a:buFont typeface="Wingdings" pitchFamily="2" charset="2"/>
              <a:buChar char="q"/>
            </a:pPr>
            <a:r>
              <a:rPr lang="pl-PL" dirty="0"/>
              <a:t>uzupełnienie, uaktualnienie, sprostowanie, udostępnienie lub nieudostępnienie danych osobowych</a:t>
            </a:r>
            <a:r>
              <a:rPr lang="pl-PL" dirty="0" smtClean="0"/>
              <a:t>,</a:t>
            </a:r>
          </a:p>
          <a:p>
            <a:pPr fontAlgn="base">
              <a:buFont typeface="Wingdings" pitchFamily="2" charset="2"/>
              <a:buChar char="q"/>
            </a:pPr>
            <a:endParaRPr lang="pl-PL" dirty="0"/>
          </a:p>
          <a:p>
            <a:pPr fontAlgn="base">
              <a:buFont typeface="Wingdings" pitchFamily="2" charset="2"/>
              <a:buChar char="q"/>
            </a:pPr>
            <a:r>
              <a:rPr lang="pl-PL" dirty="0"/>
              <a:t>zastosowanie dodatkowych środków zabezpieczających zgromadzone dane osobowe</a:t>
            </a:r>
            <a:r>
              <a:rPr lang="pl-PL" dirty="0" smtClean="0"/>
              <a:t>,</a:t>
            </a:r>
          </a:p>
          <a:p>
            <a:pPr fontAlgn="base">
              <a:buFont typeface="Wingdings" pitchFamily="2" charset="2"/>
              <a:buChar char="q"/>
            </a:pPr>
            <a:endParaRPr lang="pl-PL" dirty="0"/>
          </a:p>
          <a:p>
            <a:pPr fontAlgn="base">
              <a:buFont typeface="Wingdings" pitchFamily="2" charset="2"/>
              <a:buChar char="q"/>
            </a:pPr>
            <a:r>
              <a:rPr lang="pl-PL" dirty="0"/>
              <a:t>wstrzymanie przekazywania danych osobowych do państwa trzeciego</a:t>
            </a:r>
            <a:r>
              <a:rPr lang="pl-PL" dirty="0" smtClean="0"/>
              <a:t>,</a:t>
            </a:r>
          </a:p>
          <a:p>
            <a:pPr fontAlgn="base">
              <a:buFont typeface="Wingdings" pitchFamily="2" charset="2"/>
              <a:buChar char="q"/>
            </a:pPr>
            <a:endParaRPr lang="pl-PL" dirty="0"/>
          </a:p>
          <a:p>
            <a:pPr fontAlgn="base">
              <a:buFont typeface="Wingdings" pitchFamily="2" charset="2"/>
              <a:buChar char="q"/>
            </a:pPr>
            <a:r>
              <a:rPr lang="pl-PL" dirty="0"/>
              <a:t>zabezpieczenie danych lub przekazanie ich innym podmiotom,</a:t>
            </a:r>
          </a:p>
          <a:p>
            <a:pPr fontAlgn="base">
              <a:buFont typeface="Wingdings" pitchFamily="2" charset="2"/>
              <a:buChar char="q"/>
            </a:pPr>
            <a:r>
              <a:rPr lang="pl-PL" dirty="0"/>
              <a:t>usunięcie danych osobowych.</a:t>
            </a:r>
          </a:p>
          <a:p>
            <a:pPr>
              <a:buFont typeface="Wingdings" pitchFamily="2" charset="2"/>
              <a:buChar char="q"/>
            </a:pP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642918"/>
            <a:ext cx="821533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Artykuł 47 KPP</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pl-PL"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Prawo do skutecznego środka prawnego</a:t>
            </a:r>
            <a:br>
              <a:rPr kumimoji="0" lang="pl-PL"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pl-PL"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do sprawiedliwego procesu sądowego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Każdy, czyje prawa i wolności zagwarantowane przez prawo Unii zostały naruszone, ma prawo do skutecznego środka prawnego przed sądem zgodnie z warunkami określonymi w niniejszym artykule.</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Każdy ma prawo do sprawiedliwego i jawnego rozpatrzenia sprawy w rozsądnym terminie przed niezawisłym i bezstronnym sądem ustanowionym uprzednio na mocy ustawy. Każdy ma możliwość uzyskania porady prawnej, skorzystania z pomocy obrońcy i przedstawiciela.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Pomoc prawna jest dostępna dla tych osób, które nie posiadają wystarczających środków, jeśli jest ona konieczna dla zapewnienia skutecznego dostępu do wymiaru sprawiedliwości.</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2714620"/>
            <a:ext cx="821533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kumimoji="0" lang="pl-PL" sz="2000" b="1" i="0" u="none" strike="noStrike" cap="none" normalizeH="0" baseline="0" dirty="0" smtClean="0">
                <a:ln>
                  <a:noFill/>
                </a:ln>
                <a:solidFill>
                  <a:schemeClr val="tx1"/>
                </a:solidFill>
                <a:effectLst/>
                <a:latin typeface="Arial" pitchFamily="34" charset="0"/>
                <a:cs typeface="Arial" pitchFamily="34" charset="0"/>
              </a:rPr>
              <a:t>Uiszczanie opłat sądowych</a:t>
            </a:r>
          </a:p>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lang="pl-PL" sz="2000" b="1" dirty="0" smtClean="0">
                <a:latin typeface="Arial" pitchFamily="34" charset="0"/>
                <a:cs typeface="Arial" pitchFamily="34" charset="0"/>
              </a:rPr>
              <a:t>Dostęp do pomocy prawnej osób ubogich</a:t>
            </a:r>
          </a:p>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lang="pl-PL" sz="2000" b="1" dirty="0" smtClean="0">
                <a:latin typeface="Arial" pitchFamily="34" charset="0"/>
                <a:cs typeface="Arial" pitchFamily="34" charset="0"/>
              </a:rPr>
              <a:t>Rozpatrywanie spraw bez zbędnej zwłoki</a:t>
            </a:r>
            <a:endParaRPr kumimoji="0" lang="pl-PL"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57158" y="857232"/>
            <a:ext cx="8286808" cy="3970318"/>
          </a:xfrm>
          <a:prstGeom prst="rect">
            <a:avLst/>
          </a:prstGeom>
          <a:noFill/>
        </p:spPr>
        <p:txBody>
          <a:bodyPr wrap="square" rtlCol="0">
            <a:spAutoFit/>
          </a:bodyPr>
          <a:lstStyle/>
          <a:p>
            <a:pPr algn="just"/>
            <a:endParaRPr lang="pl-PL" sz="2800" b="1" dirty="0"/>
          </a:p>
          <a:p>
            <a:pPr algn="just"/>
            <a:r>
              <a:rPr lang="pl-PL" sz="2800" b="1" dirty="0">
                <a:solidFill>
                  <a:schemeClr val="accent2">
                    <a:lumMod val="75000"/>
                  </a:schemeClr>
                </a:solidFill>
              </a:rPr>
              <a:t>Art. </a:t>
            </a:r>
            <a:r>
              <a:rPr lang="pl-PL" sz="2800" b="1" dirty="0" smtClean="0">
                <a:solidFill>
                  <a:schemeClr val="accent2">
                    <a:lumMod val="75000"/>
                  </a:schemeClr>
                </a:solidFill>
              </a:rPr>
              <a:t>77 Konstytucji RP</a:t>
            </a:r>
            <a:endParaRPr lang="pl-PL" sz="2800" b="1" dirty="0">
              <a:solidFill>
                <a:schemeClr val="accent2">
                  <a:lumMod val="75000"/>
                </a:schemeClr>
              </a:solidFill>
            </a:endParaRPr>
          </a:p>
          <a:p>
            <a:pPr algn="just"/>
            <a:r>
              <a:rPr lang="pl-PL" sz="2800" dirty="0">
                <a:solidFill>
                  <a:schemeClr val="accent2">
                    <a:lumMod val="75000"/>
                  </a:schemeClr>
                </a:solidFill>
              </a:rPr>
              <a:t>Każdy ma prawo do wynagrodzenia </a:t>
            </a:r>
            <a:r>
              <a:rPr lang="pl-PL" sz="2800" b="1" dirty="0">
                <a:solidFill>
                  <a:schemeClr val="accent2">
                    <a:lumMod val="75000"/>
                  </a:schemeClr>
                </a:solidFill>
              </a:rPr>
              <a:t>szkody</a:t>
            </a:r>
            <a:r>
              <a:rPr lang="pl-PL" sz="2800" dirty="0">
                <a:solidFill>
                  <a:schemeClr val="accent2">
                    <a:lumMod val="75000"/>
                  </a:schemeClr>
                </a:solidFill>
              </a:rPr>
              <a:t>, jaka została mu wyrządzona przez </a:t>
            </a:r>
            <a:r>
              <a:rPr lang="pl-PL" sz="2800" b="1" dirty="0">
                <a:solidFill>
                  <a:schemeClr val="accent2">
                    <a:lumMod val="75000"/>
                  </a:schemeClr>
                </a:solidFill>
              </a:rPr>
              <a:t>niezgodne z prawem działanie organu władzy publicznej</a:t>
            </a:r>
            <a:r>
              <a:rPr lang="pl-PL" sz="2800" dirty="0" smtClean="0">
                <a:solidFill>
                  <a:schemeClr val="accent2">
                    <a:lumMod val="75000"/>
                  </a:schemeClr>
                </a:solidFill>
              </a:rPr>
              <a:t>.</a:t>
            </a:r>
          </a:p>
          <a:p>
            <a:pPr algn="just"/>
            <a:endParaRPr lang="pl-PL" sz="2800" dirty="0">
              <a:solidFill>
                <a:schemeClr val="accent2">
                  <a:lumMod val="75000"/>
                </a:schemeClr>
              </a:solidFill>
            </a:endParaRPr>
          </a:p>
          <a:p>
            <a:pPr algn="just"/>
            <a:r>
              <a:rPr lang="pl-PL" sz="2800" dirty="0">
                <a:solidFill>
                  <a:schemeClr val="accent2">
                    <a:lumMod val="75000"/>
                  </a:schemeClr>
                </a:solidFill>
              </a:rPr>
              <a:t>Ustawa nie może nikomu zamykać drogi sądowej dochodzenia naruszonych wolności lub praw.</a:t>
            </a:r>
          </a:p>
          <a:p>
            <a:pPr algn="just"/>
            <a:endParaRPr lang="pl-PL" sz="2800" dirty="0"/>
          </a:p>
        </p:txBody>
      </p:sp>
      <p:sp>
        <p:nvSpPr>
          <p:cNvPr id="4" name="pole tekstowe 3"/>
          <p:cNvSpPr txBox="1"/>
          <p:nvPr/>
        </p:nvSpPr>
        <p:spPr>
          <a:xfrm>
            <a:off x="0" y="0"/>
            <a:ext cx="7072362" cy="461665"/>
          </a:xfrm>
          <a:prstGeom prst="rect">
            <a:avLst/>
          </a:prstGeom>
          <a:noFill/>
        </p:spPr>
        <p:txBody>
          <a:bodyPr wrap="square" rtlCol="0">
            <a:spAutoFit/>
          </a:bodyPr>
          <a:lstStyle/>
          <a:p>
            <a:r>
              <a:rPr lang="pl-PL" sz="2400" dirty="0" smtClean="0"/>
              <a:t>Prawo do naprawienia szkody</a:t>
            </a:r>
            <a:endParaRPr lang="pl-PL" sz="2400" dirty="0"/>
          </a:p>
        </p:txBody>
      </p:sp>
      <p:cxnSp>
        <p:nvCxnSpPr>
          <p:cNvPr id="6" name="Łącznik prosty 5"/>
          <p:cNvCxnSpPr/>
          <p:nvPr/>
        </p:nvCxnSpPr>
        <p:spPr>
          <a:xfrm>
            <a:off x="-785850" y="500042"/>
            <a:ext cx="110014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Łącznik prosty 6"/>
          <p:cNvCxnSpPr/>
          <p:nvPr/>
        </p:nvCxnSpPr>
        <p:spPr>
          <a:xfrm>
            <a:off x="-214346" y="6000768"/>
            <a:ext cx="1100145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57158" y="928670"/>
            <a:ext cx="8286808" cy="4832092"/>
          </a:xfrm>
          <a:prstGeom prst="rect">
            <a:avLst/>
          </a:prstGeom>
          <a:noFill/>
        </p:spPr>
        <p:txBody>
          <a:bodyPr wrap="square" rtlCol="0">
            <a:spAutoFit/>
          </a:bodyPr>
          <a:lstStyle/>
          <a:p>
            <a:pPr algn="just"/>
            <a:r>
              <a:rPr lang="pl-PL" sz="2800" b="1" u="sng" dirty="0" smtClean="0"/>
              <a:t>Przesłanki:</a:t>
            </a:r>
          </a:p>
          <a:p>
            <a:pPr algn="just"/>
            <a:endParaRPr lang="pl-PL" sz="2800" b="1" dirty="0"/>
          </a:p>
          <a:p>
            <a:pPr marL="514350" indent="-514350" algn="just">
              <a:buAutoNum type="arabicPeriod"/>
            </a:pPr>
            <a:r>
              <a:rPr lang="pl-PL" sz="2800" b="1" dirty="0" smtClean="0"/>
              <a:t>Powstanie szkody w rozumieniu k.c</a:t>
            </a:r>
            <a:r>
              <a:rPr lang="pl-PL" sz="2800" b="1" dirty="0" smtClean="0"/>
              <a:t>.</a:t>
            </a:r>
          </a:p>
          <a:p>
            <a:pPr marL="514350" indent="-514350" algn="just"/>
            <a:r>
              <a:rPr lang="pl-PL" sz="2800" dirty="0" smtClean="0"/>
              <a:t>	- każdy </a:t>
            </a:r>
            <a:r>
              <a:rPr lang="pl-PL" sz="2800" dirty="0" smtClean="0"/>
              <a:t>uszczerbek w prawnie chronionych dobrach danego podmiotu, zarówno o charakterze majątkowym, jak i niemajątkowym. </a:t>
            </a:r>
            <a:endParaRPr lang="pl-PL" sz="2800" dirty="0" smtClean="0"/>
          </a:p>
          <a:p>
            <a:pPr marL="514350" indent="-514350" algn="just"/>
            <a:r>
              <a:rPr lang="pl-PL" sz="2800" b="1" dirty="0" smtClean="0"/>
              <a:t>	</a:t>
            </a:r>
            <a:r>
              <a:rPr lang="pl-PL" sz="2800" b="1" dirty="0" smtClean="0"/>
              <a:t>- </a:t>
            </a:r>
            <a:r>
              <a:rPr lang="pl-PL" sz="2800" dirty="0" smtClean="0"/>
              <a:t>dobra osobiste?</a:t>
            </a:r>
            <a:endParaRPr lang="pl-PL" sz="2800" dirty="0" smtClean="0"/>
          </a:p>
          <a:p>
            <a:pPr marL="514350" indent="-514350" algn="just">
              <a:buAutoNum type="arabicPeriod"/>
            </a:pPr>
            <a:r>
              <a:rPr lang="pl-PL" sz="2800" b="1" dirty="0" smtClean="0"/>
              <a:t>Wyrządzenie jej przez władzę </a:t>
            </a:r>
            <a:r>
              <a:rPr lang="pl-PL" sz="2800" b="1" dirty="0" smtClean="0"/>
              <a:t>publiczną – komu?</a:t>
            </a:r>
            <a:endParaRPr lang="pl-PL" sz="2800" b="1" dirty="0" smtClean="0"/>
          </a:p>
          <a:p>
            <a:pPr marL="514350" indent="-514350" algn="just">
              <a:buAutoNum type="arabicPeriod"/>
            </a:pPr>
            <a:r>
              <a:rPr lang="pl-PL" sz="2800" b="1" dirty="0" smtClean="0"/>
              <a:t>Działanie lub </a:t>
            </a:r>
            <a:r>
              <a:rPr lang="pl-PL" sz="2800" b="1" dirty="0" smtClean="0"/>
              <a:t>zaniechanie</a:t>
            </a:r>
            <a:endParaRPr lang="pl-PL" sz="2800" b="1" dirty="0" smtClean="0"/>
          </a:p>
          <a:p>
            <a:pPr marL="514350" indent="-514350" algn="just">
              <a:buAutoNum type="arabicPeriod"/>
            </a:pPr>
            <a:r>
              <a:rPr lang="pl-PL" sz="2800" b="1" dirty="0" smtClean="0"/>
              <a:t>Niezgodne z prawem </a:t>
            </a:r>
            <a:endParaRPr lang="pl-PL" sz="2800" dirty="0"/>
          </a:p>
          <a:p>
            <a:pPr algn="just"/>
            <a:endParaRPr lang="pl-PL"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285720" y="770826"/>
            <a:ext cx="8572560" cy="4801314"/>
          </a:xfrm>
          <a:prstGeom prst="rect">
            <a:avLst/>
          </a:prstGeom>
        </p:spPr>
        <p:txBody>
          <a:bodyPr wrap="square">
            <a:spAutoFit/>
          </a:bodyPr>
          <a:lstStyle/>
          <a:p>
            <a:pPr algn="just"/>
            <a:r>
              <a:rPr lang="pl-PL" dirty="0"/>
              <a:t>Skargę taką przewiduje ustawa z 17 czerwca 2004 roku (Dz. U. Nr 179 poz. 1843). Pozwala ona stronie wnieść skargę o stwierdzenie, że w postępowaniu sądowym, którego skarga dotyczy, nastąpiła przewlekłość postępowania.</a:t>
            </a:r>
          </a:p>
          <a:p>
            <a:pPr algn="just"/>
            <a:endParaRPr lang="pl-PL" dirty="0" smtClean="0"/>
          </a:p>
          <a:p>
            <a:pPr algn="just"/>
            <a:r>
              <a:rPr lang="pl-PL" dirty="0" smtClean="0"/>
              <a:t>Zgodnie </a:t>
            </a:r>
            <a:r>
              <a:rPr lang="pl-PL" dirty="0"/>
              <a:t>z ustawą przewlekłość postępowania zachodzi, gdy:</a:t>
            </a:r>
          </a:p>
          <a:p>
            <a:pPr algn="just"/>
            <a:r>
              <a:rPr lang="pl-PL" b="1" dirty="0" smtClean="0">
                <a:solidFill>
                  <a:schemeClr val="accent2">
                    <a:lumMod val="75000"/>
                  </a:schemeClr>
                </a:solidFill>
              </a:rPr>
              <a:t>postępowanie </a:t>
            </a:r>
            <a:r>
              <a:rPr lang="pl-PL" b="1" dirty="0">
                <a:solidFill>
                  <a:schemeClr val="accent2">
                    <a:lumMod val="75000"/>
                  </a:schemeClr>
                </a:solidFill>
              </a:rPr>
              <a:t>to trwa dłużej, niż to konieczne dla wyjaśnienia tych okoliczności faktycznych i prawnych, które są istotne dla rozstrzygnięcia </a:t>
            </a:r>
            <a:r>
              <a:rPr lang="pl-PL" b="1" dirty="0" smtClean="0">
                <a:solidFill>
                  <a:schemeClr val="accent2">
                    <a:lumMod val="75000"/>
                  </a:schemeClr>
                </a:solidFill>
              </a:rPr>
              <a:t>sprawy, postępowanie </a:t>
            </a:r>
            <a:r>
              <a:rPr lang="pl-PL" b="1" dirty="0">
                <a:solidFill>
                  <a:schemeClr val="accent2">
                    <a:lumMod val="75000"/>
                  </a:schemeClr>
                </a:solidFill>
              </a:rPr>
              <a:t>trwa dłużej niż to konieczne do załatwienia sprawy egzekucyjnej lub innej dotyczącej wykonania orzeczenia sądowego</a:t>
            </a:r>
            <a:r>
              <a:rPr lang="pl-PL" b="1" dirty="0" smtClean="0">
                <a:solidFill>
                  <a:schemeClr val="accent2">
                    <a:lumMod val="75000"/>
                  </a:schemeClr>
                </a:solidFill>
              </a:rPr>
              <a:t>.</a:t>
            </a:r>
          </a:p>
          <a:p>
            <a:pPr algn="just"/>
            <a:endParaRPr lang="pl-PL" dirty="0"/>
          </a:p>
          <a:p>
            <a:pPr algn="just"/>
            <a:r>
              <a:rPr lang="pl-PL" dirty="0"/>
              <a:t>Sąd rozpoznając skargę musi ocenić, czy w sprawie doszło do przewlekłości postępowania. Ma więc ocenić w szczególności terminowość i prawidłowość czynności podjętych przez sąd w celu wydania w sprawie rozstrzygnięcia co do istoty lub czynności podjętych przez sąd lub komornika sądowego w celu przeprowadzenia i zakończenia sprawy egzekucyjnej. Musi uwzględnić przy tym charakter sprawy, stopień faktycznej i prawnej jej zawiłości, znaczenie dla strony, która wniosła skargę, rozstrzygniętych w niej zagadnień oraz zachowanie się stron, a w szczególności strony, która zarzuciła przewlekłość postępowania.</a:t>
            </a:r>
          </a:p>
        </p:txBody>
      </p:sp>
      <p:sp>
        <p:nvSpPr>
          <p:cNvPr id="3" name="pole tekstowe 2"/>
          <p:cNvSpPr txBox="1"/>
          <p:nvPr/>
        </p:nvSpPr>
        <p:spPr>
          <a:xfrm>
            <a:off x="0" y="0"/>
            <a:ext cx="7858148" cy="400110"/>
          </a:xfrm>
          <a:prstGeom prst="rect">
            <a:avLst/>
          </a:prstGeom>
          <a:noFill/>
        </p:spPr>
        <p:txBody>
          <a:bodyPr wrap="square" rtlCol="0">
            <a:spAutoFit/>
          </a:bodyPr>
          <a:lstStyle/>
          <a:p>
            <a:r>
              <a:rPr lang="pl-PL" sz="2000" b="1" dirty="0" smtClean="0"/>
              <a:t>Skarga na przewlekłość</a:t>
            </a:r>
            <a:endParaRPr lang="pl-PL" sz="2000" b="1" dirty="0"/>
          </a:p>
        </p:txBody>
      </p:sp>
      <p:cxnSp>
        <p:nvCxnSpPr>
          <p:cNvPr id="6" name="Łącznik prosty 5"/>
          <p:cNvCxnSpPr/>
          <p:nvPr/>
        </p:nvCxnSpPr>
        <p:spPr>
          <a:xfrm>
            <a:off x="0" y="428604"/>
            <a:ext cx="9144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214282" y="428604"/>
            <a:ext cx="8286808" cy="5909310"/>
          </a:xfrm>
          <a:prstGeom prst="rect">
            <a:avLst/>
          </a:prstGeom>
        </p:spPr>
        <p:txBody>
          <a:bodyPr wrap="square">
            <a:spAutoFit/>
          </a:bodyPr>
          <a:lstStyle/>
          <a:p>
            <a:r>
              <a:rPr lang="pl-PL" u="sng" dirty="0" smtClean="0"/>
              <a:t>Kto </a:t>
            </a:r>
            <a:r>
              <a:rPr lang="pl-PL" u="sng" dirty="0"/>
              <a:t>może złożyć skargę</a:t>
            </a:r>
            <a:r>
              <a:rPr lang="pl-PL" u="sng" dirty="0" smtClean="0"/>
              <a:t>?</a:t>
            </a:r>
          </a:p>
          <a:p>
            <a:endParaRPr lang="pl-PL" dirty="0"/>
          </a:p>
          <a:p>
            <a:pPr algn="just"/>
            <a:r>
              <a:rPr lang="pl-PL" dirty="0"/>
              <a:t>W postępowaniu w sprawach o przestępstwa skarbowe i wykroczenia skarbowe - </a:t>
            </a:r>
            <a:r>
              <a:rPr lang="pl-PL" b="1" dirty="0">
                <a:solidFill>
                  <a:schemeClr val="accent2">
                    <a:lumMod val="75000"/>
                  </a:schemeClr>
                </a:solidFill>
              </a:rPr>
              <a:t>strona</a:t>
            </a:r>
            <a:r>
              <a:rPr lang="pl-PL" b="1" dirty="0" smtClean="0">
                <a:solidFill>
                  <a:schemeClr val="accent2">
                    <a:lumMod val="75000"/>
                  </a:schemeClr>
                </a:solidFill>
              </a:rPr>
              <a:t>.</a:t>
            </a:r>
          </a:p>
          <a:p>
            <a:pPr algn="just"/>
            <a:endParaRPr lang="pl-PL" dirty="0"/>
          </a:p>
          <a:p>
            <a:pPr algn="just"/>
            <a:r>
              <a:rPr lang="pl-PL" dirty="0"/>
              <a:t>W postępowaniu w sprawach o wykroczenia - </a:t>
            </a:r>
            <a:r>
              <a:rPr lang="pl-PL" b="1" dirty="0">
                <a:solidFill>
                  <a:schemeClr val="accent2">
                    <a:lumMod val="75000"/>
                  </a:schemeClr>
                </a:solidFill>
              </a:rPr>
              <a:t>strona. </a:t>
            </a:r>
            <a:endParaRPr lang="pl-PL" b="1" dirty="0" smtClean="0">
              <a:solidFill>
                <a:schemeClr val="accent2">
                  <a:lumMod val="75000"/>
                </a:schemeClr>
              </a:solidFill>
            </a:endParaRPr>
          </a:p>
          <a:p>
            <a:pPr algn="just"/>
            <a:endParaRPr lang="pl-PL" dirty="0"/>
          </a:p>
          <a:p>
            <a:pPr algn="just"/>
            <a:r>
              <a:rPr lang="pl-PL" dirty="0"/>
              <a:t>W postępowaniu w przedmiocie odpowiedzialności podmiotów zbiorowych za czyny zabronione pod groźbą kary - </a:t>
            </a:r>
            <a:r>
              <a:rPr lang="pl-PL" b="1" dirty="0">
                <a:solidFill>
                  <a:schemeClr val="accent2">
                    <a:lumMod val="75000"/>
                  </a:schemeClr>
                </a:solidFill>
              </a:rPr>
              <a:t>strona lub wnioskodawca</a:t>
            </a:r>
            <a:r>
              <a:rPr lang="pl-PL" b="1" dirty="0" smtClean="0">
                <a:solidFill>
                  <a:schemeClr val="accent2">
                    <a:lumMod val="75000"/>
                  </a:schemeClr>
                </a:solidFill>
              </a:rPr>
              <a:t>.</a:t>
            </a:r>
          </a:p>
          <a:p>
            <a:pPr algn="just"/>
            <a:endParaRPr lang="pl-PL" dirty="0"/>
          </a:p>
          <a:p>
            <a:pPr algn="just"/>
            <a:r>
              <a:rPr lang="pl-PL" dirty="0"/>
              <a:t>Postępowaniu karnym - </a:t>
            </a:r>
            <a:r>
              <a:rPr lang="pl-PL" b="1" dirty="0">
                <a:solidFill>
                  <a:schemeClr val="accent2">
                    <a:lumMod val="75000"/>
                  </a:schemeClr>
                </a:solidFill>
              </a:rPr>
              <a:t>strona oraz pokrzywdzony, nawet jeśli nie jest stroną</a:t>
            </a:r>
            <a:r>
              <a:rPr lang="pl-PL" b="1" dirty="0" smtClean="0">
                <a:solidFill>
                  <a:schemeClr val="accent2">
                    <a:lumMod val="75000"/>
                  </a:schemeClr>
                </a:solidFill>
              </a:rPr>
              <a:t>.</a:t>
            </a:r>
          </a:p>
          <a:p>
            <a:pPr algn="just"/>
            <a:endParaRPr lang="pl-PL" dirty="0"/>
          </a:p>
          <a:p>
            <a:pPr algn="just"/>
            <a:r>
              <a:rPr lang="pl-PL" dirty="0"/>
              <a:t>W postępowaniu cywilnym - </a:t>
            </a:r>
            <a:r>
              <a:rPr lang="pl-PL" b="1" dirty="0">
                <a:solidFill>
                  <a:schemeClr val="accent2">
                    <a:lumMod val="75000"/>
                  </a:schemeClr>
                </a:solidFill>
              </a:rPr>
              <a:t>strona, interwenient uboczny i uczestnik </a:t>
            </a:r>
            <a:r>
              <a:rPr lang="pl-PL" b="1" dirty="0" smtClean="0">
                <a:solidFill>
                  <a:schemeClr val="accent2">
                    <a:lumMod val="75000"/>
                  </a:schemeClr>
                </a:solidFill>
              </a:rPr>
              <a:t>postępowania</a:t>
            </a:r>
          </a:p>
          <a:p>
            <a:pPr algn="just"/>
            <a:r>
              <a:rPr lang="pl-PL" dirty="0" smtClean="0"/>
              <a:t>.</a:t>
            </a:r>
            <a:endParaRPr lang="pl-PL" dirty="0"/>
          </a:p>
          <a:p>
            <a:pPr algn="just"/>
            <a:r>
              <a:rPr lang="pl-PL" dirty="0"/>
              <a:t>W postępowaniu sądowo - administracyjnym - </a:t>
            </a:r>
            <a:r>
              <a:rPr lang="pl-PL" b="1" dirty="0">
                <a:solidFill>
                  <a:schemeClr val="accent2">
                    <a:lumMod val="75000"/>
                  </a:schemeClr>
                </a:solidFill>
              </a:rPr>
              <a:t>skarżący oraz uczestnik postępowania na prawach strony</a:t>
            </a:r>
            <a:r>
              <a:rPr lang="pl-PL" b="1" dirty="0" smtClean="0">
                <a:solidFill>
                  <a:schemeClr val="accent2">
                    <a:lumMod val="75000"/>
                  </a:schemeClr>
                </a:solidFill>
              </a:rPr>
              <a:t>.</a:t>
            </a:r>
          </a:p>
          <a:p>
            <a:pPr algn="just"/>
            <a:endParaRPr lang="pl-PL" dirty="0"/>
          </a:p>
          <a:p>
            <a:pPr algn="just"/>
            <a:r>
              <a:rPr lang="pl-PL" dirty="0"/>
              <a:t>W postępowaniu egzekucyjnym oraz w innym postępowaniu dotyczącym wykonania orzeczenia sądowego - </a:t>
            </a:r>
            <a:r>
              <a:rPr lang="pl-PL" b="1" dirty="0">
                <a:solidFill>
                  <a:schemeClr val="accent2">
                    <a:lumMod val="75000"/>
                  </a:schemeClr>
                </a:solidFill>
              </a:rPr>
              <a:t>strona oraz inna osoba realizująca swoje uprawnienia w tym postępowaniu</a:t>
            </a:r>
            <a:r>
              <a:rPr lang="pl-PL" dirty="0"/>
              <a:t>.</a:t>
            </a:r>
          </a:p>
          <a:p>
            <a:pPr algn="just"/>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1527</Words>
  <Application>Microsoft Office PowerPoint</Application>
  <PresentationFormat>Pokaz na ekranie (4:3)</PresentationFormat>
  <Paragraphs>223</Paragraphs>
  <Slides>30</Slides>
  <Notes>5</Notes>
  <HiddenSlides>0</HiddenSlides>
  <MMClips>0</MMClips>
  <ScaleCrop>false</ScaleCrop>
  <HeadingPairs>
    <vt:vector size="4" baseType="variant">
      <vt:variant>
        <vt:lpstr>Motyw</vt:lpstr>
      </vt:variant>
      <vt:variant>
        <vt:i4>1</vt:i4>
      </vt:variant>
      <vt:variant>
        <vt:lpstr>Tytuły slajdów</vt:lpstr>
      </vt:variant>
      <vt:variant>
        <vt:i4>30</vt:i4>
      </vt:variant>
    </vt:vector>
  </HeadingPairs>
  <TitlesOfParts>
    <vt:vector size="31" baseType="lpstr">
      <vt:lpstr>Motyw pakietu Office</vt:lpstr>
      <vt:lpstr>Prawa człowieka i systemy ich ochrony  Temat III  System krajowy: konstytucyjne gwarancje ochrony praw człowieka (RP)</vt:lpstr>
      <vt:lpstr>Prawo do sądu art. 45 w zw. z art. 77 prawo osobiste   1. prawo dostępu do sądu 2. czynne uczestnictwo w postępowaniu sądowym 3. prawo do zaskarżania wyroków wydanych w I instancji</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Prawa człowieka i systemy ich ochrony  Temat III Konstytucyjne gwarancje ochrony praw człowieka (RP)</dc:title>
  <dc:creator>Lenovo</dc:creator>
  <cp:lastModifiedBy>Intel</cp:lastModifiedBy>
  <cp:revision>12</cp:revision>
  <dcterms:created xsi:type="dcterms:W3CDTF">2014-10-19T12:01:17Z</dcterms:created>
  <dcterms:modified xsi:type="dcterms:W3CDTF">2015-10-18T17:59:41Z</dcterms:modified>
</cp:coreProperties>
</file>