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374D9CC7-163B-40EA-AE07-488DC488BC01}" type="datetimeFigureOut">
              <a:rPr lang="pl-PL" smtClean="0"/>
              <a:t>2014-12-27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78F05E4-80FC-41D9-A1D0-4ECA8D02B3C0}" type="slidenum">
              <a:rPr lang="pl-PL" smtClean="0"/>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374D9CC7-163B-40EA-AE07-488DC488BC01}" type="datetimeFigureOut">
              <a:rPr lang="pl-PL" smtClean="0"/>
              <a:t>2014-12-27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78F05E4-80FC-41D9-A1D0-4ECA8D02B3C0}"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374D9CC7-163B-40EA-AE07-488DC488BC01}" type="datetimeFigureOut">
              <a:rPr lang="pl-PL" smtClean="0"/>
              <a:t>2014-12-27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78F05E4-80FC-41D9-A1D0-4ECA8D02B3C0}"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374D9CC7-163B-40EA-AE07-488DC488BC01}" type="datetimeFigureOut">
              <a:rPr lang="pl-PL" smtClean="0"/>
              <a:t>2014-12-27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78F05E4-80FC-41D9-A1D0-4ECA8D02B3C0}"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374D9CC7-163B-40EA-AE07-488DC488BC01}" type="datetimeFigureOut">
              <a:rPr lang="pl-PL" smtClean="0"/>
              <a:t>2014-12-27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78F05E4-80FC-41D9-A1D0-4ECA8D02B3C0}" type="slidenum">
              <a:rPr lang="pl-PL" smtClean="0"/>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374D9CC7-163B-40EA-AE07-488DC488BC01}" type="datetimeFigureOut">
              <a:rPr lang="pl-PL" smtClean="0"/>
              <a:t>2014-12-27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78F05E4-80FC-41D9-A1D0-4ECA8D02B3C0}" type="slidenum">
              <a:rPr lang="pl-PL" smtClean="0"/>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374D9CC7-163B-40EA-AE07-488DC488BC01}" type="datetimeFigureOut">
              <a:rPr lang="pl-PL" smtClean="0"/>
              <a:t>2014-12-27</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D78F05E4-80FC-41D9-A1D0-4ECA8D02B3C0}"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374D9CC7-163B-40EA-AE07-488DC488BC01}" type="datetimeFigureOut">
              <a:rPr lang="pl-PL" smtClean="0"/>
              <a:t>2014-12-27</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D78F05E4-80FC-41D9-A1D0-4ECA8D02B3C0}"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374D9CC7-163B-40EA-AE07-488DC488BC01}" type="datetimeFigureOut">
              <a:rPr lang="pl-PL" smtClean="0"/>
              <a:t>2014-12-27</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D78F05E4-80FC-41D9-A1D0-4ECA8D02B3C0}"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374D9CC7-163B-40EA-AE07-488DC488BC01}" type="datetimeFigureOut">
              <a:rPr lang="pl-PL" smtClean="0"/>
              <a:t>2014-12-27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78F05E4-80FC-41D9-A1D0-4ECA8D02B3C0}" type="slidenum">
              <a:rPr lang="pl-PL" smtClean="0"/>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374D9CC7-163B-40EA-AE07-488DC488BC01}" type="datetimeFigureOut">
              <a:rPr lang="pl-PL" smtClean="0"/>
              <a:t>2014-12-27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78F05E4-80FC-41D9-A1D0-4ECA8D02B3C0}" type="slidenum">
              <a:rPr lang="pl-PL" smtClean="0"/>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4D9CC7-163B-40EA-AE07-488DC488BC01}" type="datetimeFigureOut">
              <a:rPr lang="pl-PL" smtClean="0"/>
              <a:t>2014-12-27</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8F05E4-80FC-41D9-A1D0-4ECA8D02B3C0}"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fontScale="90000"/>
          </a:bodyPr>
          <a:lstStyle/>
          <a:p>
            <a:r>
              <a:rPr lang="pl-PL" dirty="0" smtClean="0"/>
              <a:t>Prawo do bycia zapomnianym. Prawa człowieka a nowe technologie.</a:t>
            </a:r>
            <a:endParaRPr lang="pl-PL" dirty="0"/>
          </a:p>
        </p:txBody>
      </p:sp>
      <p:sp>
        <p:nvSpPr>
          <p:cNvPr id="3" name="Podtytuł 2"/>
          <p:cNvSpPr>
            <a:spLocks noGrp="1"/>
          </p:cNvSpPr>
          <p:nvPr>
            <p:ph type="subTitle" idx="1"/>
          </p:nvPr>
        </p:nvSpPr>
        <p:spPr/>
        <p:txBody>
          <a:bodyPr/>
          <a:lstStyle/>
          <a:p>
            <a:endParaRPr lang="pl-PL"/>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p:cNvSpPr>
            <a:spLocks noGrp="1"/>
          </p:cNvSpPr>
          <p:nvPr>
            <p:ph type="ctrTitle"/>
          </p:nvPr>
        </p:nvSpPr>
        <p:spPr/>
        <p:txBody>
          <a:bodyPr>
            <a:normAutofit/>
          </a:bodyPr>
          <a:lstStyle/>
          <a:p>
            <a:endParaRPr lang="pl-PL" dirty="0"/>
          </a:p>
        </p:txBody>
      </p:sp>
      <p:sp>
        <p:nvSpPr>
          <p:cNvPr id="3" name="Prostokąt 2"/>
          <p:cNvSpPr/>
          <p:nvPr/>
        </p:nvSpPr>
        <p:spPr>
          <a:xfrm>
            <a:off x="323528" y="764704"/>
            <a:ext cx="8424936" cy="4801314"/>
          </a:xfrm>
          <a:prstGeom prst="rect">
            <a:avLst/>
          </a:prstGeom>
        </p:spPr>
        <p:txBody>
          <a:bodyPr wrap="square">
            <a:spAutoFit/>
          </a:bodyPr>
          <a:lstStyle/>
          <a:p>
            <a:r>
              <a:rPr lang="pl-PL" b="1" dirty="0"/>
              <a:t>PAEFFGEN GMBH przeciwko Niemcom (skargi nr 25379/04, 21688/05,</a:t>
            </a:r>
          </a:p>
          <a:p>
            <a:r>
              <a:rPr lang="pl-PL" b="1" dirty="0"/>
              <a:t>21722/05 and 21770/05</a:t>
            </a:r>
            <a:r>
              <a:rPr lang="pl-PL" b="1" dirty="0" smtClean="0"/>
              <a:t>)</a:t>
            </a:r>
          </a:p>
          <a:p>
            <a:endParaRPr lang="pl-PL" b="1" dirty="0"/>
          </a:p>
          <a:p>
            <a:r>
              <a:rPr lang="pl-PL" dirty="0"/>
              <a:t>Stwierdzono niedopuszczalność 18.09.2007 </a:t>
            </a:r>
            <a:r>
              <a:rPr lang="pl-PL" dirty="0" smtClean="0"/>
              <a:t>roku</a:t>
            </a:r>
          </a:p>
          <a:p>
            <a:endParaRPr lang="pl-PL" dirty="0"/>
          </a:p>
          <a:p>
            <a:r>
              <a:rPr lang="pl-PL" dirty="0"/>
              <a:t>Dotyczyła postępowania wszczętego przeciwko skarżącej spółce, zajmującej się</a:t>
            </a:r>
          </a:p>
          <a:p>
            <a:r>
              <a:rPr lang="pl-PL" dirty="0"/>
              <a:t>e-handlem, przez inne spółki i osoby prywatne, twierdzące, że jej rejestracja i</a:t>
            </a:r>
          </a:p>
          <a:p>
            <a:r>
              <a:rPr lang="pl-PL" dirty="0"/>
              <a:t>korzystanie z niektórych domen internetowych naruszyły ich prawa do znaków</a:t>
            </a:r>
          </a:p>
          <a:p>
            <a:r>
              <a:rPr lang="pl-PL" dirty="0"/>
              <a:t>towarowych i/lub ich prawo do nazwy (firmy</a:t>
            </a:r>
            <a:r>
              <a:rPr lang="pl-PL" dirty="0" smtClean="0"/>
              <a:t>).</a:t>
            </a:r>
          </a:p>
          <a:p>
            <a:endParaRPr lang="pl-PL" dirty="0"/>
          </a:p>
          <a:p>
            <a:r>
              <a:rPr lang="pl-PL" dirty="0"/>
              <a:t>Trybunał uznał, że sąd nakazując skarżącej spółce, by usunęła domeny, zachował</a:t>
            </a:r>
          </a:p>
          <a:p>
            <a:r>
              <a:rPr lang="pl-PL" dirty="0"/>
              <a:t>sprawiedliwą równowagę między ochroną jej własności a wymogami interesu ogólnego</a:t>
            </a:r>
          </a:p>
          <a:p>
            <a:r>
              <a:rPr lang="pl-PL" dirty="0"/>
              <a:t>(tj. zapobieżenie dalszym naruszeniom przez spółkę praw osób trzecich do znaków</a:t>
            </a:r>
          </a:p>
          <a:p>
            <a:r>
              <a:rPr lang="pl-PL" dirty="0"/>
              <a:t>towarowych</a:t>
            </a:r>
            <a:r>
              <a:rPr lang="pl-PL" dirty="0" smtClean="0"/>
              <a:t>).</a:t>
            </a:r>
          </a:p>
          <a:p>
            <a:endParaRPr lang="pl-PL" dirty="0"/>
          </a:p>
          <a:p>
            <a:r>
              <a:rPr lang="pl-PL" b="1" dirty="0"/>
              <a:t>Skarga na podstawie Artykułu 1 Protokołu nr 1 (ochrona własności) odrzucona</a:t>
            </a:r>
          </a:p>
          <a:p>
            <a:r>
              <a:rPr lang="pl-PL" b="1" dirty="0"/>
              <a:t>jako niedopuszczalna.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p:cNvSpPr>
            <a:spLocks noGrp="1"/>
          </p:cNvSpPr>
          <p:nvPr>
            <p:ph type="ctrTitle"/>
          </p:nvPr>
        </p:nvSpPr>
        <p:spPr/>
        <p:txBody>
          <a:bodyPr>
            <a:normAutofit/>
          </a:bodyPr>
          <a:lstStyle/>
          <a:p>
            <a:endParaRPr lang="pl-PL" dirty="0"/>
          </a:p>
        </p:txBody>
      </p:sp>
      <p:sp>
        <p:nvSpPr>
          <p:cNvPr id="3" name="Prostokąt 2"/>
          <p:cNvSpPr/>
          <p:nvPr/>
        </p:nvSpPr>
        <p:spPr>
          <a:xfrm>
            <a:off x="323528" y="548680"/>
            <a:ext cx="8424936" cy="5632311"/>
          </a:xfrm>
          <a:prstGeom prst="rect">
            <a:avLst/>
          </a:prstGeom>
        </p:spPr>
        <p:txBody>
          <a:bodyPr wrap="square">
            <a:spAutoFit/>
          </a:bodyPr>
          <a:lstStyle/>
          <a:p>
            <a:r>
              <a:rPr lang="pl-PL" b="1" dirty="0" err="1"/>
              <a:t>Muscio</a:t>
            </a:r>
            <a:r>
              <a:rPr lang="pl-PL" b="1" dirty="0"/>
              <a:t> przeciwko Włochom (skarga nr 31358/03)</a:t>
            </a:r>
          </a:p>
          <a:p>
            <a:r>
              <a:rPr lang="pl-PL" dirty="0"/>
              <a:t>Stwierdzono niedopuszczalność 13.11.2007 </a:t>
            </a:r>
            <a:r>
              <a:rPr lang="pl-PL" dirty="0" smtClean="0"/>
              <a:t>roku</a:t>
            </a:r>
          </a:p>
          <a:p>
            <a:pPr algn="just"/>
            <a:endParaRPr lang="pl-PL" dirty="0"/>
          </a:p>
          <a:p>
            <a:pPr algn="just"/>
            <a:r>
              <a:rPr lang="pl-PL" dirty="0"/>
              <a:t>Dotyczy przewodniczącego stowarzyszenia rodziców katolickich, który otrzymał</a:t>
            </a:r>
          </a:p>
          <a:p>
            <a:pPr algn="just"/>
            <a:r>
              <a:rPr lang="pl-PL" dirty="0"/>
              <a:t>niechciane wiadomości e-mail (spam) o charakterze obscenicznym. Po wszczęciu</a:t>
            </a:r>
          </a:p>
          <a:p>
            <a:pPr algn="just"/>
            <a:r>
              <a:rPr lang="pl-PL" dirty="0"/>
              <a:t>postępowania przeciwko nieznanej osobie lub osobom, zakwestionował decyzję o</a:t>
            </a:r>
          </a:p>
          <a:p>
            <a:pPr algn="just"/>
            <a:r>
              <a:rPr lang="pl-PL" dirty="0"/>
              <a:t>niepodejmowaniu dalszych kroków w sprawie jego skargi</a:t>
            </a:r>
            <a:r>
              <a:rPr lang="pl-PL" dirty="0" smtClean="0"/>
              <a:t>.</a:t>
            </a:r>
          </a:p>
          <a:p>
            <a:pPr algn="just"/>
            <a:endParaRPr lang="pl-PL" dirty="0"/>
          </a:p>
          <a:p>
            <a:pPr algn="just"/>
            <a:r>
              <a:rPr lang="pl-PL" dirty="0"/>
              <a:t>Trybunał uznał, że otrzymywanie niepożądanych wiadomości stanowi ingerencję w </a:t>
            </a:r>
            <a:r>
              <a:rPr lang="pl-PL" dirty="0" smtClean="0"/>
              <a:t>prawo do </a:t>
            </a:r>
            <a:r>
              <a:rPr lang="pl-PL" dirty="0"/>
              <a:t>poszanowania życia prywatnego. Jednak po podłączeniu do Internetu </a:t>
            </a:r>
            <a:r>
              <a:rPr lang="pl-PL" dirty="0" smtClean="0"/>
              <a:t>użytkownicy poczty </a:t>
            </a:r>
            <a:r>
              <a:rPr lang="pl-PL" dirty="0"/>
              <a:t>e-mail nie korzystają ze skutecznej ochrony ich prywatności i wystawiają się </a:t>
            </a:r>
            <a:r>
              <a:rPr lang="pl-PL" dirty="0" smtClean="0"/>
              <a:t>na ryzyko </a:t>
            </a:r>
            <a:r>
              <a:rPr lang="pl-PL" dirty="0"/>
              <a:t>otrzymania niepożądanych wiadomości. W tym kontekście prawnym </a:t>
            </a:r>
            <a:r>
              <a:rPr lang="pl-PL" dirty="0" smtClean="0"/>
              <a:t>skarga wniesiona </a:t>
            </a:r>
            <a:r>
              <a:rPr lang="pl-PL" dirty="0"/>
              <a:t>przez skarżącego była skazana na niepowodzenie, ponieważ władze krajowe </a:t>
            </a:r>
            <a:r>
              <a:rPr lang="pl-PL" dirty="0" smtClean="0"/>
              <a:t>i dostawcy </a:t>
            </a:r>
            <a:r>
              <a:rPr lang="pl-PL" dirty="0"/>
              <a:t>usług internetowych napotkali obiektywne trudności w zwalczaniu spamu</a:t>
            </a:r>
            <a:r>
              <a:rPr lang="pl-PL" dirty="0" smtClean="0"/>
              <a:t>.</a:t>
            </a:r>
          </a:p>
          <a:p>
            <a:pPr algn="just"/>
            <a:endParaRPr lang="pl-PL" dirty="0"/>
          </a:p>
          <a:p>
            <a:pPr algn="just"/>
            <a:r>
              <a:rPr lang="pl-PL" dirty="0"/>
              <a:t>Trybunał nie może zatem żądać od Państwa podejmowania dodatkowych wysiłków w </a:t>
            </a:r>
            <a:r>
              <a:rPr lang="pl-PL" dirty="0" smtClean="0"/>
              <a:t>celu wypełnienia </a:t>
            </a:r>
            <a:r>
              <a:rPr lang="pl-PL" dirty="0"/>
              <a:t>swoich pozytywnych zobowiązań wynikających z Artykułu 8.</a:t>
            </a:r>
          </a:p>
          <a:p>
            <a:pPr algn="just"/>
            <a:r>
              <a:rPr lang="pl-PL" b="1" dirty="0"/>
              <a:t>Skarga na podstawie Artykułu 8 (prawo do poszanowania życia prywatnego</a:t>
            </a:r>
          </a:p>
          <a:p>
            <a:pPr algn="just"/>
            <a:r>
              <a:rPr lang="pl-PL" b="1" dirty="0"/>
              <a:t>i rodzinnego) uznana za niedopuszczalną.</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p:cNvSpPr>
            <a:spLocks noGrp="1"/>
          </p:cNvSpPr>
          <p:nvPr>
            <p:ph type="ctrTitle"/>
          </p:nvPr>
        </p:nvSpPr>
        <p:spPr/>
        <p:txBody>
          <a:bodyPr>
            <a:normAutofit/>
          </a:bodyPr>
          <a:lstStyle/>
          <a:p>
            <a:endParaRPr lang="pl-PL" dirty="0"/>
          </a:p>
        </p:txBody>
      </p:sp>
      <p:sp>
        <p:nvSpPr>
          <p:cNvPr id="3" name="Prostokąt 2"/>
          <p:cNvSpPr/>
          <p:nvPr/>
        </p:nvSpPr>
        <p:spPr>
          <a:xfrm>
            <a:off x="323528" y="548680"/>
            <a:ext cx="8424936" cy="4524315"/>
          </a:xfrm>
          <a:prstGeom prst="rect">
            <a:avLst/>
          </a:prstGeom>
        </p:spPr>
        <p:txBody>
          <a:bodyPr wrap="square">
            <a:spAutoFit/>
          </a:bodyPr>
          <a:lstStyle/>
          <a:p>
            <a:r>
              <a:rPr lang="pl-PL" b="1" dirty="0"/>
              <a:t>K.U. przeciwko Finlandii (skarga nr 2872/02</a:t>
            </a:r>
            <a:r>
              <a:rPr lang="pl-PL" b="1" dirty="0" smtClean="0"/>
              <a:t>)</a:t>
            </a:r>
          </a:p>
          <a:p>
            <a:endParaRPr lang="pl-PL" dirty="0"/>
          </a:p>
          <a:p>
            <a:pPr algn="just"/>
            <a:r>
              <a:rPr lang="pl-PL" dirty="0"/>
              <a:t>Sprawa dotyczyła ogłoszenia o charakterze seksualnym, zamieszczonego na temat </a:t>
            </a:r>
            <a:r>
              <a:rPr lang="pl-PL" dirty="0" smtClean="0"/>
              <a:t>12- letniego </a:t>
            </a:r>
            <a:r>
              <a:rPr lang="pl-PL" dirty="0"/>
              <a:t>chłopca w internetowym serwisie </a:t>
            </a:r>
            <a:r>
              <a:rPr lang="pl-PL" dirty="0" err="1"/>
              <a:t>randkowym</a:t>
            </a:r>
            <a:r>
              <a:rPr lang="pl-PL" dirty="0"/>
              <a:t>. Na podstawie </a:t>
            </a:r>
            <a:r>
              <a:rPr lang="pl-PL" dirty="0" smtClean="0"/>
              <a:t>ustawodawstwa fińskiego </a:t>
            </a:r>
            <a:r>
              <a:rPr lang="pl-PL" dirty="0"/>
              <a:t>obowiązującego w danym czasie1 policja i sądy nie mogły żądać od </a:t>
            </a:r>
            <a:r>
              <a:rPr lang="pl-PL" dirty="0" smtClean="0"/>
              <a:t>dostawcy usług </a:t>
            </a:r>
            <a:r>
              <a:rPr lang="pl-PL" dirty="0"/>
              <a:t>internetowych ustalenia tożsamości osoby, który zamieściła ogłoszenie. </a:t>
            </a:r>
            <a:r>
              <a:rPr lang="pl-PL" dirty="0" smtClean="0"/>
              <a:t>W szczególności </a:t>
            </a:r>
            <a:r>
              <a:rPr lang="pl-PL" dirty="0"/>
              <a:t>usługodawca odmówił wskazania odpowiedzialnej osoby twierdząc, </a:t>
            </a:r>
            <a:r>
              <a:rPr lang="pl-PL" dirty="0" smtClean="0"/>
              <a:t>że stanowiłoby </a:t>
            </a:r>
            <a:r>
              <a:rPr lang="pl-PL" dirty="0"/>
              <a:t>to naruszenie poufności</a:t>
            </a:r>
            <a:r>
              <a:rPr lang="pl-PL" dirty="0" smtClean="0"/>
              <a:t>.</a:t>
            </a:r>
          </a:p>
          <a:p>
            <a:pPr algn="just"/>
            <a:endParaRPr lang="pl-PL" dirty="0"/>
          </a:p>
          <a:p>
            <a:pPr algn="just"/>
            <a:r>
              <a:rPr lang="pl-PL" dirty="0"/>
              <a:t>Trybunał uznał, że zamieszczenie ogłoszenia było przestępstwem, które </a:t>
            </a:r>
            <a:r>
              <a:rPr lang="pl-PL" dirty="0" smtClean="0"/>
              <a:t>uczyniło nieletniego </a:t>
            </a:r>
            <a:r>
              <a:rPr lang="pl-PL" dirty="0"/>
              <a:t>celem pedofilów. Ustawodawca powinien zapewnić regulacje </a:t>
            </a:r>
            <a:r>
              <a:rPr lang="pl-PL" dirty="0" smtClean="0"/>
              <a:t>prawne umożliwiające </a:t>
            </a:r>
            <a:r>
              <a:rPr lang="pl-PL" dirty="0"/>
              <a:t>godzenie poufności usług internetowych z zapobieganiem </a:t>
            </a:r>
            <a:r>
              <a:rPr lang="pl-PL" dirty="0" smtClean="0"/>
              <a:t>zakłóceniom porządku </a:t>
            </a:r>
            <a:r>
              <a:rPr lang="pl-PL" dirty="0"/>
              <a:t>i przestępczości oraz ochroną praw i wolności innych osób, w </a:t>
            </a:r>
            <a:r>
              <a:rPr lang="pl-PL" dirty="0" smtClean="0"/>
              <a:t>szczególności dzieci </a:t>
            </a:r>
            <a:r>
              <a:rPr lang="pl-PL" dirty="0"/>
              <a:t>i innych osób bezbronnych</a:t>
            </a:r>
            <a:r>
              <a:rPr lang="pl-PL" dirty="0" smtClean="0"/>
              <a:t>.</a:t>
            </a:r>
          </a:p>
          <a:p>
            <a:pPr algn="just"/>
            <a:endParaRPr lang="pl-PL" dirty="0"/>
          </a:p>
          <a:p>
            <a:pPr algn="just"/>
            <a:r>
              <a:rPr lang="pl-PL" b="1" dirty="0"/>
              <a:t>Naruszenie Artykułu 8 (prawo do poszanowania życia prywatnego </a:t>
            </a:r>
            <a:r>
              <a:rPr lang="pl-PL" b="1" dirty="0" smtClean="0"/>
              <a:t>i rodzinnego</a:t>
            </a:r>
            <a:r>
              <a:rPr lang="pl-PL" b="1" dirty="0"/>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p:cNvSpPr>
            <a:spLocks noGrp="1"/>
          </p:cNvSpPr>
          <p:nvPr>
            <p:ph type="ctrTitle"/>
          </p:nvPr>
        </p:nvSpPr>
        <p:spPr/>
        <p:txBody>
          <a:bodyPr>
            <a:normAutofit/>
          </a:bodyPr>
          <a:lstStyle/>
          <a:p>
            <a:endParaRPr lang="pl-PL" dirty="0"/>
          </a:p>
        </p:txBody>
      </p:sp>
      <p:sp>
        <p:nvSpPr>
          <p:cNvPr id="3" name="Prostokąt 2"/>
          <p:cNvSpPr/>
          <p:nvPr/>
        </p:nvSpPr>
        <p:spPr>
          <a:xfrm>
            <a:off x="323528" y="548680"/>
            <a:ext cx="8424936" cy="6186309"/>
          </a:xfrm>
          <a:prstGeom prst="rect">
            <a:avLst/>
          </a:prstGeom>
        </p:spPr>
        <p:txBody>
          <a:bodyPr wrap="square">
            <a:spAutoFit/>
          </a:bodyPr>
          <a:lstStyle/>
          <a:p>
            <a:r>
              <a:rPr lang="pl-PL" b="1" dirty="0"/>
              <a:t>Times </a:t>
            </a:r>
            <a:r>
              <a:rPr lang="pl-PL" b="1" dirty="0" err="1"/>
              <a:t>Newspapers</a:t>
            </a:r>
            <a:r>
              <a:rPr lang="pl-PL" b="1" dirty="0"/>
              <a:t> Ltd przeciwko Zjednoczonemu Królestwu (nr 1 i 2) (skargi</a:t>
            </a:r>
          </a:p>
          <a:p>
            <a:r>
              <a:rPr lang="pl-PL" b="1" dirty="0"/>
              <a:t>nr 3002/03 i 23676/03</a:t>
            </a:r>
            <a:r>
              <a:rPr lang="pl-PL" b="1" dirty="0" smtClean="0"/>
              <a:t>)</a:t>
            </a:r>
          </a:p>
          <a:p>
            <a:endParaRPr lang="pl-PL" b="1" dirty="0"/>
          </a:p>
          <a:p>
            <a:r>
              <a:rPr lang="pl-PL" dirty="0"/>
              <a:t>10.03.2009 </a:t>
            </a:r>
            <a:r>
              <a:rPr lang="pl-PL" dirty="0" smtClean="0"/>
              <a:t>roku</a:t>
            </a:r>
          </a:p>
          <a:p>
            <a:endParaRPr lang="pl-PL" dirty="0"/>
          </a:p>
          <a:p>
            <a:pPr algn="just"/>
            <a:r>
              <a:rPr lang="pl-PL" dirty="0"/>
              <a:t>Times </a:t>
            </a:r>
            <a:r>
              <a:rPr lang="pl-PL" dirty="0" err="1"/>
              <a:t>Newspapers</a:t>
            </a:r>
            <a:r>
              <a:rPr lang="pl-PL" dirty="0"/>
              <a:t> Ltd skarżył się, że brytyjskie przepisy dotyczące publikacji </a:t>
            </a:r>
            <a:r>
              <a:rPr lang="pl-PL" dirty="0" smtClean="0"/>
              <a:t>w Internecie </a:t>
            </a:r>
            <a:r>
              <a:rPr lang="pl-PL" dirty="0"/>
              <a:t>narażały ich na nieustanną odpowiedzialność za zniesławienie (tj. za </a:t>
            </a:r>
            <a:r>
              <a:rPr lang="pl-PL" dirty="0" smtClean="0"/>
              <a:t>każdym razem</a:t>
            </a:r>
            <a:r>
              <a:rPr lang="pl-PL" dirty="0"/>
              <a:t>, gdy artykuł jest dostępny w wersji elektronicznej, pojawia się nowe roszczenie </a:t>
            </a:r>
            <a:r>
              <a:rPr lang="pl-PL" dirty="0" smtClean="0"/>
              <a:t>o zniesławienie</a:t>
            </a:r>
            <a:r>
              <a:rPr lang="pl-PL" dirty="0"/>
              <a:t>) po publikacji dwóch artykułów, we wrześniu i październiku 1999 </a:t>
            </a:r>
            <a:r>
              <a:rPr lang="pl-PL" dirty="0" smtClean="0"/>
              <a:t>roku, opisujących </a:t>
            </a:r>
            <a:r>
              <a:rPr lang="pl-PL" dirty="0"/>
              <a:t>proces prania brudnych pieniędzy na masową skalę, przeprowadzony </a:t>
            </a:r>
            <a:r>
              <a:rPr lang="pl-PL" dirty="0" smtClean="0"/>
              <a:t>przez domniemanego </a:t>
            </a:r>
            <a:r>
              <a:rPr lang="pl-PL" dirty="0"/>
              <a:t>szefa rosyjskiej mafii. Oba artykuły zostały zamieszczone na stronie „</a:t>
            </a:r>
            <a:r>
              <a:rPr lang="pl-PL" dirty="0" err="1" smtClean="0"/>
              <a:t>The</a:t>
            </a:r>
            <a:r>
              <a:rPr lang="pl-PL" dirty="0" smtClean="0"/>
              <a:t> Times</a:t>
            </a:r>
            <a:r>
              <a:rPr lang="pl-PL" dirty="0"/>
              <a:t>” w tym samym dniu, gdy zostały opublikowane w wersji papierowej gazety. </a:t>
            </a:r>
            <a:r>
              <a:rPr lang="pl-PL" dirty="0" smtClean="0"/>
              <a:t>W toku </a:t>
            </a:r>
            <a:r>
              <a:rPr lang="pl-PL" dirty="0"/>
              <a:t>kolejnych postępowań o zniesławienie przeciwko skarżącej gazecie konieczne </a:t>
            </a:r>
            <a:r>
              <a:rPr lang="pl-PL" dirty="0" smtClean="0"/>
              <a:t>było dodanie </a:t>
            </a:r>
            <a:r>
              <a:rPr lang="pl-PL" dirty="0"/>
              <a:t>do obu artykułów w archiwum internetowym zastrzeżenia, że są </a:t>
            </a:r>
            <a:r>
              <a:rPr lang="pl-PL" dirty="0" smtClean="0"/>
              <a:t>one przedmiotem </a:t>
            </a:r>
            <a:r>
              <a:rPr lang="pl-PL" dirty="0"/>
              <a:t>postępowania sądowego o zniesławienie i nie mogą być powielane </a:t>
            </a:r>
            <a:r>
              <a:rPr lang="pl-PL" dirty="0" smtClean="0"/>
              <a:t>lub powoływane </a:t>
            </a:r>
            <a:r>
              <a:rPr lang="pl-PL" dirty="0"/>
              <a:t>bez odwołania się do Działu Prawnego Times </a:t>
            </a:r>
            <a:r>
              <a:rPr lang="pl-PL" dirty="0" err="1"/>
              <a:t>Newspapers</a:t>
            </a:r>
            <a:r>
              <a:rPr lang="pl-PL" dirty="0" smtClean="0"/>
              <a:t>.</a:t>
            </a:r>
          </a:p>
          <a:p>
            <a:pPr algn="just"/>
            <a:endParaRPr lang="pl-PL" dirty="0"/>
          </a:p>
          <a:p>
            <a:pPr algn="just"/>
            <a:r>
              <a:rPr lang="pl-PL" dirty="0"/>
              <a:t>Trybunał zauważył, że sądy krajowe nie sugerowały, iż artykuły powinny w ogóle </a:t>
            </a:r>
            <a:r>
              <a:rPr lang="pl-PL" dirty="0" smtClean="0"/>
              <a:t>zostać usunięte </a:t>
            </a:r>
            <a:r>
              <a:rPr lang="pl-PL" dirty="0"/>
              <a:t>z archiwum. W konsekwencji Trybunał uznał, że wymóg </a:t>
            </a:r>
            <a:r>
              <a:rPr lang="pl-PL" dirty="0" smtClean="0"/>
              <a:t>zamieszczenia odpowiedniego </a:t>
            </a:r>
            <a:r>
              <a:rPr lang="pl-PL" dirty="0"/>
              <a:t>zastrzeżenia w elektronicznej wersji artykułów nie </a:t>
            </a:r>
            <a:r>
              <a:rPr lang="pl-PL" dirty="0" smtClean="0"/>
              <a:t>stanowił nieproporcjonalnej </a:t>
            </a:r>
            <a:r>
              <a:rPr lang="pl-PL" dirty="0"/>
              <a:t>ingerencji w prawo do wolności wyrażania opinii.</a:t>
            </a:r>
          </a:p>
          <a:p>
            <a:pPr algn="just"/>
            <a:r>
              <a:rPr lang="pl-PL" b="1" dirty="0"/>
              <a:t>Brak naruszenia Artykułu 10 (wolność wyrażania opinii)</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p:cNvSpPr>
            <a:spLocks noGrp="1"/>
          </p:cNvSpPr>
          <p:nvPr>
            <p:ph type="ctrTitle"/>
          </p:nvPr>
        </p:nvSpPr>
        <p:spPr/>
        <p:txBody>
          <a:bodyPr>
            <a:normAutofit/>
          </a:bodyPr>
          <a:lstStyle/>
          <a:p>
            <a:endParaRPr lang="pl-PL" dirty="0"/>
          </a:p>
        </p:txBody>
      </p:sp>
      <p:sp>
        <p:nvSpPr>
          <p:cNvPr id="3" name="Prostokąt 2"/>
          <p:cNvSpPr/>
          <p:nvPr/>
        </p:nvSpPr>
        <p:spPr>
          <a:xfrm>
            <a:off x="251520" y="1124744"/>
            <a:ext cx="8424936" cy="3693319"/>
          </a:xfrm>
          <a:prstGeom prst="rect">
            <a:avLst/>
          </a:prstGeom>
        </p:spPr>
        <p:txBody>
          <a:bodyPr wrap="square">
            <a:spAutoFit/>
          </a:bodyPr>
          <a:lstStyle/>
          <a:p>
            <a:r>
              <a:rPr lang="pl-PL" b="1" dirty="0" err="1"/>
              <a:t>Mosley</a:t>
            </a:r>
            <a:r>
              <a:rPr lang="pl-PL" b="1" dirty="0"/>
              <a:t> przeciwko Zjednoczonemu Królestwu – (skarga nr 48009/08)</a:t>
            </a:r>
          </a:p>
          <a:p>
            <a:endParaRPr lang="pl-PL" dirty="0" smtClean="0"/>
          </a:p>
          <a:p>
            <a:r>
              <a:rPr lang="pl-PL" dirty="0" smtClean="0"/>
              <a:t>Dotyczyła </a:t>
            </a:r>
            <a:r>
              <a:rPr lang="pl-PL" dirty="0"/>
              <a:t>publikacja artykułów, zdjęć i materiałów wideo w gazecie „News of </a:t>
            </a:r>
            <a:r>
              <a:rPr lang="pl-PL" dirty="0" err="1"/>
              <a:t>the</a:t>
            </a:r>
            <a:r>
              <a:rPr lang="pl-PL" dirty="0"/>
              <a:t> </a:t>
            </a:r>
            <a:r>
              <a:rPr lang="pl-PL" dirty="0" err="1"/>
              <a:t>World</a:t>
            </a:r>
            <a:r>
              <a:rPr lang="pl-PL" dirty="0"/>
              <a:t>” </a:t>
            </a:r>
            <a:r>
              <a:rPr lang="pl-PL" dirty="0" smtClean="0"/>
              <a:t>i na </a:t>
            </a:r>
            <a:r>
              <a:rPr lang="pl-PL" dirty="0"/>
              <a:t>jej stronie internetowej, które ujawniały szczegóły aktywności seksualnej </a:t>
            </a:r>
            <a:r>
              <a:rPr lang="pl-PL" dirty="0" err="1"/>
              <a:t>Maxa</a:t>
            </a:r>
            <a:endParaRPr lang="pl-PL" dirty="0"/>
          </a:p>
          <a:p>
            <a:r>
              <a:rPr lang="pl-PL" dirty="0" err="1"/>
              <a:t>Mosleya</a:t>
            </a:r>
            <a:r>
              <a:rPr lang="pl-PL" dirty="0"/>
              <a:t>. </a:t>
            </a:r>
            <a:r>
              <a:rPr lang="pl-PL" dirty="0" err="1"/>
              <a:t>Mosley</a:t>
            </a:r>
            <a:r>
              <a:rPr lang="pl-PL" dirty="0"/>
              <a:t> zaskarżył, że władze nie nałożyły na gazetę prawnego obowiązku, by</a:t>
            </a:r>
          </a:p>
          <a:p>
            <a:r>
              <a:rPr lang="pl-PL" dirty="0"/>
              <a:t>powiadomić go o publikacji materiału tak, aby mógł wystąpić o tymczasowy zakaz</a:t>
            </a:r>
          </a:p>
          <a:p>
            <a:r>
              <a:rPr lang="pl-PL" dirty="0"/>
              <a:t>publikacji.</a:t>
            </a:r>
          </a:p>
          <a:p>
            <a:endParaRPr lang="pl-PL" dirty="0" smtClean="0"/>
          </a:p>
          <a:p>
            <a:r>
              <a:rPr lang="pl-PL" dirty="0" smtClean="0"/>
              <a:t>Trybunał </a:t>
            </a:r>
            <a:r>
              <a:rPr lang="pl-PL" dirty="0"/>
              <a:t>orzekł w szczególności, że Europejska Konwencja Praw Człowieka nie wymaga</a:t>
            </a:r>
          </a:p>
          <a:p>
            <a:r>
              <a:rPr lang="pl-PL" dirty="0"/>
              <a:t>od mediów wcześniejszego zawiadomienia o planowanych publikacjach tych, którzy są w</a:t>
            </a:r>
          </a:p>
          <a:p>
            <a:r>
              <a:rPr lang="pl-PL" dirty="0"/>
              <a:t>nich przedstawieni.</a:t>
            </a:r>
          </a:p>
          <a:p>
            <a:r>
              <a:rPr lang="pl-PL" b="1" dirty="0"/>
              <a:t>Brak naruszenia Artykułu 8 (prawo do poszanowania życia prywatnego i</a:t>
            </a:r>
          </a:p>
          <a:p>
            <a:r>
              <a:rPr lang="pl-PL" b="1" dirty="0"/>
              <a:t>rodzinnego).</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p:cNvSpPr>
            <a:spLocks noGrp="1"/>
          </p:cNvSpPr>
          <p:nvPr>
            <p:ph type="ctrTitle"/>
          </p:nvPr>
        </p:nvSpPr>
        <p:spPr/>
        <p:txBody>
          <a:bodyPr>
            <a:normAutofit/>
          </a:bodyPr>
          <a:lstStyle/>
          <a:p>
            <a:endParaRPr lang="pl-PL" dirty="0"/>
          </a:p>
        </p:txBody>
      </p:sp>
      <p:sp>
        <p:nvSpPr>
          <p:cNvPr id="3" name="Prostokąt 2"/>
          <p:cNvSpPr/>
          <p:nvPr/>
        </p:nvSpPr>
        <p:spPr>
          <a:xfrm>
            <a:off x="251520" y="1124744"/>
            <a:ext cx="8424936" cy="369332"/>
          </a:xfrm>
          <a:prstGeom prst="rect">
            <a:avLst/>
          </a:prstGeom>
        </p:spPr>
        <p:txBody>
          <a:bodyPr wrap="square">
            <a:spAutoFit/>
          </a:bodyPr>
          <a:lstStyle/>
          <a:p>
            <a:r>
              <a:rPr lang="pl-PL" b="1" dirty="0" err="1" smtClean="0"/>
              <a:t>Dziękuję</a:t>
            </a:r>
            <a:r>
              <a:rPr lang="pl-PL" b="1" dirty="0" err="1" smtClean="0">
                <a:sym typeface="Wingdings" pitchFamily="2" charset="2"/>
              </a:rPr>
              <a:t></a:t>
            </a:r>
            <a:endParaRPr lang="pl-PL"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2708920"/>
            <a:ext cx="7772400" cy="1470025"/>
          </a:xfrm>
        </p:spPr>
        <p:txBody>
          <a:bodyPr>
            <a:noAutofit/>
          </a:bodyPr>
          <a:lstStyle/>
          <a:p>
            <a:pPr algn="just"/>
            <a:r>
              <a:rPr lang="pl-PL" sz="1800" dirty="0">
                <a:solidFill>
                  <a:schemeClr val="tx2"/>
                </a:solidFill>
              </a:rPr>
              <a:t>Koncepcja „</a:t>
            </a:r>
            <a:r>
              <a:rPr lang="pl-PL" sz="1800" b="1" dirty="0">
                <a:solidFill>
                  <a:schemeClr val="tx2"/>
                </a:solidFill>
              </a:rPr>
              <a:t>prawa do bycia zapomnianym</a:t>
            </a:r>
            <a:r>
              <a:rPr lang="pl-PL" sz="1800" dirty="0">
                <a:solidFill>
                  <a:schemeClr val="tx2"/>
                </a:solidFill>
              </a:rPr>
              <a:t>” ewoluowała w warunkach rewolucyjnych przemian technologicznych, a konsekwencją jej urzeczywistniania stały się pierwsze propozycje zmian regulacji dotyczących szeroko pojmowanej sfery ochrony danych w sieci. Najszerszym kontekstem, w którym należałoby ją umieścić, jest ochrona prywatności, stanowiąca obszar niebywale wrażliwy na skutki zachowań podmiotów w związku z przetwarzaniem, przechowywaniem i udostępnianiem informacji (pojmowanych bardzo szeroko jako rozmaite kategorie danych). Mimo że dążenie do wysokiej jakości jego ochrony wydaje się być dziś swoistym międzynarodowym standardem, pewne elementy w zderzeniu z rozwojem nowych technologii (w szczególności zachowania będące przedmiotem regulacji </a:t>
            </a:r>
            <a:r>
              <a:rPr lang="pl-PL" sz="1800" dirty="0" err="1">
                <a:solidFill>
                  <a:schemeClr val="tx2"/>
                </a:solidFill>
              </a:rPr>
              <a:t>prawnokarnych</a:t>
            </a:r>
            <a:r>
              <a:rPr lang="pl-PL" sz="1800" dirty="0">
                <a:solidFill>
                  <a:schemeClr val="tx2"/>
                </a:solidFill>
              </a:rPr>
              <a:t>) budzą wciąż kontrowersje i </a:t>
            </a:r>
            <a:r>
              <a:rPr lang="pl-PL" sz="1800" dirty="0" smtClean="0">
                <a:solidFill>
                  <a:schemeClr val="tx2"/>
                </a:solidFill>
              </a:rPr>
              <a:t>wątpliwości</a:t>
            </a:r>
            <a:endParaRPr lang="pl-PL" sz="1800" dirty="0">
              <a:solidFill>
                <a:schemeClr val="tx2"/>
              </a:solidFill>
            </a:endParaRPr>
          </a:p>
        </p:txBody>
      </p:sp>
      <p:sp>
        <p:nvSpPr>
          <p:cNvPr id="3" name="Podtytuł 2"/>
          <p:cNvSpPr>
            <a:spLocks noGrp="1"/>
          </p:cNvSpPr>
          <p:nvPr>
            <p:ph type="subTitle" idx="1"/>
          </p:nvPr>
        </p:nvSpPr>
        <p:spPr/>
        <p:txBody>
          <a:bodyPr/>
          <a:lstStyle/>
          <a:p>
            <a:endParaRPr lang="pl-PL" dirty="0"/>
          </a:p>
        </p:txBody>
      </p:sp>
      <p:cxnSp>
        <p:nvCxnSpPr>
          <p:cNvPr id="5" name="Łącznik prosty 4"/>
          <p:cNvCxnSpPr/>
          <p:nvPr/>
        </p:nvCxnSpPr>
        <p:spPr>
          <a:xfrm>
            <a:off x="-1116632" y="1484784"/>
            <a:ext cx="12817424"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2708920"/>
            <a:ext cx="7772400" cy="1470025"/>
          </a:xfrm>
        </p:spPr>
        <p:txBody>
          <a:bodyPr>
            <a:noAutofit/>
          </a:bodyPr>
          <a:lstStyle/>
          <a:p>
            <a:pPr algn="just"/>
            <a:r>
              <a:rPr lang="pl-PL" sz="1800" dirty="0" smtClean="0">
                <a:solidFill>
                  <a:schemeClr val="tx2"/>
                </a:solidFill>
              </a:rPr>
              <a:t>=</a:t>
            </a:r>
            <a:endParaRPr lang="pl-PL" sz="1800" dirty="0">
              <a:solidFill>
                <a:schemeClr val="tx2"/>
              </a:solidFill>
            </a:endParaRPr>
          </a:p>
        </p:txBody>
      </p:sp>
      <p:sp>
        <p:nvSpPr>
          <p:cNvPr id="3" name="Podtytuł 2"/>
          <p:cNvSpPr>
            <a:spLocks noGrp="1"/>
          </p:cNvSpPr>
          <p:nvPr>
            <p:ph type="subTitle" idx="1"/>
          </p:nvPr>
        </p:nvSpPr>
        <p:spPr/>
        <p:txBody>
          <a:bodyPr/>
          <a:lstStyle/>
          <a:p>
            <a:endParaRPr lang="pl-PL" dirty="0"/>
          </a:p>
        </p:txBody>
      </p:sp>
      <p:sp>
        <p:nvSpPr>
          <p:cNvPr id="6" name="Prostokąt 5"/>
          <p:cNvSpPr/>
          <p:nvPr/>
        </p:nvSpPr>
        <p:spPr>
          <a:xfrm>
            <a:off x="287016" y="1844824"/>
            <a:ext cx="8856984" cy="2246769"/>
          </a:xfrm>
          <a:prstGeom prst="rect">
            <a:avLst/>
          </a:prstGeom>
        </p:spPr>
        <p:txBody>
          <a:bodyPr wrap="square">
            <a:spAutoFit/>
          </a:bodyPr>
          <a:lstStyle/>
          <a:p>
            <a:pPr algn="just"/>
            <a:r>
              <a:rPr lang="pl-PL" dirty="0"/>
              <a:t>S.C. </a:t>
            </a:r>
            <a:r>
              <a:rPr lang="pl-PL" dirty="0" smtClean="0"/>
              <a:t>Bennett:  </a:t>
            </a:r>
            <a:r>
              <a:rPr lang="pl-PL" sz="2800" b="1" dirty="0"/>
              <a:t>„prawodawcy i teoretycy prawa po obu stronach Atlantyku są świadomi tego, że harmonizacja międzynarodowego prawa ochrony danych osobowych może stanowić klucz do utrzymania kondycji światowej ekonomii, opartej na funkcjonowaniu w Internecie”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2708920"/>
            <a:ext cx="7772400" cy="1470025"/>
          </a:xfrm>
        </p:spPr>
        <p:txBody>
          <a:bodyPr>
            <a:noAutofit/>
          </a:bodyPr>
          <a:lstStyle/>
          <a:p>
            <a:pPr algn="just"/>
            <a:r>
              <a:rPr lang="pl-PL" sz="1800" dirty="0" smtClean="0">
                <a:solidFill>
                  <a:schemeClr val="tx2"/>
                </a:solidFill>
              </a:rPr>
              <a:t>=</a:t>
            </a:r>
            <a:endParaRPr lang="pl-PL" sz="1800" dirty="0">
              <a:solidFill>
                <a:schemeClr val="tx2"/>
              </a:solidFill>
            </a:endParaRPr>
          </a:p>
        </p:txBody>
      </p:sp>
      <p:sp>
        <p:nvSpPr>
          <p:cNvPr id="5" name="pole tekstowe 4"/>
          <p:cNvSpPr txBox="1"/>
          <p:nvPr/>
        </p:nvSpPr>
        <p:spPr>
          <a:xfrm>
            <a:off x="251520" y="476672"/>
            <a:ext cx="8136904" cy="646331"/>
          </a:xfrm>
          <a:prstGeom prst="rect">
            <a:avLst/>
          </a:prstGeom>
          <a:noFill/>
        </p:spPr>
        <p:txBody>
          <a:bodyPr wrap="square" rtlCol="0">
            <a:spAutoFit/>
          </a:bodyPr>
          <a:lstStyle/>
          <a:p>
            <a:r>
              <a:rPr lang="pl-PL" dirty="0" smtClean="0"/>
              <a:t>Definicja</a:t>
            </a:r>
          </a:p>
          <a:p>
            <a:r>
              <a:rPr lang="pl-PL" dirty="0" smtClean="0"/>
              <a:t>_______________________________</a:t>
            </a:r>
            <a:endParaRPr lang="pl-PL" dirty="0"/>
          </a:p>
        </p:txBody>
      </p:sp>
      <p:sp>
        <p:nvSpPr>
          <p:cNvPr id="7" name="Prostokąt 6"/>
          <p:cNvSpPr/>
          <p:nvPr/>
        </p:nvSpPr>
        <p:spPr>
          <a:xfrm>
            <a:off x="395536" y="1859340"/>
            <a:ext cx="8064896" cy="4247317"/>
          </a:xfrm>
          <a:prstGeom prst="rect">
            <a:avLst/>
          </a:prstGeom>
        </p:spPr>
        <p:txBody>
          <a:bodyPr wrap="square">
            <a:spAutoFit/>
          </a:bodyPr>
          <a:lstStyle/>
          <a:p>
            <a:pPr algn="just"/>
            <a:r>
              <a:rPr lang="pl-PL" dirty="0"/>
              <a:t>M.L. </a:t>
            </a:r>
            <a:r>
              <a:rPr lang="pl-PL" dirty="0" err="1"/>
              <a:t>Ambrose</a:t>
            </a:r>
            <a:r>
              <a:rPr lang="pl-PL" dirty="0"/>
              <a:t> i J. </a:t>
            </a:r>
            <a:r>
              <a:rPr lang="pl-PL" dirty="0" err="1"/>
              <a:t>Ausloos</a:t>
            </a:r>
            <a:r>
              <a:rPr lang="pl-PL" dirty="0"/>
              <a:t> piszą o dwóch jego „wersjach”. </a:t>
            </a:r>
            <a:endParaRPr lang="pl-PL" dirty="0" smtClean="0"/>
          </a:p>
          <a:p>
            <a:pPr algn="just"/>
            <a:endParaRPr lang="pl-PL" dirty="0"/>
          </a:p>
          <a:p>
            <a:pPr marL="342900" indent="-342900" algn="just">
              <a:buAutoNum type="arabicPeriod"/>
            </a:pPr>
            <a:r>
              <a:rPr lang="pl-PL" dirty="0" smtClean="0"/>
              <a:t>Pierwsza </a:t>
            </a:r>
            <a:r>
              <a:rPr lang="pl-PL" dirty="0"/>
              <a:t>stanowi swoiste rozwinięcie francuskiego „prawa do niepamięci” (</a:t>
            </a:r>
            <a:r>
              <a:rPr lang="pl-PL" i="1" dirty="0"/>
              <a:t>dront à </a:t>
            </a:r>
            <a:r>
              <a:rPr lang="pl-PL" i="1" dirty="0" err="1"/>
              <a:t>l’oubli</a:t>
            </a:r>
            <a:r>
              <a:rPr lang="pl-PL" dirty="0"/>
              <a:t>, </a:t>
            </a:r>
            <a:r>
              <a:rPr lang="pl-PL" i="1" dirty="0" err="1"/>
              <a:t>right</a:t>
            </a:r>
            <a:r>
              <a:rPr lang="pl-PL" i="1" dirty="0"/>
              <a:t> to </a:t>
            </a:r>
            <a:r>
              <a:rPr lang="pl-PL" i="1" dirty="0" err="1"/>
              <a:t>oblivion</a:t>
            </a:r>
            <a:r>
              <a:rPr lang="pl-PL" dirty="0"/>
              <a:t>). Było ono historycznie stosowane w odniesieniu do niektórych przypadków skazanych, którzy odbyli już karę i chcieli uniknąć konsekwencji powiązania faktu popełnienia przestępstwa z ich osobą (a zatem zmierzało ono m.in. do zapobieżenia przekazania przez osoby trzecie takiej informacji</a:t>
            </a:r>
            <a:r>
              <a:rPr lang="pl-PL" dirty="0" smtClean="0"/>
              <a:t>)</a:t>
            </a:r>
          </a:p>
          <a:p>
            <a:pPr marL="342900" indent="-342900" algn="just">
              <a:buFontTx/>
              <a:buAutoNum type="arabicPeriod"/>
            </a:pPr>
            <a:r>
              <a:rPr lang="pl-PL" dirty="0"/>
              <a:t>„prawo do wymazania/skasowania” (</a:t>
            </a:r>
            <a:r>
              <a:rPr lang="pl-PL" i="1" dirty="0" err="1"/>
              <a:t>right</a:t>
            </a:r>
            <a:r>
              <a:rPr lang="pl-PL" i="1" dirty="0"/>
              <a:t> to </a:t>
            </a:r>
            <a:r>
              <a:rPr lang="pl-PL" i="1" dirty="0" err="1"/>
              <a:t>erasure</a:t>
            </a:r>
            <a:r>
              <a:rPr lang="pl-PL" dirty="0"/>
              <a:t>, </a:t>
            </a:r>
            <a:r>
              <a:rPr lang="pl-PL" i="1" dirty="0" err="1"/>
              <a:t>right</a:t>
            </a:r>
            <a:r>
              <a:rPr lang="pl-PL" i="1" dirty="0"/>
              <a:t> to </a:t>
            </a:r>
            <a:r>
              <a:rPr lang="pl-PL" i="1" dirty="0" err="1"/>
              <a:t>delete</a:t>
            </a:r>
            <a:r>
              <a:rPr lang="pl-PL" dirty="0"/>
              <a:t>), które w najprostszym ujęciu sprowadza się do usunięcia (wymazania/skasowania) ujawnianej przez określone podmioty informacji. Takie dwuaspektowe pojmowanie prawa do bycia zapomnianym nie znajduje jednak racjonalnego uzasadnienia.</a:t>
            </a:r>
            <a:r>
              <a:rPr lang="pl-PL" dirty="0" smtClean="0"/>
              <a:t> </a:t>
            </a:r>
            <a:r>
              <a:rPr lang="en-US" dirty="0"/>
              <a:t>M.  L. Ambrose, J. </a:t>
            </a:r>
            <a:r>
              <a:rPr lang="en-US" dirty="0" err="1"/>
              <a:t>Ausloos</a:t>
            </a:r>
            <a:r>
              <a:rPr lang="en-US" dirty="0"/>
              <a:t>, </a:t>
            </a:r>
            <a:r>
              <a:rPr lang="en-US" i="1" dirty="0"/>
              <a:t>The right to be forgotten across the pond</a:t>
            </a:r>
            <a:r>
              <a:rPr lang="en-US" dirty="0"/>
              <a:t>, „Journal of Information Policy” 2013, nr 3, s. 12.</a:t>
            </a:r>
            <a:endParaRPr lang="pl-PL" dirty="0"/>
          </a:p>
          <a:p>
            <a:pPr marL="342900" indent="-342900" algn="just"/>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2708920"/>
            <a:ext cx="7772400" cy="1470025"/>
          </a:xfrm>
        </p:spPr>
        <p:txBody>
          <a:bodyPr>
            <a:noAutofit/>
          </a:bodyPr>
          <a:lstStyle/>
          <a:p>
            <a:pPr algn="just"/>
            <a:r>
              <a:rPr lang="pl-PL" sz="1800" dirty="0" smtClean="0">
                <a:solidFill>
                  <a:schemeClr val="tx2"/>
                </a:solidFill>
              </a:rPr>
              <a:t>=</a:t>
            </a:r>
            <a:endParaRPr lang="pl-PL" sz="1800" dirty="0">
              <a:solidFill>
                <a:schemeClr val="tx2"/>
              </a:solidFill>
            </a:endParaRPr>
          </a:p>
        </p:txBody>
      </p:sp>
      <p:sp>
        <p:nvSpPr>
          <p:cNvPr id="5" name="pole tekstowe 4"/>
          <p:cNvSpPr txBox="1"/>
          <p:nvPr/>
        </p:nvSpPr>
        <p:spPr>
          <a:xfrm>
            <a:off x="251520" y="476672"/>
            <a:ext cx="8136904" cy="646331"/>
          </a:xfrm>
          <a:prstGeom prst="rect">
            <a:avLst/>
          </a:prstGeom>
          <a:noFill/>
        </p:spPr>
        <p:txBody>
          <a:bodyPr wrap="square" rtlCol="0">
            <a:spAutoFit/>
          </a:bodyPr>
          <a:lstStyle/>
          <a:p>
            <a:r>
              <a:rPr lang="pl-PL" dirty="0" smtClean="0"/>
              <a:t>Definicja</a:t>
            </a:r>
          </a:p>
          <a:p>
            <a:r>
              <a:rPr lang="pl-PL" dirty="0" smtClean="0"/>
              <a:t>_______________________________</a:t>
            </a:r>
            <a:endParaRPr lang="pl-PL" dirty="0"/>
          </a:p>
        </p:txBody>
      </p:sp>
      <p:sp>
        <p:nvSpPr>
          <p:cNvPr id="6" name="Prostokąt 5"/>
          <p:cNvSpPr/>
          <p:nvPr/>
        </p:nvSpPr>
        <p:spPr>
          <a:xfrm>
            <a:off x="467544" y="1772816"/>
            <a:ext cx="8136904" cy="1477328"/>
          </a:xfrm>
          <a:prstGeom prst="rect">
            <a:avLst/>
          </a:prstGeom>
        </p:spPr>
        <p:txBody>
          <a:bodyPr wrap="square">
            <a:spAutoFit/>
          </a:bodyPr>
          <a:lstStyle/>
          <a:p>
            <a:pPr algn="just"/>
            <a:r>
              <a:rPr lang="pl-PL" dirty="0"/>
              <a:t>A.H. Stuart podaje następującą definicję przedmiotowego prawa: „prawo do bycia zapomnianym to termin odnoszący się do prawa jednostki do kontrolowania i możliwości usunięcia osobistych (prywatnych) informacji znajdujących się w rękach innych, zwykle z powodu nieaktualności tej informacji lub jej nieistotności, w związku z którymi dalsze jej wykorzystywanie prowadzi do naruszenia prawa do prywatności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2708920"/>
            <a:ext cx="7772400" cy="1470025"/>
          </a:xfrm>
        </p:spPr>
        <p:txBody>
          <a:bodyPr>
            <a:noAutofit/>
          </a:bodyPr>
          <a:lstStyle/>
          <a:p>
            <a:pPr algn="just"/>
            <a:r>
              <a:rPr lang="pl-PL" sz="1800" dirty="0" smtClean="0">
                <a:solidFill>
                  <a:schemeClr val="tx2"/>
                </a:solidFill>
              </a:rPr>
              <a:t>=</a:t>
            </a:r>
            <a:endParaRPr lang="pl-PL" sz="1800" dirty="0">
              <a:solidFill>
                <a:schemeClr val="tx2"/>
              </a:solidFill>
            </a:endParaRPr>
          </a:p>
        </p:txBody>
      </p:sp>
      <p:sp>
        <p:nvSpPr>
          <p:cNvPr id="5" name="pole tekstowe 4"/>
          <p:cNvSpPr txBox="1"/>
          <p:nvPr/>
        </p:nvSpPr>
        <p:spPr>
          <a:xfrm>
            <a:off x="323528" y="476672"/>
            <a:ext cx="8136904" cy="646331"/>
          </a:xfrm>
          <a:prstGeom prst="rect">
            <a:avLst/>
          </a:prstGeom>
          <a:noFill/>
        </p:spPr>
        <p:txBody>
          <a:bodyPr wrap="square" rtlCol="0">
            <a:spAutoFit/>
          </a:bodyPr>
          <a:lstStyle/>
          <a:p>
            <a:r>
              <a:rPr lang="pl-PL" dirty="0" smtClean="0"/>
              <a:t>Praktyka orzecznicza – geneza wdrażania koncepcji</a:t>
            </a:r>
          </a:p>
          <a:p>
            <a:r>
              <a:rPr lang="pl-PL" dirty="0" smtClean="0"/>
              <a:t>________________________________________________</a:t>
            </a:r>
            <a:endParaRPr lang="pl-PL" dirty="0"/>
          </a:p>
        </p:txBody>
      </p:sp>
      <p:sp>
        <p:nvSpPr>
          <p:cNvPr id="8" name="pole tekstowe 7"/>
          <p:cNvSpPr txBox="1"/>
          <p:nvPr/>
        </p:nvSpPr>
        <p:spPr>
          <a:xfrm>
            <a:off x="0" y="1196752"/>
            <a:ext cx="9144000" cy="5632311"/>
          </a:xfrm>
          <a:prstGeom prst="rect">
            <a:avLst/>
          </a:prstGeom>
          <a:noFill/>
        </p:spPr>
        <p:txBody>
          <a:bodyPr wrap="square" rtlCol="0">
            <a:spAutoFit/>
          </a:bodyPr>
          <a:lstStyle/>
          <a:p>
            <a:pPr algn="just"/>
            <a:r>
              <a:rPr lang="pl-PL" dirty="0"/>
              <a:t>Jedno z najbardziej istotnych dla rozwoju koncepcji „prawa do bycia zapomnianym” rozstrzygnięć dotyczyło pani </a:t>
            </a:r>
            <a:r>
              <a:rPr lang="pl-PL" b="1" dirty="0">
                <a:solidFill>
                  <a:schemeClr val="tx2"/>
                </a:solidFill>
              </a:rPr>
              <a:t>Virginii Da Cunha, </a:t>
            </a:r>
            <a:r>
              <a:rPr lang="pl-PL" dirty="0"/>
              <a:t>trzydziestojednoletniej argentyńskiej tancerki, piosenkarki, aktorki i modelki.  Umieszczała  ona na profilu na serwisach </a:t>
            </a:r>
            <a:r>
              <a:rPr lang="pl-PL" dirty="0" err="1"/>
              <a:t>Facebook</a:t>
            </a:r>
            <a:r>
              <a:rPr lang="pl-PL" dirty="0"/>
              <a:t> i </a:t>
            </a:r>
            <a:r>
              <a:rPr lang="pl-PL" dirty="0" err="1"/>
              <a:t>Twitter</a:t>
            </a:r>
            <a:r>
              <a:rPr lang="pl-PL" dirty="0"/>
              <a:t> swoje rozmaite fotografie. W pozwie przeciwko Google i Yahoo wskazała, że członkowie rodziny i przyjaciele poinformowali ją, iż jej imię i nazwisko oraz fotografie pojawiają się w wyszukiwarkach jako wynik wyszukiwania stron internetowych zawierających treści pornograficzne. Pani Da Cunha podniosła, że umieszczenie jej danych w takim kontekście zostało uczynione bez jej zgody oraz nie odzwierciedla jej przekonań ani profilu jej działalności zawodowej, w związku z czym poniosła szkody materialne (wpływ na karierę modelki, aktorki i piosenkarki) oraz moralne. Wartość roszczenia oceniła ona na 200 000 argentyńskich pesos (tj. około 42 000 dolarów amerykańskich). W lipcu 2009 r. sędzia Virginia </a:t>
            </a:r>
            <a:r>
              <a:rPr lang="pl-PL" dirty="0" err="1"/>
              <a:t>Simari</a:t>
            </a:r>
            <a:r>
              <a:rPr lang="pl-PL" dirty="0"/>
              <a:t> wydała w tej sprawie opinię, w której zwróciła uwagę m.in. na konflikt pomiędzy wolnością słowa oraz prawem jednostki do kontrolowania wykorzystania jej wizerunku. W jej ocenie prawo to zawiera w sobie prerogatywę zapobiegania utrwaleniu, przetworzeniu i publikowaniu wizerunku bez zgody jednostki (co istotne, odniosła się ona m.in. do teorii J.C. </a:t>
            </a:r>
            <a:r>
              <a:rPr lang="pl-PL" dirty="0" err="1"/>
              <a:t>Riviera</a:t>
            </a:r>
            <a:r>
              <a:rPr lang="pl-PL" dirty="0"/>
              <a:t>, wedle której prawo do kontrolowania danych zawiera w sobie prawo do zapobiegania wykorzystaniu wizerunku przez osoby trzecie). Sąd pierwszej instancji nakazał Yahoo i Google usunięcie powiązań fotografii pani da </a:t>
            </a:r>
            <a:r>
              <a:rPr lang="pl-PL" dirty="0" err="1"/>
              <a:t>Cuhna</a:t>
            </a:r>
            <a:r>
              <a:rPr lang="pl-PL" dirty="0"/>
              <a:t> ze stronami internetowymi o treściach pornograficznych, jednakże sąd apelacyjny anulował takie rozstrzygnięcie. Pomimo to Yahoo i Google zablokowały wyniki wyszukiwań we wskazanym </a:t>
            </a:r>
            <a:r>
              <a:rPr lang="pl-PL" dirty="0" smtClean="0"/>
              <a:t>zakresie</a:t>
            </a:r>
            <a:endParaRPr lang="pl-PL"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2708920"/>
            <a:ext cx="7772400" cy="1470025"/>
          </a:xfrm>
        </p:spPr>
        <p:txBody>
          <a:bodyPr>
            <a:noAutofit/>
          </a:bodyPr>
          <a:lstStyle/>
          <a:p>
            <a:pPr algn="just"/>
            <a:r>
              <a:rPr lang="pl-PL" sz="1800" dirty="0" smtClean="0">
                <a:solidFill>
                  <a:schemeClr val="tx2"/>
                </a:solidFill>
              </a:rPr>
              <a:t>=</a:t>
            </a:r>
            <a:endParaRPr lang="pl-PL" sz="1800" dirty="0">
              <a:solidFill>
                <a:schemeClr val="tx2"/>
              </a:solidFill>
            </a:endParaRPr>
          </a:p>
        </p:txBody>
      </p:sp>
      <p:sp>
        <p:nvSpPr>
          <p:cNvPr id="5" name="pole tekstowe 4"/>
          <p:cNvSpPr txBox="1"/>
          <p:nvPr/>
        </p:nvSpPr>
        <p:spPr>
          <a:xfrm>
            <a:off x="323528" y="476672"/>
            <a:ext cx="8136904" cy="646331"/>
          </a:xfrm>
          <a:prstGeom prst="rect">
            <a:avLst/>
          </a:prstGeom>
          <a:noFill/>
        </p:spPr>
        <p:txBody>
          <a:bodyPr wrap="square" rtlCol="0">
            <a:spAutoFit/>
          </a:bodyPr>
          <a:lstStyle/>
          <a:p>
            <a:r>
              <a:rPr lang="pl-PL" dirty="0" smtClean="0"/>
              <a:t>Praktyka orzecznicza – geneza wdrażania koncepcji</a:t>
            </a:r>
          </a:p>
          <a:p>
            <a:r>
              <a:rPr lang="pl-PL" dirty="0" smtClean="0"/>
              <a:t>________________________________________________</a:t>
            </a:r>
            <a:endParaRPr lang="pl-PL" dirty="0"/>
          </a:p>
        </p:txBody>
      </p:sp>
      <p:sp>
        <p:nvSpPr>
          <p:cNvPr id="8" name="pole tekstowe 7"/>
          <p:cNvSpPr txBox="1"/>
          <p:nvPr/>
        </p:nvSpPr>
        <p:spPr>
          <a:xfrm>
            <a:off x="0" y="1196752"/>
            <a:ext cx="9144000" cy="2308324"/>
          </a:xfrm>
          <a:prstGeom prst="rect">
            <a:avLst/>
          </a:prstGeom>
          <a:noFill/>
        </p:spPr>
        <p:txBody>
          <a:bodyPr wrap="square" rtlCol="0">
            <a:spAutoFit/>
          </a:bodyPr>
          <a:lstStyle/>
          <a:p>
            <a:pPr algn="just"/>
            <a:r>
              <a:rPr lang="pl-PL" i="1" dirty="0"/>
              <a:t>Google </a:t>
            </a:r>
            <a:r>
              <a:rPr lang="pl-PL" i="1" dirty="0" err="1"/>
              <a:t>Spain</a:t>
            </a:r>
            <a:r>
              <a:rPr lang="pl-PL" i="1" dirty="0"/>
              <a:t> SL </a:t>
            </a:r>
            <a:r>
              <a:rPr lang="pl-PL" i="1" dirty="0" err="1"/>
              <a:t>vs</a:t>
            </a:r>
            <a:r>
              <a:rPr lang="pl-PL" i="1" dirty="0"/>
              <a:t>. </a:t>
            </a:r>
            <a:r>
              <a:rPr lang="pl-PL" i="1" dirty="0" err="1"/>
              <a:t>Agencia</a:t>
            </a:r>
            <a:r>
              <a:rPr lang="pl-PL" i="1" dirty="0"/>
              <a:t> de </a:t>
            </a:r>
            <a:r>
              <a:rPr lang="pl-PL" i="1" dirty="0" err="1"/>
              <a:t>Protección</a:t>
            </a:r>
            <a:r>
              <a:rPr lang="pl-PL" i="1" dirty="0"/>
              <a:t> de </a:t>
            </a:r>
            <a:r>
              <a:rPr lang="pl-PL" i="1" dirty="0" err="1"/>
              <a:t>Datos</a:t>
            </a:r>
            <a:r>
              <a:rPr lang="pl-PL" dirty="0"/>
              <a:t> (AEPD</a:t>
            </a:r>
            <a:r>
              <a:rPr lang="pl-PL" dirty="0" smtClean="0"/>
              <a:t>)</a:t>
            </a:r>
          </a:p>
          <a:p>
            <a:pPr algn="just"/>
            <a:endParaRPr lang="pl-PL" dirty="0"/>
          </a:p>
          <a:p>
            <a:pPr algn="just"/>
            <a:r>
              <a:rPr lang="pl-PL" dirty="0"/>
              <a:t>Operator wyszukiwarki </a:t>
            </a:r>
            <a:r>
              <a:rPr lang="pl-PL" dirty="0" smtClean="0"/>
              <a:t>został uznany </a:t>
            </a:r>
            <a:r>
              <a:rPr lang="pl-PL" dirty="0"/>
              <a:t>za „administratora” przetwarzanych danych w rozumieniu dyrektywy 95/46. W toku sprawy obywatel hiszpański, którego dotyczyły przedmiotowe informacje podnosił m. in., że „prawo do bycia zapomnianym”, stanowiące element praw podstawowych jednostki do ochrony danych jej dotyczących oraz do poszanowania prywatności jest wartością nadrzędną w stosunku do ewentualnego interesu operatora wyszukiwarki internetowej, co w uzasadnieniu wyroku dodatkowo podkreślił Trybunał</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p:cNvSpPr>
            <a:spLocks noGrp="1"/>
          </p:cNvSpPr>
          <p:nvPr>
            <p:ph type="ctrTitle"/>
          </p:nvPr>
        </p:nvSpPr>
        <p:spPr/>
        <p:txBody>
          <a:bodyPr>
            <a:normAutofit fontScale="90000"/>
          </a:bodyPr>
          <a:lstStyle/>
          <a:p>
            <a:r>
              <a:rPr lang="pl-PL" dirty="0" smtClean="0"/>
              <a:t>Orzecznictwo ETPCZ dotyczące prywatności  i nowych technologii w ogólności</a:t>
            </a:r>
            <a:endParaRPr lang="pl-P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p:cNvSpPr>
            <a:spLocks noGrp="1"/>
          </p:cNvSpPr>
          <p:nvPr>
            <p:ph type="ctrTitle"/>
          </p:nvPr>
        </p:nvSpPr>
        <p:spPr/>
        <p:txBody>
          <a:bodyPr>
            <a:normAutofit/>
          </a:bodyPr>
          <a:lstStyle/>
          <a:p>
            <a:endParaRPr lang="pl-PL" dirty="0"/>
          </a:p>
        </p:txBody>
      </p:sp>
      <p:sp>
        <p:nvSpPr>
          <p:cNvPr id="3" name="Prostokąt 2"/>
          <p:cNvSpPr/>
          <p:nvPr/>
        </p:nvSpPr>
        <p:spPr>
          <a:xfrm>
            <a:off x="251520" y="1268760"/>
            <a:ext cx="8424936" cy="3416320"/>
          </a:xfrm>
          <a:prstGeom prst="rect">
            <a:avLst/>
          </a:prstGeom>
        </p:spPr>
        <p:txBody>
          <a:bodyPr wrap="square">
            <a:spAutoFit/>
          </a:bodyPr>
          <a:lstStyle/>
          <a:p>
            <a:pPr algn="just"/>
            <a:r>
              <a:rPr lang="pl-PL" b="1" dirty="0" err="1"/>
              <a:t>Perrin</a:t>
            </a:r>
            <a:r>
              <a:rPr lang="pl-PL" b="1" dirty="0"/>
              <a:t> przeciwko Zjednoczonemu Królestwu (skarga nr 5446/03)</a:t>
            </a:r>
          </a:p>
          <a:p>
            <a:pPr algn="just"/>
            <a:r>
              <a:rPr lang="pl-PL" dirty="0"/>
              <a:t>Stwierdzono niedopuszczalność 18.10.2005 </a:t>
            </a:r>
            <a:r>
              <a:rPr lang="pl-PL" dirty="0" smtClean="0"/>
              <a:t>roku</a:t>
            </a:r>
          </a:p>
          <a:p>
            <a:pPr algn="just"/>
            <a:endParaRPr lang="pl-PL" dirty="0"/>
          </a:p>
          <a:p>
            <a:pPr algn="just"/>
            <a:r>
              <a:rPr lang="pl-PL" dirty="0"/>
              <a:t>Dotyczyła skazania i wymierzenia kary 30 miesięcy pozbawienia wolności obywatelowi</a:t>
            </a:r>
          </a:p>
          <a:p>
            <a:pPr algn="just"/>
            <a:r>
              <a:rPr lang="pl-PL" dirty="0"/>
              <a:t>Francji przebywającemu w Zjednoczonym Królestwie i prowadzącemu amerykańską</a:t>
            </a:r>
          </a:p>
          <a:p>
            <a:pPr algn="just"/>
            <a:r>
              <a:rPr lang="pl-PL" dirty="0"/>
              <a:t>stronę internetową z treściami wyraźnie seksualnymi – za publikowanie w Internecie</a:t>
            </a:r>
          </a:p>
          <a:p>
            <a:pPr algn="just"/>
            <a:r>
              <a:rPr lang="pl-PL" dirty="0"/>
              <a:t>obscenicznych artykułów</a:t>
            </a:r>
            <a:r>
              <a:rPr lang="pl-PL" dirty="0" smtClean="0"/>
              <a:t>.</a:t>
            </a:r>
          </a:p>
          <a:p>
            <a:pPr algn="just"/>
            <a:endParaRPr lang="pl-PL" dirty="0"/>
          </a:p>
          <a:p>
            <a:pPr algn="just"/>
            <a:r>
              <a:rPr lang="pl-PL" dirty="0"/>
              <a:t>Trybunał był przekonany, że skazanie było konieczne w społeczeństwie demokratycznym</a:t>
            </a:r>
          </a:p>
          <a:p>
            <a:pPr algn="just"/>
            <a:r>
              <a:rPr lang="pl-PL" dirty="0"/>
              <a:t>dla ochrony moralności i/lub praw innych osób, a kara nie była nieproporcjonalna.</a:t>
            </a:r>
          </a:p>
          <a:p>
            <a:pPr algn="just"/>
            <a:r>
              <a:rPr lang="pl-PL" b="1" dirty="0"/>
              <a:t>Skarga na podstawie Artykułu 10 (wolność wyrażania opinii) odrzucona jako</a:t>
            </a:r>
          </a:p>
          <a:p>
            <a:pPr algn="just"/>
            <a:r>
              <a:rPr lang="pl-PL" b="1" dirty="0"/>
              <a:t>niedopuszczalna</a:t>
            </a:r>
            <a:r>
              <a:rPr lang="pl-PL" b="1" dirty="0" smtClean="0"/>
              <a:t>.</a:t>
            </a:r>
            <a:endParaRPr lang="pl-PL"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1426</Words>
  <Application>Microsoft Office PowerPoint</Application>
  <PresentationFormat>Pokaz na ekranie (4:3)</PresentationFormat>
  <Paragraphs>97</Paragraphs>
  <Slides>15</Slides>
  <Notes>0</Notes>
  <HiddenSlides>0</HiddenSlides>
  <MMClips>0</MMClips>
  <ScaleCrop>false</ScaleCrop>
  <HeadingPairs>
    <vt:vector size="4" baseType="variant">
      <vt:variant>
        <vt:lpstr>Motyw</vt:lpstr>
      </vt:variant>
      <vt:variant>
        <vt:i4>1</vt:i4>
      </vt:variant>
      <vt:variant>
        <vt:lpstr>Tytuły slajdów</vt:lpstr>
      </vt:variant>
      <vt:variant>
        <vt:i4>15</vt:i4>
      </vt:variant>
    </vt:vector>
  </HeadingPairs>
  <TitlesOfParts>
    <vt:vector size="16" baseType="lpstr">
      <vt:lpstr>Motyw pakietu Office</vt:lpstr>
      <vt:lpstr>Prawo do bycia zapomnianym. Prawa człowieka a nowe technologie.</vt:lpstr>
      <vt:lpstr>Koncepcja „prawa do bycia zapomnianym” ewoluowała w warunkach rewolucyjnych przemian technologicznych, a konsekwencją jej urzeczywistniania stały się pierwsze propozycje zmian regulacji dotyczących szeroko pojmowanej sfery ochrony danych w sieci. Najszerszym kontekstem, w którym należałoby ją umieścić, jest ochrona prywatności, stanowiąca obszar niebywale wrażliwy na skutki zachowań podmiotów w związku z przetwarzaniem, przechowywaniem i udostępnianiem informacji (pojmowanych bardzo szeroko jako rozmaite kategorie danych). Mimo że dążenie do wysokiej jakości jego ochrony wydaje się być dziś swoistym międzynarodowym standardem, pewne elementy w zderzeniu z rozwojem nowych technologii (w szczególności zachowania będące przedmiotem regulacji prawnokarnych) budzą wciąż kontrowersje i wątpliwości</vt:lpstr>
      <vt:lpstr>=</vt:lpstr>
      <vt:lpstr>=</vt:lpstr>
      <vt:lpstr>=</vt:lpstr>
      <vt:lpstr>=</vt:lpstr>
      <vt:lpstr>=</vt:lpstr>
      <vt:lpstr>Orzecznictwo ETPCZ dotyczące prywatności  i nowych technologii w ogólności</vt:lpstr>
      <vt:lpstr>Slajd 9</vt:lpstr>
      <vt:lpstr>Slajd 10</vt:lpstr>
      <vt:lpstr>Slajd 11</vt:lpstr>
      <vt:lpstr>Slajd 12</vt:lpstr>
      <vt:lpstr>Slajd 13</vt:lpstr>
      <vt:lpstr>Slajd 14</vt:lpstr>
      <vt:lpstr>Slajd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Prawo do bycia zapomnianym. Prawa człowieka a nowe technologie.</dc:title>
  <dc:creator>Lenovo</dc:creator>
  <cp:lastModifiedBy>Lenovo</cp:lastModifiedBy>
  <cp:revision>2</cp:revision>
  <dcterms:created xsi:type="dcterms:W3CDTF">2014-12-27T14:22:56Z</dcterms:created>
  <dcterms:modified xsi:type="dcterms:W3CDTF">2014-12-27T14:48:31Z</dcterms:modified>
</cp:coreProperties>
</file>