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75" r:id="rId11"/>
    <p:sldId id="266" r:id="rId12"/>
    <p:sldId id="267" r:id="rId13"/>
    <p:sldId id="268" r:id="rId14"/>
    <p:sldId id="269" r:id="rId15"/>
    <p:sldId id="270" r:id="rId16"/>
    <p:sldId id="271" r:id="rId17"/>
    <p:sldId id="258" r:id="rId18"/>
    <p:sldId id="272" r:id="rId19"/>
    <p:sldId id="273" r:id="rId20"/>
    <p:sldId id="274" r:id="rId21"/>
    <p:sldId id="276" r:id="rId22"/>
    <p:sldId id="277" r:id="rId23"/>
    <p:sldId id="278" r:id="rId24"/>
    <p:sldId id="279" r:id="rId25"/>
    <p:sldId id="282" r:id="rId26"/>
    <p:sldId id="280" r:id="rId27"/>
    <p:sldId id="281" r:id="rId2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47" autoAdjust="0"/>
    <p:restoredTop sz="94660"/>
  </p:normalViewPr>
  <p:slideViewPr>
    <p:cSldViewPr>
      <p:cViewPr varScale="1">
        <p:scale>
          <a:sx n="68" d="100"/>
          <a:sy n="68"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5370CB6-AED1-4F82-B59F-8C64276DED4C}" type="datetimeFigureOut">
              <a:rPr lang="pl-PL" smtClean="0"/>
              <a:pPr/>
              <a:t>2015-11-04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5701DE5-9278-4F26-A6C9-8ECDCDFE6871}"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370CB6-AED1-4F82-B59F-8C64276DED4C}" type="datetimeFigureOut">
              <a:rPr lang="pl-PL" smtClean="0"/>
              <a:pPr/>
              <a:t>2015-11-04</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701DE5-9278-4F26-A6C9-8ECDCDFE6871}"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Unia Europejska</a:t>
            </a:r>
            <a:br>
              <a:rPr lang="pl-PL" dirty="0" smtClean="0"/>
            </a:br>
            <a:r>
              <a:rPr lang="pl-PL" dirty="0" smtClean="0"/>
              <a:t>a prawa człowieka</a:t>
            </a:r>
            <a:endParaRPr lang="pl-PL" dirty="0"/>
          </a:p>
        </p:txBody>
      </p:sp>
      <p:sp>
        <p:nvSpPr>
          <p:cNvPr id="3" name="Podtytuł 2"/>
          <p:cNvSpPr>
            <a:spLocks noGrp="1"/>
          </p:cNvSpPr>
          <p:nvPr>
            <p:ph type="subTitle" idx="1"/>
          </p:nvPr>
        </p:nvSpPr>
        <p:spPr/>
        <p:txBody>
          <a:bodyPr/>
          <a:lstStyle/>
          <a:p>
            <a:endParaRPr lang="pl-P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755576" y="1700808"/>
            <a:ext cx="7200800" cy="2585323"/>
          </a:xfrm>
          <a:prstGeom prst="rect">
            <a:avLst/>
          </a:prstGeom>
          <a:noFill/>
        </p:spPr>
        <p:txBody>
          <a:bodyPr wrap="square" rtlCol="0">
            <a:spAutoFit/>
          </a:bodyPr>
          <a:lstStyle/>
          <a:p>
            <a:pPr algn="just"/>
            <a:r>
              <a:rPr lang="pl-PL" dirty="0"/>
              <a:t>W art. </a:t>
            </a:r>
            <a:r>
              <a:rPr lang="pl-PL" b="1" dirty="0"/>
              <a:t>7 TUE </a:t>
            </a:r>
            <a:r>
              <a:rPr lang="pl-PL" dirty="0"/>
              <a:t>przejęto przepis zawarty już we wcześniejszym traktacie z Nicei, wprowadzający mechanizm zapobiegania w przypadku istnienia „wyraźnego ryzyka poważnego naruszenia” przez państwo członkowskie wartości wymienionych w art. 2 TUE oraz mechanizm stosowania sankcji, gdy zostanie stwierdzone „poważne i stałe naruszenie” przez państwo członkowskie tych wartości. </a:t>
            </a:r>
            <a:r>
              <a:rPr lang="pl-PL" b="1" dirty="0"/>
              <a:t>Parlament Europejski ma zarówno prawo inicjatywy, na mocy którego może wezwać do zastosowania pierwszego ze wspomnianych mechanizmów, jak i prawo sprawowania demokratycznej kontroli, ponieważ musi wyrazić zgodę na ich wdrożenie.</a:t>
            </a:r>
          </a:p>
        </p:txBody>
      </p:sp>
      <p:sp>
        <p:nvSpPr>
          <p:cNvPr id="3" name="pole tekstowe 2"/>
          <p:cNvSpPr txBox="1"/>
          <p:nvPr/>
        </p:nvSpPr>
        <p:spPr>
          <a:xfrm>
            <a:off x="0" y="548680"/>
            <a:ext cx="6444208" cy="461665"/>
          </a:xfrm>
          <a:prstGeom prst="rect">
            <a:avLst/>
          </a:prstGeom>
          <a:noFill/>
        </p:spPr>
        <p:txBody>
          <a:bodyPr wrap="square" rtlCol="0">
            <a:spAutoFit/>
          </a:bodyPr>
          <a:lstStyle/>
          <a:p>
            <a:r>
              <a:rPr lang="pl-PL" sz="2400" b="1" dirty="0" smtClean="0"/>
              <a:t>Ochrona wartości UE</a:t>
            </a:r>
            <a:endParaRPr lang="pl-PL"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539552" y="1916832"/>
            <a:ext cx="7992888" cy="2031325"/>
          </a:xfrm>
          <a:prstGeom prst="rect">
            <a:avLst/>
          </a:prstGeom>
          <a:noFill/>
        </p:spPr>
        <p:txBody>
          <a:bodyPr wrap="square" rtlCol="0">
            <a:spAutoFit/>
          </a:bodyPr>
          <a:lstStyle/>
          <a:p>
            <a:pPr algn="just"/>
            <a:r>
              <a:rPr lang="pl-PL" b="1" dirty="0"/>
              <a:t>Jak już wyżej wspomniano, traktat paryski oraz traktaty rzymskie stanowiące trzy </a:t>
            </a:r>
            <a:r>
              <a:rPr lang="pl-PL" b="1" dirty="0" smtClean="0"/>
              <a:t>Wspólnoty europejskie </a:t>
            </a:r>
            <a:r>
              <a:rPr lang="pl-PL" b="1" dirty="0"/>
              <a:t>– fundament dzisiejszej Unii Europejskiej – nie zawierały wzmianki o </a:t>
            </a:r>
            <a:r>
              <a:rPr lang="pl-PL" b="1" dirty="0" smtClean="0"/>
              <a:t>prawach człowieka</a:t>
            </a:r>
            <a:r>
              <a:rPr lang="pl-PL" b="1" dirty="0"/>
              <a:t>. </a:t>
            </a:r>
            <a:r>
              <a:rPr lang="pl-PL" dirty="0"/>
              <a:t>Twierdzi się, że przyczyną tego zjawiska było uchwalenie w ramach Rady </a:t>
            </a:r>
            <a:r>
              <a:rPr lang="pl-PL" dirty="0" smtClean="0"/>
              <a:t>Europy europejskiej </a:t>
            </a:r>
            <a:r>
              <a:rPr lang="pl-PL" dirty="0"/>
              <a:t>Konwencji o ochronie praw człowieka i podstawowych wolności, </a:t>
            </a:r>
            <a:r>
              <a:rPr lang="pl-PL" dirty="0" smtClean="0"/>
              <a:t>wyznaczającej europejski </a:t>
            </a:r>
            <a:r>
              <a:rPr lang="pl-PL" dirty="0"/>
              <a:t>standard ochrony praw człowieka. Nie było zatem potrzeby, aby ten standard </a:t>
            </a:r>
            <a:r>
              <a:rPr lang="pl-PL" dirty="0" smtClean="0"/>
              <a:t>powielać w </a:t>
            </a:r>
            <a:r>
              <a:rPr lang="pl-PL" dirty="0"/>
              <a:t>umowach międzynarodowych tworzących Wspólnoty, mające cel ekonomiczny.</a:t>
            </a:r>
          </a:p>
        </p:txBody>
      </p:sp>
      <p:sp>
        <p:nvSpPr>
          <p:cNvPr id="3" name="pole tekstowe 2"/>
          <p:cNvSpPr txBox="1"/>
          <p:nvPr/>
        </p:nvSpPr>
        <p:spPr>
          <a:xfrm>
            <a:off x="323528" y="980728"/>
            <a:ext cx="6480720" cy="523220"/>
          </a:xfrm>
          <a:prstGeom prst="rect">
            <a:avLst/>
          </a:prstGeom>
          <a:noFill/>
        </p:spPr>
        <p:txBody>
          <a:bodyPr wrap="square" rtlCol="0">
            <a:spAutoFit/>
          </a:bodyPr>
          <a:lstStyle/>
          <a:p>
            <a:r>
              <a:rPr lang="pl-PL" sz="2800" dirty="0" smtClean="0"/>
              <a:t>Traktat paryski i traktaty rzymskie</a:t>
            </a:r>
            <a:endParaRPr lang="pl-PL"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67544" y="1556792"/>
            <a:ext cx="7848872" cy="1477328"/>
          </a:xfrm>
          <a:prstGeom prst="rect">
            <a:avLst/>
          </a:prstGeom>
          <a:noFill/>
        </p:spPr>
        <p:txBody>
          <a:bodyPr wrap="square" rtlCol="0">
            <a:spAutoFit/>
          </a:bodyPr>
          <a:lstStyle/>
          <a:p>
            <a:r>
              <a:rPr lang="pl-PL" dirty="0"/>
              <a:t>Traktat lizboński stanowi istotną cezurę, gdyż przewiduje przystąpienie Unii do </a:t>
            </a:r>
            <a:r>
              <a:rPr lang="pl-PL" dirty="0" smtClean="0"/>
              <a:t>Konwencji. </a:t>
            </a:r>
            <a:r>
              <a:rPr lang="pl-PL" b="1" dirty="0" smtClean="0"/>
              <a:t>Przepis </a:t>
            </a:r>
            <a:r>
              <a:rPr lang="pl-PL" b="1" dirty="0"/>
              <a:t>art. 6 ust. 2 TUE stanowi, że</a:t>
            </a:r>
            <a:r>
              <a:rPr lang="pl-PL" b="1" dirty="0" smtClean="0"/>
              <a:t>:</a:t>
            </a:r>
          </a:p>
          <a:p>
            <a:endParaRPr lang="pl-PL" dirty="0"/>
          </a:p>
          <a:p>
            <a:r>
              <a:rPr lang="pl-PL" dirty="0" smtClean="0"/>
              <a:t> </a:t>
            </a:r>
            <a:r>
              <a:rPr lang="pl-PL" i="1" dirty="0"/>
              <a:t>Unia przystępuje do Konwencji o ochronie praw </a:t>
            </a:r>
            <a:r>
              <a:rPr lang="pl-PL" i="1" dirty="0" smtClean="0"/>
              <a:t>człowieka i </a:t>
            </a:r>
            <a:r>
              <a:rPr lang="pl-PL" i="1" dirty="0"/>
              <a:t>podstawowych wolności.</a:t>
            </a:r>
            <a:endParaRPr lang="pl-PL" dirty="0"/>
          </a:p>
        </p:txBody>
      </p:sp>
      <p:sp>
        <p:nvSpPr>
          <p:cNvPr id="3" name="pole tekstowe 2"/>
          <p:cNvSpPr txBox="1"/>
          <p:nvPr/>
        </p:nvSpPr>
        <p:spPr>
          <a:xfrm>
            <a:off x="0" y="548680"/>
            <a:ext cx="7020272" cy="584775"/>
          </a:xfrm>
          <a:prstGeom prst="rect">
            <a:avLst/>
          </a:prstGeom>
          <a:noFill/>
        </p:spPr>
        <p:txBody>
          <a:bodyPr wrap="square" rtlCol="0">
            <a:spAutoFit/>
          </a:bodyPr>
          <a:lstStyle/>
          <a:p>
            <a:r>
              <a:rPr lang="pl-PL" sz="3200" dirty="0" smtClean="0"/>
              <a:t>Traktat lizboński</a:t>
            </a:r>
            <a:endParaRPr lang="pl-PL" sz="3200" dirty="0"/>
          </a:p>
        </p:txBody>
      </p:sp>
      <p:sp>
        <p:nvSpPr>
          <p:cNvPr id="4" name="pole tekstowe 3"/>
          <p:cNvSpPr txBox="1"/>
          <p:nvPr/>
        </p:nvSpPr>
        <p:spPr>
          <a:xfrm>
            <a:off x="0" y="3284984"/>
            <a:ext cx="8964488" cy="3139321"/>
          </a:xfrm>
          <a:prstGeom prst="rect">
            <a:avLst/>
          </a:prstGeom>
          <a:noFill/>
        </p:spPr>
        <p:txBody>
          <a:bodyPr wrap="square" rtlCol="0">
            <a:spAutoFit/>
          </a:bodyPr>
          <a:lstStyle/>
          <a:p>
            <a:r>
              <a:rPr lang="pl-PL" u="sng" dirty="0" smtClean="0"/>
              <a:t>Jak radzono sobie wcześniej z luką?</a:t>
            </a:r>
          </a:p>
          <a:p>
            <a:endParaRPr lang="pl-PL" u="sng" dirty="0"/>
          </a:p>
          <a:p>
            <a:pPr algn="just"/>
            <a:r>
              <a:rPr lang="pl-PL" dirty="0"/>
              <a:t>Istnienie </a:t>
            </a:r>
            <a:r>
              <a:rPr lang="pl-PL" b="1" dirty="0"/>
              <a:t>dwu porządków prawnych i dwu trybunałów nie oznaczało jednak </a:t>
            </a:r>
            <a:r>
              <a:rPr lang="pl-PL" b="1" dirty="0" smtClean="0"/>
              <a:t>nieprzenikania </a:t>
            </a:r>
            <a:r>
              <a:rPr lang="pl-PL" dirty="0" smtClean="0"/>
              <a:t>idei </a:t>
            </a:r>
            <a:r>
              <a:rPr lang="pl-PL" dirty="0"/>
              <a:t>i sposobu rozumienia praw człowieka. Trzeba przy tym przyznać, że rolę </a:t>
            </a:r>
            <a:r>
              <a:rPr lang="pl-PL" dirty="0" smtClean="0"/>
              <a:t>ważniejszą do </a:t>
            </a:r>
            <a:r>
              <a:rPr lang="pl-PL" dirty="0"/>
              <a:t>odegrania miał Europejski Trybunał Praw Człowieka w Strasburgu, jako sąd </a:t>
            </a:r>
            <a:r>
              <a:rPr lang="pl-PL" dirty="0" smtClean="0"/>
              <a:t>wyspecjalizowany tylko </a:t>
            </a:r>
            <a:r>
              <a:rPr lang="pl-PL" dirty="0"/>
              <a:t>dziedzinie praw człowieka. Właściwość Trybunału w Luksemburgu </a:t>
            </a:r>
            <a:r>
              <a:rPr lang="pl-PL" dirty="0" smtClean="0"/>
              <a:t>pierwotnie nie </a:t>
            </a:r>
            <a:r>
              <a:rPr lang="pl-PL" dirty="0"/>
              <a:t>przewidywała uwzględniania praw człowieka w procesie </a:t>
            </a:r>
            <a:r>
              <a:rPr lang="pl-PL" dirty="0" smtClean="0"/>
              <a:t>orzekania. Wracając </a:t>
            </a:r>
            <a:r>
              <a:rPr lang="pl-PL" dirty="0"/>
              <a:t>do początków, należy wspomnieć, że przed Trybunałem w </a:t>
            </a:r>
            <a:r>
              <a:rPr lang="pl-PL" dirty="0" smtClean="0"/>
              <a:t>Luksemburgu rozstrzygano </a:t>
            </a:r>
            <a:r>
              <a:rPr lang="pl-PL" dirty="0"/>
              <a:t>spory dotyczące prawa wspólnotowego. Kiedy powoływano się przy tym </a:t>
            </a:r>
            <a:r>
              <a:rPr lang="pl-PL" dirty="0" smtClean="0"/>
              <a:t>na prawa </a:t>
            </a:r>
            <a:r>
              <a:rPr lang="pl-PL" dirty="0"/>
              <a:t>człowieka, Trybunał </a:t>
            </a:r>
            <a:r>
              <a:rPr lang="pl-PL" dirty="0" smtClean="0"/>
              <a:t>odmawiał ustosunkowania </a:t>
            </a:r>
            <a:r>
              <a:rPr lang="pl-PL" dirty="0"/>
              <a:t>się do nich, wskazując na brak </a:t>
            </a:r>
            <a:r>
              <a:rPr lang="pl-PL" dirty="0" smtClean="0"/>
              <a:t>właściwości. O </a:t>
            </a:r>
            <a:r>
              <a:rPr lang="pl-PL" dirty="0"/>
              <a:t>prawach człowieka rozstrzygały wówczas krajowe sądy konstytucyjne oraz </a:t>
            </a:r>
            <a:r>
              <a:rPr lang="pl-PL" dirty="0" smtClean="0"/>
              <a:t>ETPC w </a:t>
            </a:r>
            <a:r>
              <a:rPr lang="pl-PL" dirty="0"/>
              <a:t>Strasburgu.</a:t>
            </a:r>
            <a:endParaRPr lang="pl-PL"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67544" y="456247"/>
            <a:ext cx="7848872" cy="6401753"/>
          </a:xfrm>
          <a:prstGeom prst="rect">
            <a:avLst/>
          </a:prstGeom>
          <a:noFill/>
        </p:spPr>
        <p:txBody>
          <a:bodyPr wrap="square" rtlCol="0">
            <a:spAutoFit/>
          </a:bodyPr>
          <a:lstStyle/>
          <a:p>
            <a:r>
              <a:rPr lang="pl-PL" b="1" dirty="0" smtClean="0"/>
              <a:t>Erich </a:t>
            </a:r>
            <a:r>
              <a:rPr lang="pl-PL" b="1" dirty="0" err="1" smtClean="0"/>
              <a:t>Stauder</a:t>
            </a:r>
            <a:r>
              <a:rPr lang="pl-PL" b="1" dirty="0" smtClean="0"/>
              <a:t> </a:t>
            </a:r>
            <a:r>
              <a:rPr lang="pl-PL" b="1" dirty="0" err="1" smtClean="0"/>
              <a:t>vs</a:t>
            </a:r>
            <a:r>
              <a:rPr lang="pl-PL" b="1" dirty="0" smtClean="0"/>
              <a:t> miasto Ulm, </a:t>
            </a:r>
            <a:r>
              <a:rPr lang="pl-PL" b="1" dirty="0"/>
              <a:t>Sprawa </a:t>
            </a:r>
            <a:r>
              <a:rPr lang="pl-PL" b="1" dirty="0" smtClean="0"/>
              <a:t>29/69</a:t>
            </a:r>
          </a:p>
          <a:p>
            <a:endParaRPr lang="pl-PL" dirty="0"/>
          </a:p>
          <a:p>
            <a:pPr algn="just"/>
            <a:r>
              <a:rPr lang="pl-PL" dirty="0"/>
              <a:t>Po raz pierwszy (już w roku 1969) w sprawie 29/69 </a:t>
            </a:r>
            <a:r>
              <a:rPr lang="pl-PL" dirty="0" err="1"/>
              <a:t>Stauder</a:t>
            </a:r>
            <a:r>
              <a:rPr lang="pl-PL" dirty="0"/>
              <a:t> v. miasto Ulm </a:t>
            </a:r>
            <a:r>
              <a:rPr lang="pl-PL" dirty="0" smtClean="0"/>
              <a:t>Trybunał uznał </a:t>
            </a:r>
            <a:r>
              <a:rPr lang="pl-PL" dirty="0"/>
              <a:t>prawa podstawowe za część ogólnych zasad prawa wspólnotowego oraz </a:t>
            </a:r>
            <a:r>
              <a:rPr lang="pl-PL" dirty="0" smtClean="0"/>
              <a:t>własną kompetencję </a:t>
            </a:r>
            <a:r>
              <a:rPr lang="pl-PL" dirty="0"/>
              <a:t>do zapewnienia ich poszanowania. </a:t>
            </a:r>
            <a:endParaRPr lang="pl-PL" dirty="0" smtClean="0"/>
          </a:p>
          <a:p>
            <a:pPr algn="just"/>
            <a:endParaRPr lang="pl-PL" dirty="0"/>
          </a:p>
          <a:p>
            <a:pPr algn="just"/>
            <a:endParaRPr lang="pl-PL" dirty="0" smtClean="0"/>
          </a:p>
          <a:p>
            <a:pPr algn="just"/>
            <a:r>
              <a:rPr lang="pl-PL" dirty="0" smtClean="0"/>
              <a:t>Kolejnym </a:t>
            </a:r>
            <a:r>
              <a:rPr lang="pl-PL" dirty="0"/>
              <a:t>przykładem jest </a:t>
            </a:r>
            <a:r>
              <a:rPr lang="pl-PL" dirty="0" smtClean="0"/>
              <a:t>sprawa 11/70 </a:t>
            </a:r>
            <a:r>
              <a:rPr lang="pl-PL" dirty="0" err="1"/>
              <a:t>Internationale</a:t>
            </a:r>
            <a:r>
              <a:rPr lang="pl-PL" dirty="0"/>
              <a:t> </a:t>
            </a:r>
            <a:r>
              <a:rPr lang="pl-PL" dirty="0" err="1"/>
              <a:t>Handelsgesellschaft</a:t>
            </a:r>
            <a:r>
              <a:rPr lang="pl-PL" dirty="0"/>
              <a:t>, w której Trybunał odwołał się do </a:t>
            </a:r>
            <a:r>
              <a:rPr lang="pl-PL" dirty="0" smtClean="0"/>
              <a:t>konstytucyjnych tradycji </a:t>
            </a:r>
            <a:r>
              <a:rPr lang="pl-PL" dirty="0"/>
              <a:t>wspólnych państwom członkowskim jako źródła inspiracji </a:t>
            </a:r>
            <a:r>
              <a:rPr lang="pl-PL" dirty="0" smtClean="0"/>
              <a:t>dla wspólnotowej </a:t>
            </a:r>
            <a:r>
              <a:rPr lang="pl-PL" dirty="0"/>
              <a:t>ochrony praw człowieka. </a:t>
            </a:r>
            <a:endParaRPr lang="pl-PL" dirty="0" smtClean="0"/>
          </a:p>
          <a:p>
            <a:pPr algn="just"/>
            <a:endParaRPr lang="pl-PL" dirty="0"/>
          </a:p>
          <a:p>
            <a:pPr algn="just"/>
            <a:r>
              <a:rPr lang="pl-PL" dirty="0" smtClean="0"/>
              <a:t>Z </a:t>
            </a:r>
            <a:r>
              <a:rPr lang="pl-PL" dirty="0"/>
              <a:t>kolei w sprawie 4/73 </a:t>
            </a:r>
            <a:r>
              <a:rPr lang="pl-PL" dirty="0" err="1"/>
              <a:t>Nold</a:t>
            </a:r>
            <a:r>
              <a:rPr lang="pl-PL" dirty="0"/>
              <a:t> z 1974 r. </a:t>
            </a:r>
            <a:r>
              <a:rPr lang="pl-PL" dirty="0" smtClean="0"/>
              <a:t>ETS posunął </a:t>
            </a:r>
            <a:r>
              <a:rPr lang="pl-PL" dirty="0"/>
              <a:t>się o krok dalej, uznając, że nie może utrzymać w mocy środków, </a:t>
            </a:r>
            <a:r>
              <a:rPr lang="pl-PL" dirty="0" smtClean="0"/>
              <a:t>które są </a:t>
            </a:r>
            <a:r>
              <a:rPr lang="pl-PL" dirty="0"/>
              <a:t>niezgodne z prawami zasadniczymi gwarantowanymi w konstytucjach </a:t>
            </a:r>
            <a:r>
              <a:rPr lang="pl-PL" dirty="0" smtClean="0"/>
              <a:t>krajów członkowskich.</a:t>
            </a:r>
          </a:p>
          <a:p>
            <a:pPr algn="just"/>
            <a:endParaRPr lang="pl-PL" dirty="0"/>
          </a:p>
          <a:p>
            <a:pPr algn="just"/>
            <a:r>
              <a:rPr lang="pl-PL" sz="2000" b="1" dirty="0"/>
              <a:t>Trybunał, począwszy od sprawy 26/69 </a:t>
            </a:r>
            <a:r>
              <a:rPr lang="pl-PL" sz="2000" b="1" dirty="0" err="1"/>
              <a:t>Stauder</a:t>
            </a:r>
            <a:r>
              <a:rPr lang="pl-PL" sz="2000" b="1" dirty="0"/>
              <a:t> przeciwko miastu Ulm, rozwijał konsekwentne orzecznictwo potwierdzające, że prawa podstawowe chronione są jako ogólne zasady prawa wspólnotowego (później prawa UE), czerpał przy tym wzorzec owych praw m.in. z Europejskiej Konwencji Praw Człowieka odwołując się nie tylko do jej postanowień, ale i do orzeczeń Europejskiego Trybunału Praw Człowieka.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755576" y="548680"/>
            <a:ext cx="7488832" cy="3970318"/>
          </a:xfrm>
          <a:prstGeom prst="rect">
            <a:avLst/>
          </a:prstGeom>
          <a:noFill/>
        </p:spPr>
        <p:txBody>
          <a:bodyPr wrap="square" rtlCol="0">
            <a:spAutoFit/>
          </a:bodyPr>
          <a:lstStyle/>
          <a:p>
            <a:pPr algn="just"/>
            <a:r>
              <a:rPr lang="pl-PL" dirty="0"/>
              <a:t>Jednocześnie wraz z rozwojem ochrony praw podstawowych we </a:t>
            </a:r>
            <a:r>
              <a:rPr lang="pl-PL" dirty="0" err="1"/>
              <a:t>WE</a:t>
            </a:r>
            <a:r>
              <a:rPr lang="pl-PL" dirty="0"/>
              <a:t> pojawiła się propozycja jej wzmocnienia poprzez przystąpienie Wspólnot do Konwencji. Stworzyłoby to możliwość kontroli zgodności prawa wspólnotowego z prawami zawartymi w Konwencji przez niezależny od Unii organ, Europejski Trybunał Praw Człowieka oraz pozwoliłoby uniknąć ewentualnych rozbieżności w orzecznictwie ETS i Trybunału w Strasburgu. </a:t>
            </a:r>
            <a:endParaRPr lang="pl-PL" dirty="0" smtClean="0"/>
          </a:p>
          <a:p>
            <a:pPr algn="just"/>
            <a:endParaRPr lang="pl-PL" dirty="0"/>
          </a:p>
          <a:p>
            <a:pPr algn="just"/>
            <a:r>
              <a:rPr lang="pl-PL" dirty="0" smtClean="0"/>
              <a:t>Propozycję </a:t>
            </a:r>
            <a:r>
              <a:rPr lang="pl-PL" dirty="0"/>
              <a:t>taką wysunęła już w 1979 r. Komisja Europejska. Po raz drugi Komisja wystąpiła z formalnym wnioskiem w 1990 r. Przed podjęciem decyzji Rada skorzystała z procedury przewidzianej w Traktacie i zwróciła się o opinię do ETS w kwestii zgodności przystąpienia do Konwencji z prawem wspólnotowym. </a:t>
            </a:r>
            <a:r>
              <a:rPr lang="pl-PL" b="1" dirty="0"/>
              <a:t>W </a:t>
            </a:r>
            <a:r>
              <a:rPr lang="pl-PL" b="1" i="1" dirty="0"/>
              <a:t>opinii 2/94</a:t>
            </a:r>
            <a:r>
              <a:rPr lang="pl-PL" b="1" dirty="0"/>
              <a:t> ETS przyznał, że poszanowanie praw człowieka jest warunkiem legalności aktów wspólnotowych, ale Wspólnota nie ma niezbędnych kompetencji do przystąpienia do Konwencji.</a:t>
            </a:r>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23528" y="332656"/>
            <a:ext cx="8496944" cy="5355312"/>
          </a:xfrm>
          <a:prstGeom prst="rect">
            <a:avLst/>
          </a:prstGeom>
          <a:noFill/>
        </p:spPr>
        <p:txBody>
          <a:bodyPr wrap="square" rtlCol="0">
            <a:spAutoFit/>
          </a:bodyPr>
          <a:lstStyle/>
          <a:p>
            <a:pPr algn="just"/>
            <a:r>
              <a:rPr lang="pl-PL" dirty="0"/>
              <a:t>Ani Traktat z Amsterdamu ani Traktat nicejski nie przewidywał tego typu kompetencji. Przewidział je natomiast Traktat ustanawiający konstytucję dla Europy, a następnie Traktat z Lizbony, który zmienia w tym celu art. 6 TUE. Powodów zmiany stanowiska państw członkowskich jest z pewnością wiele, jednym z nich wydaje się być rozwijana w ostatnich latach przez Europejski Trybunał Praw Człowieka praktyka poddawania kontroli Trybunału aktów organizacji międzynarodowej, której członkami są państwa strony Konwencji, zapoczątkowana orzeczeniami w sprawach </a:t>
            </a:r>
            <a:r>
              <a:rPr lang="pl-PL" i="1" dirty="0"/>
              <a:t>13258/87 </a:t>
            </a:r>
            <a:r>
              <a:rPr lang="pl-PL" i="1" dirty="0" err="1"/>
              <a:t>Melchers</a:t>
            </a:r>
            <a:r>
              <a:rPr lang="pl-PL" i="1" dirty="0"/>
              <a:t> &amp; Co. przeciwko  RFN,24833/94 </a:t>
            </a:r>
            <a:r>
              <a:rPr lang="pl-PL" i="1" dirty="0" err="1"/>
              <a:t>Mathews</a:t>
            </a:r>
            <a:r>
              <a:rPr lang="pl-PL" i="1" dirty="0"/>
              <a:t> przeciwko Zjednoczone Królestwo, czy 45036/98 </a:t>
            </a:r>
            <a:r>
              <a:rPr lang="pl-PL" i="1" dirty="0" err="1"/>
              <a:t>Bosphorus</a:t>
            </a:r>
            <a:r>
              <a:rPr lang="pl-PL" i="1" dirty="0"/>
              <a:t> (...) przeciwko Irlandia</a:t>
            </a:r>
            <a:r>
              <a:rPr lang="pl-PL" i="1" dirty="0" smtClean="0"/>
              <a:t>.</a:t>
            </a:r>
          </a:p>
          <a:p>
            <a:pPr algn="just"/>
            <a:endParaRPr lang="pl-PL" b="1" i="1" dirty="0"/>
          </a:p>
          <a:p>
            <a:pPr algn="just"/>
            <a:r>
              <a:rPr lang="pl-PL" b="1" dirty="0" smtClean="0"/>
              <a:t>Trybunał </a:t>
            </a:r>
            <a:r>
              <a:rPr lang="pl-PL" b="1" dirty="0"/>
              <a:t>w Strasburgu przyjął, że państwa członkowskie</a:t>
            </a:r>
            <a:r>
              <a:rPr lang="pl-PL" dirty="0"/>
              <a:t> (a nie sama organizacja międzynarodowa, która nie jest stroną Konwencji)</a:t>
            </a:r>
            <a:r>
              <a:rPr lang="pl-PL" b="1" dirty="0"/>
              <a:t>ponoszą odpowiedzialność za działania stworzonej przez siebie organizacji międzynarodowej, o ile organizacja ta nie zapewnia ekwiwalentnej ochrony praw człowieka.</a:t>
            </a:r>
            <a:r>
              <a:rPr lang="pl-PL" dirty="0"/>
              <a:t> W ten sposób państwa członkowskie znajdują się w niezbyt dogodnej sytuacji, może bowiem zostać im przypisane naruszenie praw człowieka dokonane w istocie przez organizację. Organizacja natomiast nie ma możliwości obronienia swojego stanowiska, gdyż nie jest uczestnikiem postępowania przed Trybunałem. W Trybunale z kolei składającym się z sędziów narodowych brakuje sędziego znającego specyfikę prawa Unii, itp.</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23528" y="548680"/>
            <a:ext cx="8208912" cy="5078313"/>
          </a:xfrm>
          <a:prstGeom prst="rect">
            <a:avLst/>
          </a:prstGeom>
          <a:noFill/>
        </p:spPr>
        <p:txBody>
          <a:bodyPr wrap="square" rtlCol="0">
            <a:spAutoFit/>
          </a:bodyPr>
          <a:lstStyle/>
          <a:p>
            <a:r>
              <a:rPr lang="pl-PL" dirty="0" smtClean="0"/>
              <a:t>Konwencja o ochronie praw człowieka i podstawowych wolności i Karta Praw Podstawowych</a:t>
            </a:r>
          </a:p>
          <a:p>
            <a:endParaRPr lang="pl-PL" dirty="0"/>
          </a:p>
          <a:p>
            <a:pPr algn="just"/>
            <a:r>
              <a:rPr lang="pl-PL" dirty="0"/>
              <a:t>Normatywny, a nie tylko polityczny charakter ochronie praw człowieka nadaje w Unii </a:t>
            </a:r>
            <a:r>
              <a:rPr lang="pl-PL" dirty="0" smtClean="0"/>
              <a:t>Europejskiej przede </a:t>
            </a:r>
            <a:r>
              <a:rPr lang="pl-PL" dirty="0"/>
              <a:t>wszystkim przepis art. 6 TUE o zmienionej treści, w wyniku przyjęcia </a:t>
            </a:r>
            <a:r>
              <a:rPr lang="pl-PL" dirty="0" smtClean="0"/>
              <a:t>traktatu z Lizbony. Zgodnie </a:t>
            </a:r>
            <a:r>
              <a:rPr lang="pl-PL" dirty="0"/>
              <a:t>z tym przepisem: </a:t>
            </a:r>
            <a:r>
              <a:rPr lang="pl-PL" i="1" dirty="0"/>
              <a:t>Unia uznaje prawa i wolności określone w Karcie praw </a:t>
            </a:r>
            <a:r>
              <a:rPr lang="pl-PL" i="1" dirty="0" smtClean="0"/>
              <a:t>podstawowych, </a:t>
            </a:r>
            <a:r>
              <a:rPr lang="pl-PL" dirty="0" smtClean="0"/>
              <a:t>jednocześnie </a:t>
            </a:r>
            <a:r>
              <a:rPr lang="pl-PL" dirty="0"/>
              <a:t>stwierdzając, że: Karta </a:t>
            </a:r>
            <a:r>
              <a:rPr lang="pl-PL" i="1" dirty="0"/>
              <a:t>ma taką samą moc prawną jak Traktaty. Tym </a:t>
            </a:r>
            <a:r>
              <a:rPr lang="pl-PL" i="1" dirty="0" smtClean="0"/>
              <a:t>samym </a:t>
            </a:r>
            <a:r>
              <a:rPr lang="pl-PL" dirty="0" smtClean="0"/>
              <a:t>zrezygnowano </a:t>
            </a:r>
            <a:r>
              <a:rPr lang="pl-PL" dirty="0"/>
              <a:t>z pomysłu włączenia Karty do traktatów (jak to przewidywał ostatecznie </a:t>
            </a:r>
            <a:r>
              <a:rPr lang="pl-PL" dirty="0" smtClean="0"/>
              <a:t>nieobowiązujący traktat </a:t>
            </a:r>
            <a:r>
              <a:rPr lang="pl-PL" dirty="0"/>
              <a:t>konstytucyjny). W literaturze twierdzi się, że rezygnacja ta ma </a:t>
            </a:r>
            <a:r>
              <a:rPr lang="pl-PL" dirty="0" smtClean="0"/>
              <a:t>charakter symboliczny </a:t>
            </a:r>
            <a:r>
              <a:rPr lang="pl-PL" dirty="0"/>
              <a:t>i w kwestiach normatywnych niewiele zmienia, tzn. Karta uzyskała walor </a:t>
            </a:r>
            <a:r>
              <a:rPr lang="pl-PL" dirty="0" smtClean="0"/>
              <a:t>prawa obowiązującego </a:t>
            </a:r>
            <a:r>
              <a:rPr lang="pl-PL" dirty="0"/>
              <a:t>na równi z traktatami, a więc obowiązuje tak jak prawo pierwotne Unii</a:t>
            </a:r>
            <a:r>
              <a:rPr lang="pl-PL" dirty="0" smtClean="0"/>
              <a:t>.</a:t>
            </a:r>
          </a:p>
          <a:p>
            <a:pPr algn="just"/>
            <a:endParaRPr lang="pl-PL" dirty="0"/>
          </a:p>
          <a:p>
            <a:r>
              <a:rPr lang="pl-PL" dirty="0"/>
              <a:t>Drugi dokument, który wymieniono w art. 6 TUE, to Konwencja: </a:t>
            </a:r>
            <a:r>
              <a:rPr lang="pl-PL" i="1" dirty="0"/>
              <a:t>Unia przystępuje do</a:t>
            </a:r>
          </a:p>
          <a:p>
            <a:r>
              <a:rPr lang="pl-PL" i="1" dirty="0"/>
              <a:t>europejskiej konwencji o ochronie praw człowieka i podstawowych wolności. W ten sposób </a:t>
            </a:r>
            <a:r>
              <a:rPr lang="pl-PL" i="1" dirty="0" smtClean="0"/>
              <a:t>zakończono </a:t>
            </a:r>
            <a:r>
              <a:rPr lang="pl-PL" dirty="0" smtClean="0"/>
              <a:t>długotrwały </a:t>
            </a:r>
            <a:r>
              <a:rPr lang="pl-PL" dirty="0"/>
              <a:t>proces i dyskusję o konieczności i zarazem braku prawnej </a:t>
            </a:r>
            <a:r>
              <a:rPr lang="pl-PL" dirty="0" smtClean="0"/>
              <a:t>możliwości przystąpienia </a:t>
            </a:r>
            <a:r>
              <a:rPr lang="pl-PL" dirty="0"/>
              <a:t>Unii jako organizacji międzynarodowej do porządku prawnego Konwencji.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a:p>
        </p:txBody>
      </p:sp>
      <p:sp>
        <p:nvSpPr>
          <p:cNvPr id="4" name="Tytuł 3"/>
          <p:cNvSpPr>
            <a:spLocks noGrp="1"/>
          </p:cNvSpPr>
          <p:nvPr>
            <p:ph type="ctrTitle"/>
          </p:nvPr>
        </p:nvSpPr>
        <p:spPr/>
        <p:txBody>
          <a:bodyPr/>
          <a:lstStyle/>
          <a:p>
            <a:endParaRPr lang="pl-PL" dirty="0"/>
          </a:p>
        </p:txBody>
      </p:sp>
      <p:sp>
        <p:nvSpPr>
          <p:cNvPr id="5" name="pole tekstowe 4"/>
          <p:cNvSpPr txBox="1"/>
          <p:nvPr/>
        </p:nvSpPr>
        <p:spPr>
          <a:xfrm>
            <a:off x="251520" y="332656"/>
            <a:ext cx="8568952" cy="5509200"/>
          </a:xfrm>
          <a:prstGeom prst="rect">
            <a:avLst/>
          </a:prstGeom>
          <a:noFill/>
        </p:spPr>
        <p:txBody>
          <a:bodyPr wrap="square" rtlCol="0">
            <a:spAutoFit/>
          </a:bodyPr>
          <a:lstStyle/>
          <a:p>
            <a:endParaRPr lang="pl-PL" dirty="0" smtClean="0"/>
          </a:p>
          <a:p>
            <a:endParaRPr lang="pl-PL" dirty="0"/>
          </a:p>
          <a:p>
            <a:endParaRPr lang="pl-PL" dirty="0" smtClean="0"/>
          </a:p>
          <a:p>
            <a:r>
              <a:rPr lang="pl-PL" sz="2800" b="1" dirty="0" smtClean="0"/>
              <a:t>Karta praw podstawowych</a:t>
            </a:r>
          </a:p>
          <a:p>
            <a:endParaRPr lang="pl-PL" dirty="0"/>
          </a:p>
          <a:p>
            <a:pPr algn="just"/>
            <a:r>
              <a:rPr lang="pl-PL" dirty="0" smtClean="0"/>
              <a:t>Decyzja </a:t>
            </a:r>
            <a:r>
              <a:rPr lang="pl-PL" dirty="0"/>
              <a:t>o tym, że należy pracować nad dokumentem określającym wspólnotowy </a:t>
            </a:r>
            <a:r>
              <a:rPr lang="pl-PL" dirty="0" smtClean="0"/>
              <a:t>standard praw </a:t>
            </a:r>
            <a:r>
              <a:rPr lang="pl-PL" dirty="0"/>
              <a:t>człowieka podjęto w 1999 r. w Kolonii. Wówczas powołano Konwent, którego </a:t>
            </a:r>
            <a:r>
              <a:rPr lang="pl-PL" dirty="0" smtClean="0"/>
              <a:t>efektem pracy </a:t>
            </a:r>
            <a:r>
              <a:rPr lang="pl-PL" dirty="0"/>
              <a:t>była Karta praw podstawowych. Wówczas stanowiła ona jedynie deklarację </a:t>
            </a:r>
            <a:r>
              <a:rPr lang="pl-PL" dirty="0" smtClean="0"/>
              <a:t>polityczną, a </a:t>
            </a:r>
            <a:r>
              <a:rPr lang="pl-PL" dirty="0"/>
              <a:t>więc była dokumentem niewiążącym prawnie, głównie ze względu na sprzeciw Wielkiej </a:t>
            </a:r>
            <a:r>
              <a:rPr lang="pl-PL" dirty="0" smtClean="0"/>
              <a:t>Brytanii, nieakceptującej </a:t>
            </a:r>
            <a:r>
              <a:rPr lang="pl-PL" dirty="0"/>
              <a:t>przede wszystkim uwzględnienia w Karcie praw II generacji, czyli </a:t>
            </a:r>
            <a:r>
              <a:rPr lang="pl-PL" dirty="0" smtClean="0"/>
              <a:t>praw socjalnych</a:t>
            </a:r>
            <a:r>
              <a:rPr lang="pl-PL" dirty="0"/>
              <a:t>, ekonomicznych i dotyczących kultury. Mimo że Karta nie obowiązywała </a:t>
            </a:r>
            <a:r>
              <a:rPr lang="pl-PL" dirty="0" smtClean="0"/>
              <a:t>prawnie, była </a:t>
            </a:r>
            <a:r>
              <a:rPr lang="pl-PL" dirty="0"/>
              <a:t>powoływana przez Trybunał Sprawiedliwości w Luksemburgu</a:t>
            </a:r>
            <a:r>
              <a:rPr lang="pl-PL" dirty="0" smtClean="0"/>
              <a:t>.</a:t>
            </a:r>
          </a:p>
          <a:p>
            <a:pPr algn="just"/>
            <a:endParaRPr lang="pl-PL" dirty="0"/>
          </a:p>
          <a:p>
            <a:pPr algn="just"/>
            <a:r>
              <a:rPr lang="pl-PL" dirty="0"/>
              <a:t>W dniu 7 grudnia 2000 roku tekst Karty został przyjęty i podpisany przez premierów rządów wszystkich państw UE na szczycie w Nicei. Karta praw podstawowych wchodziła w skład Traktatu ustanawiającego Konstytucję dla Europy (jako jego część II), który ostatecznie nie został ratyfikowany. Traktat lizboński podpisany 13 grudnia 2007 roku nadaje moc prawną Karcie. Karta praw podstawowych zaczęła obowiązywać po tym, jak wszystkie państwa członkowskie Unii Europejskiej ratyfikowały traktat lizboński.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0" y="332656"/>
            <a:ext cx="9144000" cy="646331"/>
          </a:xfrm>
          <a:prstGeom prst="rect">
            <a:avLst/>
          </a:prstGeom>
          <a:noFill/>
        </p:spPr>
        <p:txBody>
          <a:bodyPr wrap="square" rtlCol="0">
            <a:spAutoFit/>
          </a:bodyPr>
          <a:lstStyle/>
          <a:p>
            <a:r>
              <a:rPr lang="pl-PL" dirty="0"/>
              <a:t>Karta praw podstawowych składa się z preambuły oraz 54 artykułów rozdzielonych między 7 rozdziałów:</a:t>
            </a:r>
          </a:p>
        </p:txBody>
      </p:sp>
      <p:sp>
        <p:nvSpPr>
          <p:cNvPr id="6" name="pole tekstowe 5"/>
          <p:cNvSpPr txBox="1"/>
          <p:nvPr/>
        </p:nvSpPr>
        <p:spPr>
          <a:xfrm>
            <a:off x="0" y="948690"/>
            <a:ext cx="8820472" cy="5909310"/>
          </a:xfrm>
          <a:prstGeom prst="rect">
            <a:avLst/>
          </a:prstGeom>
          <a:noFill/>
        </p:spPr>
        <p:txBody>
          <a:bodyPr wrap="square" rtlCol="0">
            <a:spAutoFit/>
          </a:bodyPr>
          <a:lstStyle/>
          <a:p>
            <a:r>
              <a:rPr lang="pl-PL" b="1" i="1" dirty="0" smtClean="0"/>
              <a:t>Godność człowieka</a:t>
            </a:r>
            <a:r>
              <a:rPr lang="pl-PL" dirty="0" smtClean="0"/>
              <a:t>(art. 1–5):</a:t>
            </a:r>
            <a:br>
              <a:rPr lang="pl-PL" dirty="0" smtClean="0"/>
            </a:br>
            <a:r>
              <a:rPr lang="pl-PL" dirty="0" smtClean="0"/>
              <a:t>ochrona godności ludzkiej; prawo do życia (w tym zakaz orzekania i wykonywania </a:t>
            </a:r>
            <a:r>
              <a:rPr lang="pl-PL" dirty="0"/>
              <a:t>kary śmierci</a:t>
            </a:r>
            <a:r>
              <a:rPr lang="pl-PL" dirty="0" smtClean="0"/>
              <a:t>); prawo do integralności cielesnej (w tym zakaz praktyk </a:t>
            </a:r>
            <a:r>
              <a:rPr lang="pl-PL" dirty="0"/>
              <a:t>eugenicznych</a:t>
            </a:r>
            <a:r>
              <a:rPr lang="pl-PL" dirty="0" smtClean="0"/>
              <a:t>, zakaz czerpania zysków z ciała ludzkiego jako takiego i jego części, zakaz </a:t>
            </a:r>
            <a:r>
              <a:rPr lang="pl-PL" dirty="0"/>
              <a:t>klonowania</a:t>
            </a:r>
            <a:r>
              <a:rPr lang="pl-PL" dirty="0" smtClean="0"/>
              <a:t> w celach reprodukcyjnych); zakaz tortur i poniżającego traktowania lub karania; zakaz niewolnictwa i pracy przymusowej.</a:t>
            </a:r>
          </a:p>
          <a:p>
            <a:endParaRPr lang="pl-PL" dirty="0"/>
          </a:p>
          <a:p>
            <a:r>
              <a:rPr lang="pl-PL" b="1" dirty="0" smtClean="0"/>
              <a:t>Wolności (art. 6–19):</a:t>
            </a:r>
            <a:r>
              <a:rPr lang="pl-PL" dirty="0" smtClean="0"/>
              <a:t/>
            </a:r>
            <a:br>
              <a:rPr lang="pl-PL" dirty="0" smtClean="0"/>
            </a:br>
            <a:r>
              <a:rPr lang="pl-PL" dirty="0" smtClean="0"/>
              <a:t>prawo do wolności i bezpieczeństwa osobistego; prawo do poszanowania prywatności i życia rodzinnego; ochrona danych osobowych; prawo do zawarcia </a:t>
            </a:r>
            <a:r>
              <a:rPr lang="pl-PL" dirty="0"/>
              <a:t>małżeństwa</a:t>
            </a:r>
            <a:r>
              <a:rPr lang="pl-PL" dirty="0" smtClean="0"/>
              <a:t> i założenia rodziny; wolność myśli, sumienia i religii; wolność przepływu informacji i wyrażania opinii; wolność zgromadzania się i stowarzyszania się; wolność sztuki i badań naukowych; prawo do edukacji; wolność wyboru zawodu i prawo do zatrudniania się w każdym państwie UE; wolność prowadzenia działalności gospodarczej; prawo własności (w tym własności intelektualnej); prawo do </a:t>
            </a:r>
            <a:r>
              <a:rPr lang="pl-PL" dirty="0"/>
              <a:t>azylu</a:t>
            </a:r>
            <a:r>
              <a:rPr lang="pl-PL" dirty="0" smtClean="0"/>
              <a:t>; ochrona na wypadek wydalenia i </a:t>
            </a:r>
            <a:r>
              <a:rPr lang="pl-PL" dirty="0"/>
              <a:t>ekstradycji</a:t>
            </a:r>
            <a:r>
              <a:rPr lang="pl-PL" dirty="0" smtClean="0"/>
              <a:t>.</a:t>
            </a:r>
          </a:p>
          <a:p>
            <a:endParaRPr lang="pl-PL" b="1" dirty="0" smtClean="0"/>
          </a:p>
          <a:p>
            <a:r>
              <a:rPr lang="pl-PL" b="1" dirty="0" smtClean="0"/>
              <a:t>Równość (art. 20–26):</a:t>
            </a:r>
            <a:r>
              <a:rPr lang="pl-PL" dirty="0" smtClean="0"/>
              <a:t/>
            </a:r>
            <a:br>
              <a:rPr lang="pl-PL" dirty="0" smtClean="0"/>
            </a:br>
            <a:r>
              <a:rPr lang="pl-PL" dirty="0" smtClean="0"/>
              <a:t>równość wobec prawa; zakaz wszelkiej dyskryminacji; poszanowanie różnorodności kulturowej, religijnej i językowej; równość płci, ale przy dopuszczeniu „specyficznych korzyści dla płci niedostatecznie reprezentowanych”; prawa dziecka; prawa osób starszych; integracja osób niepełnosprawnych.</a:t>
            </a:r>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0" y="332656"/>
            <a:ext cx="9144000" cy="646331"/>
          </a:xfrm>
          <a:prstGeom prst="rect">
            <a:avLst/>
          </a:prstGeom>
          <a:noFill/>
        </p:spPr>
        <p:txBody>
          <a:bodyPr wrap="square" rtlCol="0">
            <a:spAutoFit/>
          </a:bodyPr>
          <a:lstStyle/>
          <a:p>
            <a:r>
              <a:rPr lang="pl-PL" dirty="0"/>
              <a:t>Karta praw podstawowych składa się z preambuły oraz 54 artykułów rozdzielonych między 7 rozdziałów:</a:t>
            </a:r>
          </a:p>
        </p:txBody>
      </p:sp>
      <p:sp>
        <p:nvSpPr>
          <p:cNvPr id="4" name="pole tekstowe 3"/>
          <p:cNvSpPr txBox="1"/>
          <p:nvPr/>
        </p:nvSpPr>
        <p:spPr>
          <a:xfrm>
            <a:off x="0" y="980728"/>
            <a:ext cx="8280920" cy="5632311"/>
          </a:xfrm>
          <a:prstGeom prst="rect">
            <a:avLst/>
          </a:prstGeom>
          <a:noFill/>
        </p:spPr>
        <p:txBody>
          <a:bodyPr wrap="square" rtlCol="0">
            <a:spAutoFit/>
          </a:bodyPr>
          <a:lstStyle/>
          <a:p>
            <a:r>
              <a:rPr lang="pl-PL" b="1" dirty="0" smtClean="0"/>
              <a:t>Solidarność</a:t>
            </a:r>
            <a:r>
              <a:rPr lang="pl-PL" dirty="0" smtClean="0"/>
              <a:t> (art. 27–38);</a:t>
            </a:r>
            <a:br>
              <a:rPr lang="pl-PL" dirty="0" smtClean="0"/>
            </a:br>
            <a:r>
              <a:rPr lang="pl-PL" dirty="0" smtClean="0"/>
              <a:t>prawo pracowników do informacji i konsultacji; prawo do </a:t>
            </a:r>
            <a:r>
              <a:rPr lang="pl-PL" dirty="0"/>
              <a:t>układów zbiorowych</a:t>
            </a:r>
            <a:r>
              <a:rPr lang="pl-PL" dirty="0" smtClean="0"/>
              <a:t> i wspólnych działań; prawo do pomocy społecznej i mieszkaniowej; prawo do ochrony przed nieuzasadnionym zwolnieniem; prawo do dobrych warunków pracy; zakaz pracy dzieci i ochrona pracującej młodzieży; zakaz zwolnień z powodu macierzyństwa, prawo do zasiłku macierzyńskiego i opiekuńczego; prawo do pomocy socjalnej; prawo dostępu do służby zdrowia; ochrona środowiska; ochrona konsumenta.</a:t>
            </a:r>
          </a:p>
          <a:p>
            <a:endParaRPr lang="pl-PL" dirty="0" smtClean="0"/>
          </a:p>
          <a:p>
            <a:r>
              <a:rPr lang="pl-PL" b="1" dirty="0" smtClean="0"/>
              <a:t>Prawa obywatelskie</a:t>
            </a:r>
            <a:r>
              <a:rPr lang="pl-PL" dirty="0" smtClean="0"/>
              <a:t> (art. 39–46):</a:t>
            </a:r>
            <a:br>
              <a:rPr lang="pl-PL" dirty="0" smtClean="0"/>
            </a:br>
            <a:r>
              <a:rPr lang="pl-PL" dirty="0" smtClean="0"/>
              <a:t>prawo do głosowania i kandydowania w wyborach do </a:t>
            </a:r>
            <a:r>
              <a:rPr lang="pl-PL" dirty="0"/>
              <a:t>Parlamentu Europejskiego</a:t>
            </a:r>
            <a:r>
              <a:rPr lang="pl-PL" dirty="0" smtClean="0"/>
              <a:t>; prawo do głosowania i kandydowania w wyborach samorządowych; prawo do dobrej administracji; prawo dostępu do dokumentów unijnych; prawo składania skarg do </a:t>
            </a:r>
            <a:r>
              <a:rPr lang="pl-PL" dirty="0"/>
              <a:t>Rzecznika Praw Obywatelskich</a:t>
            </a:r>
            <a:r>
              <a:rPr lang="pl-PL" dirty="0" smtClean="0"/>
              <a:t>; prawo składania petycji do Parlamentu; prawo przemieszczania się i osiedlania; prawo do ochrony dyplomatycznej i konsularnej.</a:t>
            </a:r>
          </a:p>
          <a:p>
            <a:endParaRPr lang="pl-PL" b="1" dirty="0"/>
          </a:p>
          <a:p>
            <a:r>
              <a:rPr lang="pl-PL" b="1" dirty="0" smtClean="0"/>
              <a:t>Wymiar sprawiedliwości</a:t>
            </a:r>
            <a:r>
              <a:rPr lang="pl-PL" dirty="0" smtClean="0"/>
              <a:t> (art. 47–50):</a:t>
            </a:r>
            <a:br>
              <a:rPr lang="pl-PL" dirty="0" smtClean="0"/>
            </a:br>
            <a:r>
              <a:rPr lang="pl-PL" dirty="0" smtClean="0"/>
              <a:t>prawo do rzetelnego procesu sądowego; </a:t>
            </a:r>
            <a:r>
              <a:rPr lang="pl-PL" dirty="0"/>
              <a:t>domniemanie niewinności</a:t>
            </a:r>
            <a:r>
              <a:rPr lang="pl-PL" dirty="0" smtClean="0"/>
              <a:t> i </a:t>
            </a:r>
            <a:r>
              <a:rPr lang="pl-PL" dirty="0"/>
              <a:t>prawo do obrony</a:t>
            </a:r>
            <a:r>
              <a:rPr lang="pl-PL" dirty="0" smtClean="0"/>
              <a:t>; </a:t>
            </a:r>
            <a:r>
              <a:rPr lang="pl-PL" dirty="0"/>
              <a:t>zasada legalizmu</a:t>
            </a:r>
            <a:r>
              <a:rPr lang="pl-PL" dirty="0" smtClean="0"/>
              <a:t> i </a:t>
            </a:r>
            <a:r>
              <a:rPr lang="pl-PL" dirty="0"/>
              <a:t>proporcjonalności</a:t>
            </a:r>
            <a:r>
              <a:rPr lang="pl-PL" dirty="0" smtClean="0"/>
              <a:t> w procesie karnym; </a:t>
            </a:r>
            <a:r>
              <a:rPr lang="pl-PL" i="1" dirty="0" err="1" smtClean="0"/>
              <a:t>ne</a:t>
            </a:r>
            <a:r>
              <a:rPr lang="pl-PL" i="1" dirty="0" smtClean="0"/>
              <a:t> bis in idem </a:t>
            </a:r>
            <a:r>
              <a:rPr lang="pl-PL" i="1" dirty="0" err="1" smtClean="0"/>
              <a:t>procedatur</a:t>
            </a:r>
            <a:r>
              <a:rPr lang="pl-PL" dirty="0" smtClean="0"/>
              <a:t> (nikt nie może być ścigany lub skazywany z powodu faktów, co do których został już uniewinniony lub skazany; nie może być sądzony dwa razy o to samo).</a:t>
            </a:r>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539552" y="1268760"/>
            <a:ext cx="7920880" cy="3970318"/>
          </a:xfrm>
          <a:prstGeom prst="rect">
            <a:avLst/>
          </a:prstGeom>
          <a:noFill/>
        </p:spPr>
        <p:txBody>
          <a:bodyPr wrap="square" rtlCol="0">
            <a:spAutoFit/>
          </a:bodyPr>
          <a:lstStyle/>
          <a:p>
            <a:pPr algn="ctr"/>
            <a:r>
              <a:rPr lang="pl-PL" dirty="0"/>
              <a:t>W przedmowie do zbioru wypowiedzi </a:t>
            </a:r>
            <a:r>
              <a:rPr lang="pl-PL" b="1" dirty="0"/>
              <a:t>Roberta Schumana, francuskiego ministra </a:t>
            </a:r>
            <a:r>
              <a:rPr lang="pl-PL" b="1" dirty="0" smtClean="0"/>
              <a:t>spraw </a:t>
            </a:r>
            <a:r>
              <a:rPr lang="pl-PL" dirty="0" smtClean="0"/>
              <a:t>zagranicznych</a:t>
            </a:r>
            <a:r>
              <a:rPr lang="pl-PL" dirty="0"/>
              <a:t>, wielkiego protagonisty integracji europejskiej, Bronisław Geremek tak </a:t>
            </a:r>
            <a:r>
              <a:rPr lang="pl-PL" dirty="0" smtClean="0"/>
              <a:t>scharakteryzował jego </a:t>
            </a:r>
            <a:r>
              <a:rPr lang="pl-PL" dirty="0"/>
              <a:t>przekonania: </a:t>
            </a:r>
            <a:endParaRPr lang="pl-PL" dirty="0" smtClean="0"/>
          </a:p>
          <a:p>
            <a:pPr algn="ctr"/>
            <a:endParaRPr lang="pl-PL" i="1" dirty="0" smtClean="0"/>
          </a:p>
          <a:p>
            <a:pPr algn="ctr"/>
            <a:endParaRPr lang="pl-PL" i="1" dirty="0"/>
          </a:p>
          <a:p>
            <a:pPr algn="ctr"/>
            <a:endParaRPr lang="pl-PL" i="1" dirty="0"/>
          </a:p>
          <a:p>
            <a:pPr algn="just"/>
            <a:r>
              <a:rPr lang="pl-PL" i="1" dirty="0" smtClean="0"/>
              <a:t>W </a:t>
            </a:r>
            <a:r>
              <a:rPr lang="pl-PL" i="1" dirty="0"/>
              <a:t>poglądach politycznych Roberta Schumana szczególne </a:t>
            </a:r>
            <a:r>
              <a:rPr lang="pl-PL" i="1" dirty="0" smtClean="0"/>
              <a:t>miejsce zajmowało </a:t>
            </a:r>
            <a:r>
              <a:rPr lang="pl-PL" i="1" dirty="0"/>
              <a:t>ideowe zaangażowanie w życie publiczne, wynikające z zasad personalizmu </a:t>
            </a:r>
            <a:r>
              <a:rPr lang="pl-PL" i="1" dirty="0" smtClean="0"/>
              <a:t>chrześcijańskiego (wpływ </a:t>
            </a:r>
            <a:r>
              <a:rPr lang="pl-PL" i="1" dirty="0"/>
              <a:t>wywarł na niego Jacques Maritain). Z </a:t>
            </a:r>
            <a:r>
              <a:rPr lang="pl-PL" i="1" dirty="0" smtClean="0"/>
              <a:t>poszanowania godności </a:t>
            </a:r>
            <a:r>
              <a:rPr lang="pl-PL" i="1" dirty="0"/>
              <a:t>osoby </a:t>
            </a:r>
            <a:r>
              <a:rPr lang="pl-PL" i="1" dirty="0" smtClean="0"/>
              <a:t>ludzkiej wywodził </a:t>
            </a:r>
            <a:r>
              <a:rPr lang="pl-PL" i="1" dirty="0"/>
              <a:t>także demokrację oraz prawa człowieka i nie wahał się głosić, że powinnością </a:t>
            </a:r>
            <a:r>
              <a:rPr lang="pl-PL" i="1" dirty="0" smtClean="0"/>
              <a:t>chrześcijanina i </a:t>
            </a:r>
            <a:r>
              <a:rPr lang="pl-PL" i="1" dirty="0"/>
              <a:t>obywatela jest nie tylko </a:t>
            </a:r>
            <a:r>
              <a:rPr lang="pl-PL" i="1" dirty="0" smtClean="0"/>
              <a:t>szanować autonomię </a:t>
            </a:r>
            <a:r>
              <a:rPr lang="pl-PL" i="1" dirty="0"/>
              <a:t>religii i polityki, ale także uznawać </a:t>
            </a:r>
            <a:r>
              <a:rPr lang="pl-PL" i="1" dirty="0" smtClean="0"/>
              <a:t>wewnętrzne powiązania </a:t>
            </a:r>
            <a:r>
              <a:rPr lang="pl-PL" i="1" dirty="0"/>
              <a:t>między domeną duchową a świecką, bo pozwala to postrzegać politykę w jej </a:t>
            </a:r>
            <a:r>
              <a:rPr lang="pl-PL" i="1" dirty="0" smtClean="0"/>
              <a:t>wymiarze etycznym</a:t>
            </a:r>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23528" y="620688"/>
            <a:ext cx="8064896" cy="2862322"/>
          </a:xfrm>
          <a:prstGeom prst="rect">
            <a:avLst/>
          </a:prstGeom>
          <a:noFill/>
        </p:spPr>
        <p:txBody>
          <a:bodyPr wrap="square" rtlCol="0">
            <a:spAutoFit/>
          </a:bodyPr>
          <a:lstStyle/>
          <a:p>
            <a:r>
              <a:rPr lang="pl-PL" dirty="0"/>
              <a:t>Artykuł 51</a:t>
            </a:r>
          </a:p>
          <a:p>
            <a:r>
              <a:rPr lang="pl-PL" b="1" dirty="0"/>
              <a:t>Zakres</a:t>
            </a:r>
          </a:p>
          <a:p>
            <a:pPr algn="just"/>
            <a:r>
              <a:rPr lang="pl-PL" dirty="0"/>
              <a:t>1. Postanowienia niniejszej Karty mają zastosowanie do instytucji i organów Unii z właściwym uwzględnieniem zasady pomocniczości oraz do Państw Członkowskich wyłącznie w zakresie, w jakim stosują one prawo Unii. Państwa te zatem szanują prawa, przestrzegają zasad i popierają ich stosowanie zgodnie ze swymi kompetencjami.</a:t>
            </a:r>
          </a:p>
          <a:p>
            <a:pPr algn="just"/>
            <a:r>
              <a:rPr lang="pl-PL" dirty="0"/>
              <a:t>2. Niniejsza Karta nie ustanawia żadnej nowej kompetencji ani zadania dla Wspólnoty lub Unii, ani nie zmienia kompetencji i zadań określonych w Traktatach.</a:t>
            </a:r>
          </a:p>
          <a:p>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23528" y="620688"/>
            <a:ext cx="8064896" cy="5078313"/>
          </a:xfrm>
          <a:prstGeom prst="rect">
            <a:avLst/>
          </a:prstGeom>
          <a:noFill/>
        </p:spPr>
        <p:txBody>
          <a:bodyPr wrap="square" rtlCol="0">
            <a:spAutoFit/>
          </a:bodyPr>
          <a:lstStyle/>
          <a:p>
            <a:r>
              <a:rPr lang="pl-PL" dirty="0"/>
              <a:t>Artykuł 52</a:t>
            </a:r>
          </a:p>
          <a:p>
            <a:r>
              <a:rPr lang="pl-PL" b="1" dirty="0"/>
              <a:t>Zakres praw </a:t>
            </a:r>
            <a:r>
              <a:rPr lang="pl-PL" b="1" dirty="0" smtClean="0"/>
              <a:t>gwarantowanych</a:t>
            </a:r>
          </a:p>
          <a:p>
            <a:endParaRPr lang="pl-PL" b="1" dirty="0"/>
          </a:p>
          <a:p>
            <a:pPr marL="342900" indent="-342900">
              <a:buAutoNum type="arabicPeriod"/>
            </a:pPr>
            <a:r>
              <a:rPr lang="pl-PL" dirty="0" smtClean="0"/>
              <a:t>Wszelkie </a:t>
            </a:r>
            <a:r>
              <a:rPr lang="pl-PL" dirty="0"/>
              <a:t>ograniczenia w korzystaniu z praw i wolności uznanych w niniejszej Karcie </a:t>
            </a:r>
            <a:r>
              <a:rPr lang="pl-PL" b="1" dirty="0"/>
              <a:t>muszą być przewidziane ustawą </a:t>
            </a:r>
            <a:r>
              <a:rPr lang="pl-PL" dirty="0"/>
              <a:t>i </a:t>
            </a:r>
            <a:r>
              <a:rPr lang="pl-PL" b="1" dirty="0"/>
              <a:t>szanować istotę tych praw </a:t>
            </a:r>
            <a:r>
              <a:rPr lang="pl-PL" dirty="0"/>
              <a:t>i wolności. Z zastrzeżeniem zasady</a:t>
            </a:r>
            <a:r>
              <a:rPr lang="pl-PL" b="1" dirty="0"/>
              <a:t> proporcjonalności</a:t>
            </a:r>
            <a:r>
              <a:rPr lang="pl-PL" dirty="0"/>
              <a:t>, ograniczenia mogą być wprowadzone wyłącznie wtedy, gdy są </a:t>
            </a:r>
            <a:r>
              <a:rPr lang="pl-PL" b="1" dirty="0"/>
              <a:t>konieczne i rzeczywiście realizują cele </a:t>
            </a:r>
            <a:r>
              <a:rPr lang="pl-PL" dirty="0"/>
              <a:t>interesu ogólnego uznawane przez Unię lub wynikają z potrzeby ochrony praw i wolności innych </a:t>
            </a:r>
            <a:r>
              <a:rPr lang="pl-PL" dirty="0" smtClean="0"/>
              <a:t>osób.</a:t>
            </a:r>
          </a:p>
          <a:p>
            <a:pPr marL="342900" indent="-342900">
              <a:buAutoNum type="arabicPeriod"/>
            </a:pPr>
            <a:r>
              <a:rPr lang="pl-PL" dirty="0" smtClean="0"/>
              <a:t>Prawa </a:t>
            </a:r>
            <a:r>
              <a:rPr lang="pl-PL" dirty="0"/>
              <a:t>uznane w niniejszej Karcie, których podstawą są Traktaty wspólnotowe lub Traktat o Unii Europejskiej, są wykonywane na warunkach i w granicach określonych w tych </a:t>
            </a:r>
            <a:r>
              <a:rPr lang="pl-PL" dirty="0" smtClean="0"/>
              <a:t>Traktatach.</a:t>
            </a:r>
          </a:p>
          <a:p>
            <a:pPr marL="342900" indent="-342900">
              <a:buAutoNum type="arabicPeriod"/>
            </a:pPr>
            <a:endParaRPr lang="pl-PL" dirty="0"/>
          </a:p>
          <a:p>
            <a:pPr marL="342900" indent="-342900">
              <a:buAutoNum type="arabicPeriod"/>
            </a:pPr>
            <a:r>
              <a:rPr lang="pl-PL" b="1" dirty="0" smtClean="0"/>
              <a:t>W </a:t>
            </a:r>
            <a:r>
              <a:rPr lang="pl-PL" b="1" dirty="0"/>
              <a:t>zakresie, w jakim niniejsza Karta zawiera prawa, które odpowiadają prawom zagwarantowanym w Konwencji o ochronie praw człowieka i podstawowych wolności, ich znaczenie i zakres są takie same jak praw ustanowionych przez tę Konwencję</a:t>
            </a:r>
            <a:r>
              <a:rPr lang="pl-PL" dirty="0"/>
              <a:t>. Niniejsze postanowienie nie stanowi przeszkody, aby prawo Unii zapewniało szerszą ochronę</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323528" y="1844824"/>
            <a:ext cx="8352928" cy="2739211"/>
          </a:xfrm>
          <a:prstGeom prst="rect">
            <a:avLst/>
          </a:prstGeom>
          <a:noFill/>
        </p:spPr>
        <p:txBody>
          <a:bodyPr wrap="square" rtlCol="0">
            <a:spAutoFit/>
          </a:bodyPr>
          <a:lstStyle/>
          <a:p>
            <a:r>
              <a:rPr lang="pl-PL" sz="2800" dirty="0" smtClean="0"/>
              <a:t>Stanowisko Parlamentu Europejskiego</a:t>
            </a:r>
            <a:endParaRPr lang="pl-PL" dirty="0"/>
          </a:p>
          <a:p>
            <a:pPr fontAlgn="base"/>
            <a:endParaRPr lang="pl-PL" b="1" dirty="0"/>
          </a:p>
          <a:p>
            <a:pPr algn="just" fontAlgn="base"/>
            <a:r>
              <a:rPr lang="pl-PL" dirty="0" smtClean="0"/>
              <a:t>Parlament </a:t>
            </a:r>
            <a:r>
              <a:rPr lang="pl-PL" dirty="0"/>
              <a:t>Europejski zawsze przywiązywał ogromną wagę do poszanowania praw podstawowych w Unii. Począwszy od 1993 r. Parlament co roku organizuje debatę i przyjmuje rezolucję w tej sprawie na podstawie sprawozdania parlamentarnej Komisji Wolności Obywatelskich, Sprawiedliwości i Spraw Wewnętrznych. Ponadto Parlament przyjął również szereg rezolucji poruszających konkretne kwestie związane z ochroną praw podstawowych w państwach członkowskich.</a:t>
            </a:r>
          </a:p>
          <a:p>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51520" y="548680"/>
            <a:ext cx="8352928" cy="5632311"/>
          </a:xfrm>
          <a:prstGeom prst="rect">
            <a:avLst/>
          </a:prstGeom>
          <a:noFill/>
        </p:spPr>
        <p:txBody>
          <a:bodyPr wrap="square" rtlCol="0">
            <a:spAutoFit/>
          </a:bodyPr>
          <a:lstStyle/>
          <a:p>
            <a:pPr algn="just" fontAlgn="base"/>
            <a:r>
              <a:rPr lang="pl-PL" dirty="0"/>
              <a:t>Parlament Europejski skupiał uwagę w szczególności na kwestii kodyfikacji praw podstawowych w formie prawnie wiążącego dokumentu. Parlament opracował deklarację zasad dotyczącą definicji praw podstawowych, przyjętą przez trzy instytucje polityczne UE (Komisję, Radę i Parlament) w dniu 5 kwietnia 1977 r. i rozszerzoną w 1989 r. W 1994 r. Parlament sporządził listę praw podstawowych gwarantowanych przez Unię. Specjalną uwagę Parlament poświęcił opracowaniu karty, czyniąc z niej „jeden ze swoich konstytucyjnych priorytetów” oraz określając wymogi, jakie powinna spełniać karta, w szczególności stwierdzając, że</a:t>
            </a:r>
            <a:r>
              <a:rPr lang="pl-PL" dirty="0" smtClean="0"/>
              <a:t>:</a:t>
            </a:r>
          </a:p>
          <a:p>
            <a:pPr algn="just" fontAlgn="base"/>
            <a:endParaRPr lang="pl-PL" dirty="0"/>
          </a:p>
          <a:p>
            <a:pPr algn="just" fontAlgn="base"/>
            <a:r>
              <a:rPr lang="pl-PL" dirty="0"/>
              <a:t>dokument ten powinien zyskać w pełni wiążący status prawny poprzez włączenie go do Traktatu o Unii Europejskiej („Karta stanowiąca jedynie niewiążącą deklarację i ograniczająca się do wyliczenia istniejących praw zawiodłoby uzasadnione oczekiwania obywateli europejskich”); w związku z tym Parlament postulował włączenie karty do traktatu z Nicei i do nowego traktatu konstytucyjnego</a:t>
            </a:r>
            <a:r>
              <a:rPr lang="pl-PL" dirty="0" smtClean="0"/>
              <a:t>;</a:t>
            </a:r>
          </a:p>
          <a:p>
            <a:pPr algn="just" fontAlgn="base"/>
            <a:endParaRPr lang="pl-PL" dirty="0"/>
          </a:p>
          <a:p>
            <a:pPr algn="just" fontAlgn="base"/>
            <a:r>
              <a:rPr lang="pl-PL" dirty="0"/>
              <a:t>w karcie należy uwzględnić fakt, że prawa podstawowe są niepodzielne, obejmując zakresem jej zastosowania wszystkie instytucje i organy UE oraz wszystkie dziedziny polityki Unii – w tym należące do drugiego i trzeciego filaru – w kontekście kompetencji i funkcji powierzonych jej na mocy traktatów.</a:t>
            </a:r>
          </a:p>
          <a:p>
            <a:endParaRPr lang="pl-P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51520" y="548680"/>
            <a:ext cx="8352928" cy="5940088"/>
          </a:xfrm>
          <a:prstGeom prst="rect">
            <a:avLst/>
          </a:prstGeom>
          <a:noFill/>
        </p:spPr>
        <p:txBody>
          <a:bodyPr wrap="square" rtlCol="0">
            <a:spAutoFit/>
          </a:bodyPr>
          <a:lstStyle/>
          <a:p>
            <a:pPr fontAlgn="base"/>
            <a:r>
              <a:rPr lang="pl-PL" sz="2800" b="1" dirty="0"/>
              <a:t>Agencja Praw Podstawowych Unii </a:t>
            </a:r>
            <a:r>
              <a:rPr lang="pl-PL" sz="2800" b="1" dirty="0" smtClean="0"/>
              <a:t>Europejskiej</a:t>
            </a:r>
          </a:p>
          <a:p>
            <a:pPr fontAlgn="base"/>
            <a:endParaRPr lang="pl-PL" sz="2800" b="1" dirty="0"/>
          </a:p>
          <a:p>
            <a:pPr algn="just" fontAlgn="base"/>
            <a:r>
              <a:rPr lang="pl-PL" dirty="0"/>
              <a:t>Agencja zastąpiła utworzone w 1997 r. Europejskie Centrum Monitorowania Rasizmu i Ksenofobii. Jego głównym celem </a:t>
            </a:r>
            <a:r>
              <a:rPr lang="pl-PL" b="1" dirty="0"/>
              <a:t>było przekazywanie UE i państwom członkowskim obiektywnych, rzetelnych i porównywalnych na szczeblu europejskim informacji dotyczących zjawisk rasizmu, ksenofobii i antysemityzmu</a:t>
            </a:r>
            <a:r>
              <a:rPr lang="pl-PL" dirty="0"/>
              <a:t>, aby pomóc UE i państwom członkowskim w podejmowaniu odpowiednich środków i określaniu odpowiednich strategii. </a:t>
            </a:r>
            <a:endParaRPr lang="pl-PL" dirty="0" smtClean="0"/>
          </a:p>
          <a:p>
            <a:pPr algn="just" fontAlgn="base"/>
            <a:endParaRPr lang="pl-PL" dirty="0" smtClean="0"/>
          </a:p>
          <a:p>
            <a:pPr algn="just" fontAlgn="base"/>
            <a:r>
              <a:rPr lang="pl-PL" dirty="0" smtClean="0"/>
              <a:t>Agencja </a:t>
            </a:r>
            <a:r>
              <a:rPr lang="pl-PL" dirty="0"/>
              <a:t>została utworzona na mocy rozporządzenia Rady z lutego 2007 </a:t>
            </a:r>
            <a:r>
              <a:rPr lang="pl-PL" dirty="0" smtClean="0"/>
              <a:t>r.; działa </a:t>
            </a:r>
            <a:r>
              <a:rPr lang="pl-PL" dirty="0"/>
              <a:t>od marca 2007 r., a jej siedziba znajduje się w </a:t>
            </a:r>
            <a:r>
              <a:rPr lang="pl-PL" b="1" dirty="0"/>
              <a:t>Wiedniu</a:t>
            </a:r>
            <a:r>
              <a:rPr lang="pl-PL" dirty="0"/>
              <a:t>. Agencja służy instytucjom UE i państwom członkowskim </a:t>
            </a:r>
            <a:r>
              <a:rPr lang="pl-PL" dirty="0" smtClean="0"/>
              <a:t>po</a:t>
            </a:r>
            <a:r>
              <a:rPr lang="pl-PL" b="1" dirty="0" smtClean="0"/>
              <a:t>. Agencja nie ma uprawnień  do rozpatrywania indywidualnych skarg ani uprawnień decyzyjnych w zakresie regulacji, nie posiada też uprawnień do nadzorowania sytuacji w zakresie praw podstawowych w państwach członkowskich na podstawie art. 7 </a:t>
            </a:r>
            <a:r>
              <a:rPr lang="pl-PL" b="1" dirty="0" err="1" smtClean="0"/>
              <a:t>TUE</a:t>
            </a:r>
            <a:r>
              <a:rPr lang="pl-PL" dirty="0" err="1" smtClean="0"/>
              <a:t>mocą</a:t>
            </a:r>
            <a:r>
              <a:rPr lang="pl-PL" dirty="0" smtClean="0"/>
              <a:t> </a:t>
            </a:r>
            <a:r>
              <a:rPr lang="pl-PL" dirty="0"/>
              <a:t>i wiedzą specjalistyczną z zakresu praw </a:t>
            </a:r>
            <a:r>
              <a:rPr lang="pl-PL" dirty="0" smtClean="0"/>
              <a:t>podstawowych. </a:t>
            </a:r>
            <a:r>
              <a:rPr lang="pl-PL" dirty="0"/>
              <a:t>Obszary działania agencji określane są w planie pięcioletnim. Zadania agencji obejmują w szczególności </a:t>
            </a:r>
            <a:r>
              <a:rPr lang="pl-PL" b="1" dirty="0"/>
              <a:t>zbieranie, analizę, rozpowszechnianie i ocenę stosownych informacji i danych, prowadzenie badań i przeglądów naukowych, sporządzanie analiz wstępnych i studiów wykonalności</a:t>
            </a:r>
            <a:r>
              <a:rPr lang="pl-PL" dirty="0"/>
              <a:t>, publikowanie rocznego sprawozdania dotyczącego praw podstawowych oraz sprawozdań tematycznych.</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179512" y="332656"/>
            <a:ext cx="8712968" cy="6740307"/>
          </a:xfrm>
          <a:prstGeom prst="rect">
            <a:avLst/>
          </a:prstGeom>
          <a:noFill/>
        </p:spPr>
        <p:txBody>
          <a:bodyPr wrap="square" rtlCol="0">
            <a:spAutoFit/>
          </a:bodyPr>
          <a:lstStyle/>
          <a:p>
            <a:pPr algn="just"/>
            <a:r>
              <a:rPr lang="pl-PL" dirty="0" smtClean="0"/>
              <a:t>Jej celem </a:t>
            </a:r>
            <a:r>
              <a:rPr lang="pl-PL" dirty="0"/>
              <a:t>jest, zgodnie z art. 2 rozporządzenia, </a:t>
            </a:r>
            <a:r>
              <a:rPr lang="pl-PL" b="1" dirty="0"/>
              <a:t>dostarczanie pomocy i wiedzy fachowej w zakresie praw podstawowych odpowiednim instytucjom, organom, biurom i agencjom Unii oraz jej państwom członkowskim przy wdrażaniu przez nie prawa unijnego; wsparcie to służy zapewnieniu pełnego poszanowania praw podstawowych przez te instytucje i organy przy podejmowaniu przez nie środków lub określaniu kierunków działań w dziedzinach należących do ich kompetencji</a:t>
            </a:r>
            <a:r>
              <a:rPr lang="pl-PL" dirty="0"/>
              <a:t>. Cel ten Agencja ma osiągnąć m.in. poprzez:</a:t>
            </a:r>
          </a:p>
          <a:p>
            <a:pPr algn="just"/>
            <a:r>
              <a:rPr lang="pl-PL" dirty="0" smtClean="0"/>
              <a:t>- opracowywanie </a:t>
            </a:r>
            <a:r>
              <a:rPr lang="pl-PL" dirty="0"/>
              <a:t>metod i standardów poprawy porównywalności, obiektywności i rzetelności danych na szczeblu europejskim, we współpracy z Komisją i państwami członkowskimi,</a:t>
            </a:r>
          </a:p>
          <a:p>
            <a:pPr algn="just"/>
            <a:r>
              <a:rPr lang="pl-PL" dirty="0" smtClean="0"/>
              <a:t>- formułowanie </a:t>
            </a:r>
            <a:r>
              <a:rPr lang="pl-PL" dirty="0"/>
              <a:t>i publikowanie, z własnej inicjatywy lub na wniosek Parlamentu Europejskiego, Rady lub Komisji, wniosków oraz opinii na tematy szczegółowe z przeznaczeniem dla instytucji Unii Europejskiej i państw członkowskich wdrażających prawo unijne;</a:t>
            </a:r>
          </a:p>
          <a:p>
            <a:pPr algn="just"/>
            <a:r>
              <a:rPr lang="pl-PL" dirty="0" smtClean="0"/>
              <a:t>- publikowanie </a:t>
            </a:r>
            <a:r>
              <a:rPr lang="pl-PL" dirty="0"/>
              <a:t>rocznych sprawozdań na temat kwestii praw podstawowych, które objęte są zakresem działania Agencji, i wskazywanie w nich przykładów wzorcowych działań.</a:t>
            </a:r>
          </a:p>
          <a:p>
            <a:pPr algn="just"/>
            <a:endParaRPr lang="pl-PL" dirty="0" smtClean="0"/>
          </a:p>
          <a:p>
            <a:pPr algn="just"/>
            <a:r>
              <a:rPr lang="pl-PL" dirty="0" smtClean="0"/>
              <a:t>Na </a:t>
            </a:r>
            <a:r>
              <a:rPr lang="pl-PL" dirty="0"/>
              <a:t>czele Agencji stoi dyrektor, mianowany na 5-letnią kadencję z możliwością jednokrotnego jej przedłużenia o 3 lata. W skład Agencji wchodzą następujące organy: zarząd (organ wykonawczy), rada wykonawcza (organ doradczy) oraz komitet naukowy (organ ekspercki). Polska posiada dwóch reprezentantów w zarządzie Agencji (prof. Mirosław Wróblewski – członek, dr Michał Balcerzak – zastępca członka) oraz jednego reprezentanta w komitecie naukowym (prof. Roman Wieruszewski). Siedzibą Agencji jest Wiedeń. </a:t>
            </a:r>
          </a:p>
          <a:p>
            <a:pPr fontAlgn="base"/>
            <a:endParaRPr lang="pl-P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95536" y="548680"/>
            <a:ext cx="8424936" cy="5632311"/>
          </a:xfrm>
          <a:prstGeom prst="rect">
            <a:avLst/>
          </a:prstGeom>
          <a:noFill/>
        </p:spPr>
        <p:txBody>
          <a:bodyPr wrap="square" rtlCol="0">
            <a:spAutoFit/>
          </a:bodyPr>
          <a:lstStyle/>
          <a:p>
            <a:pPr algn="just"/>
            <a:r>
              <a:rPr lang="pl-PL" b="1" dirty="0"/>
              <a:t>Specjalny Przedstawiciel Unii Europejskiej ds. Praw Człowieka</a:t>
            </a:r>
            <a:r>
              <a:rPr lang="pl-PL" dirty="0"/>
              <a:t> - mianowany na podstawie decyzji Rady z dnia 25 lipca 2012 r. (2012/440/WPZiB). Działa on pod zwierzchnictwem </a:t>
            </a:r>
            <a:r>
              <a:rPr lang="pl-PL" b="1" dirty="0"/>
              <a:t>Wysokiego Przedstawiciela UE ds. Wspólnej Polityki Zagranicznej i Bezpieczeństwa</a:t>
            </a:r>
            <a:r>
              <a:rPr lang="pl-PL" dirty="0"/>
              <a:t>. Przy realizacji swoich zadań ściśle współpracuje </a:t>
            </a:r>
            <a:r>
              <a:rPr lang="pl-PL" b="1" dirty="0"/>
              <a:t>Europejską Służbą Działań Zewnętrznych</a:t>
            </a:r>
            <a:r>
              <a:rPr lang="pl-PL" dirty="0"/>
              <a:t> (EEAS). </a:t>
            </a:r>
            <a:endParaRPr lang="pl-PL" dirty="0" smtClean="0"/>
          </a:p>
          <a:p>
            <a:pPr algn="just"/>
            <a:endParaRPr lang="pl-PL" dirty="0"/>
          </a:p>
          <a:p>
            <a:pPr algn="just"/>
            <a:r>
              <a:rPr lang="pl-PL" dirty="0" smtClean="0"/>
              <a:t>Do </a:t>
            </a:r>
            <a:r>
              <a:rPr lang="pl-PL" dirty="0"/>
              <a:t>jego obowiązków należy m.in. zwiększanie skuteczności, obecności i widoczności Unii w zakresie ochrony i propagowania praw człowieka, zwłaszcza poprzez pogłębianie dialogu w dziedzinie współpracy politycznej Unii z krajami trzecimi, podmiotami gospodarczymi, społeczeństwem obywatelskim oraz organizacjami międzynarodowymi i regionalnymi, a także poprzez  działania na forach międzynarodowych oraz poprawa spójności unijnych działań w zakresie praw człowieka i szersze uwzględnianie kwestii praw człowieka we wszystkich obszarach działań zewnętrznych Unii. Mandat Specjalnego Przedstawiciela obejmuje przyczynianie się do realizacji unijnej polityki, wytycznych, zestawów narzędzi i planów działania w obszarze praw człowieka, pogłębianie dialogu na temat praw człowieka z rządami krajów trzecich oraz z organizacjami międzynarodowymi i regionalnymi, a także przyczynianie się do polepszenia jakości unijnych polityk i działań w obszarze ochrony i propagowania praw człowieka. Więcej informacji na temat działalności Specjalnego Przedstawiciela Unii Europejskiej ds. Praw Człowieka można znaleźć na stronie pod adresem</a:t>
            </a:r>
            <a:r>
              <a:rPr lang="pl-PL" dirty="0" smtClean="0"/>
              <a:t>:</a:t>
            </a:r>
            <a:endParaRPr lang="pl-P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95536" y="548680"/>
            <a:ext cx="8424936" cy="5632311"/>
          </a:xfrm>
          <a:prstGeom prst="rect">
            <a:avLst/>
          </a:prstGeom>
          <a:noFill/>
        </p:spPr>
        <p:txBody>
          <a:bodyPr wrap="square" rtlCol="0">
            <a:spAutoFit/>
          </a:bodyPr>
          <a:lstStyle/>
          <a:p>
            <a:pPr algn="just"/>
            <a:r>
              <a:rPr lang="pl-PL" b="1" dirty="0"/>
              <a:t>Europejski Rzecznik Praw Obywatelskich - </a:t>
            </a:r>
            <a:r>
              <a:rPr lang="pl-PL" dirty="0"/>
              <a:t>bada skargi złożone na niewłaściwe administrowanie w organach, instytucjach i jednostkach organizacyjnych UE. Mandatowi Europejskiego RPO nie podlega jedynie Trybunał Sprawiedliwości UE wykonujący funkcje sądowe. Rzecznik może stwierdzić niewłaściwe administrowanie w przypadku, gdy instytucja nie przestrzega praw podstawowych, przepisów lub zasad dobrej administracji. Europejski RPO prowadzi zazwyczaj postępowanie na podstawie otrzymanych skarg. Może on również wszcząć postępowanie z własnej inicjatywy. Prawo do złożenia skargi przysługuje każdej osobie fizycznej i prawnej mającej miejsce zamieszkania lub statutową siedzibę w Państwie Członkowskim UE. Skargę można wnieść za pomocą poczty, faksu lub drogą  elektroniczną. Formularz skargi jest dostępny na stronie internetowej Europejskiego RPO.</a:t>
            </a:r>
          </a:p>
          <a:p>
            <a:pPr algn="just"/>
            <a:r>
              <a:rPr lang="pl-PL" dirty="0"/>
              <a:t>Europejski Rzecznik Praw Obywatelskich może poinformować zaskarżoną instytucję o wniesionej skardze, sugerując rozwiązanie problemu. Jeśli sprawa nie zostanie rozwiązana w trakcie postępowania w sposób zadowalający, będzie on próbował doprowadzić do polubownego rozstrzygnięcia sporu i naprawienia szkody wyrządzonej w wyniku nieprawidłowego administrowania. Jeśli polubowne rozwiązanie sporu okaże się niemożliwe, Europejski Rzecznik Praw Obywatelskich może zarekomendować sposób rozwiązania danego problemu. W sytuacji gdy instytucja nie zaakceptuje jego zaleceń, Europejski RPO może sporządzić specjalny raport, który następnie zostaje skierowany do Parlamentu Europejskiego.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539552" y="1268760"/>
            <a:ext cx="7776864" cy="3416320"/>
          </a:xfrm>
          <a:prstGeom prst="rect">
            <a:avLst/>
          </a:prstGeom>
          <a:noFill/>
        </p:spPr>
        <p:txBody>
          <a:bodyPr wrap="square" rtlCol="0">
            <a:spAutoFit/>
          </a:bodyPr>
          <a:lstStyle/>
          <a:p>
            <a:pPr algn="just"/>
            <a:r>
              <a:rPr lang="pl-PL" sz="2400" dirty="0"/>
              <a:t>Sześćdziesiąt lat po powstaniu pierwszej Wspólnoty (Europejskiej Wspólnoty </a:t>
            </a:r>
            <a:r>
              <a:rPr lang="pl-PL" sz="2400" dirty="0" smtClean="0"/>
              <a:t>Węgla i </a:t>
            </a:r>
            <a:r>
              <a:rPr lang="pl-PL" sz="2400" dirty="0"/>
              <a:t>Stali) w Parlamencie Europejskim odbyło się przesłuchanie kandydata na członka Komisji </a:t>
            </a:r>
            <a:r>
              <a:rPr lang="pl-PL" sz="2400" dirty="0" smtClean="0"/>
              <a:t>– </a:t>
            </a:r>
            <a:r>
              <a:rPr lang="pl-PL" sz="2400" b="1" dirty="0" smtClean="0"/>
              <a:t>Rocco </a:t>
            </a:r>
            <a:r>
              <a:rPr lang="pl-PL" sz="2400" b="1" dirty="0" err="1"/>
              <a:t>Buttiglionego</a:t>
            </a:r>
            <a:r>
              <a:rPr lang="pl-PL" sz="2400" dirty="0"/>
              <a:t>. Został on na tyle skutecznie zdyskredytowany ze względu na </a:t>
            </a:r>
            <a:r>
              <a:rPr lang="pl-PL" sz="2400" dirty="0" smtClean="0"/>
              <a:t>swoje przekonania</a:t>
            </a:r>
            <a:r>
              <a:rPr lang="pl-PL" sz="2400" dirty="0"/>
              <a:t>, odwołujące się do chrześcijaństwa, że ostatecznie zrezygnował z </a:t>
            </a:r>
            <a:r>
              <a:rPr lang="pl-PL" sz="2400" dirty="0" smtClean="0"/>
              <a:t>kandydowania. Jako </a:t>
            </a:r>
            <a:r>
              <a:rPr lang="pl-PL" sz="2400" dirty="0"/>
              <a:t>argument przeciwko </a:t>
            </a:r>
            <a:r>
              <a:rPr lang="pl-PL" sz="2400" dirty="0" err="1"/>
              <a:t>Buttiglionemu</a:t>
            </a:r>
            <a:r>
              <a:rPr lang="pl-PL" sz="2400" dirty="0"/>
              <a:t> podnoszono zarzut o braku respektowania </a:t>
            </a:r>
            <a:r>
              <a:rPr lang="pl-PL" sz="2400" dirty="0" smtClean="0"/>
              <a:t>praw człowieka </a:t>
            </a:r>
            <a:r>
              <a:rPr lang="pl-PL" sz="2400" dirty="0"/>
              <a:t>w odniesieniu do kobiet i homoseksualistów.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23528" y="476672"/>
            <a:ext cx="8496944" cy="1754326"/>
          </a:xfrm>
          <a:prstGeom prst="rect">
            <a:avLst/>
          </a:prstGeom>
          <a:noFill/>
        </p:spPr>
        <p:txBody>
          <a:bodyPr wrap="square" rtlCol="0">
            <a:spAutoFit/>
          </a:bodyPr>
          <a:lstStyle/>
          <a:p>
            <a:pPr algn="just"/>
            <a:r>
              <a:rPr lang="pl-PL" dirty="0"/>
              <a:t>Prawo Wspólnot przez długi czas nie uwzględniało ochrony praw człowieka. </a:t>
            </a:r>
            <a:r>
              <a:rPr lang="pl-PL" dirty="0" smtClean="0"/>
              <a:t>System ich </a:t>
            </a:r>
            <a:r>
              <a:rPr lang="pl-PL" dirty="0"/>
              <a:t>ochrony powstał w ramach Rady Europy obok Wspólnot. Nie należy jednak </a:t>
            </a:r>
            <a:r>
              <a:rPr lang="pl-PL" dirty="0" smtClean="0"/>
              <a:t>zapominać, że </a:t>
            </a:r>
            <a:r>
              <a:rPr lang="pl-PL" dirty="0"/>
              <a:t>odrębność instytucjonalna (Rada Europy oraz Wspólnoty) nie przekreśla tego, że </a:t>
            </a:r>
            <a:r>
              <a:rPr lang="pl-PL" dirty="0" smtClean="0"/>
              <a:t>państwa zaangażowane </a:t>
            </a:r>
            <a:r>
              <a:rPr lang="pl-PL" dirty="0"/>
              <a:t>w integrację europejską były równocześnie członkami Rady Europy oraz </a:t>
            </a:r>
            <a:r>
              <a:rPr lang="pl-PL" dirty="0" smtClean="0"/>
              <a:t>sygnatariuszami europejskiej </a:t>
            </a:r>
            <a:r>
              <a:rPr lang="pl-PL" dirty="0"/>
              <a:t>Konwencji o ochronie praw człowieka i podstawowych wolności.</a:t>
            </a:r>
          </a:p>
        </p:txBody>
      </p:sp>
      <p:sp>
        <p:nvSpPr>
          <p:cNvPr id="3" name="pole tekstowe 2"/>
          <p:cNvSpPr txBox="1"/>
          <p:nvPr/>
        </p:nvSpPr>
        <p:spPr>
          <a:xfrm>
            <a:off x="179512" y="2636912"/>
            <a:ext cx="8748464" cy="2308324"/>
          </a:xfrm>
          <a:prstGeom prst="rect">
            <a:avLst/>
          </a:prstGeom>
          <a:noFill/>
        </p:spPr>
        <p:txBody>
          <a:bodyPr wrap="square" rtlCol="0">
            <a:spAutoFit/>
          </a:bodyPr>
          <a:lstStyle/>
          <a:p>
            <a:pPr algn="just"/>
            <a:r>
              <a:rPr lang="pl-PL" dirty="0"/>
              <a:t>Aksjologiczne źródła integracji biją zatem poza jej podstawami prawnymi (</a:t>
            </a:r>
            <a:r>
              <a:rPr lang="pl-PL" dirty="0" smtClean="0"/>
              <a:t>traktatem paryskim </a:t>
            </a:r>
            <a:r>
              <a:rPr lang="pl-PL" dirty="0"/>
              <a:t>i traktatami rzymskimi – powołującymi pierwsze Wspólnoty europejskie). </a:t>
            </a:r>
            <a:r>
              <a:rPr lang="pl-PL" dirty="0" smtClean="0"/>
              <a:t>Jednakże obecnie</a:t>
            </a:r>
            <a:r>
              <a:rPr lang="pl-PL" dirty="0"/>
              <a:t>, po wielokrotnych rewizjach traktatów, taki katalog wartości wpisany jest wyraźnie</a:t>
            </a:r>
          </a:p>
          <a:p>
            <a:pPr algn="just"/>
            <a:r>
              <a:rPr lang="pl-PL" dirty="0"/>
              <a:t>w prawo Unii Europejskiej – wyrażony został przede wszystkim w Traktacie o Unii </a:t>
            </a:r>
            <a:r>
              <a:rPr lang="pl-PL" dirty="0" smtClean="0"/>
              <a:t>Europejskiej (TUE</a:t>
            </a:r>
            <a:r>
              <a:rPr lang="pl-PL" dirty="0"/>
              <a:t>), Traktacie o funkcjonowaniu Unii Europejskiej (TfUE) oraz Karcie praw </a:t>
            </a:r>
            <a:r>
              <a:rPr lang="pl-PL" dirty="0" smtClean="0"/>
              <a:t>podstawowych. Dokumenty </a:t>
            </a:r>
            <a:r>
              <a:rPr lang="pl-PL" dirty="0"/>
              <a:t>te określają wspomniany powyżej zakres kompromisu w rozumieniu </a:t>
            </a:r>
            <a:r>
              <a:rPr lang="pl-PL" dirty="0" smtClean="0"/>
              <a:t>podstawowych wartości </a:t>
            </a:r>
            <a:r>
              <a:rPr lang="pl-PL" dirty="0"/>
              <a:t>Unii, które zgodnie z preambułą do TUE mają charakter powszechny i </a:t>
            </a:r>
            <a:r>
              <a:rPr lang="pl-PL" dirty="0" smtClean="0"/>
              <a:t>wynikają z </a:t>
            </a:r>
            <a:r>
              <a:rPr lang="pl-PL" dirty="0"/>
              <a:t>kulturowego, religijnego i humanistycznego dziedzictwa Europy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683568" y="692696"/>
            <a:ext cx="7632848" cy="1754326"/>
          </a:xfrm>
          <a:prstGeom prst="rect">
            <a:avLst/>
          </a:prstGeom>
          <a:noFill/>
        </p:spPr>
        <p:txBody>
          <a:bodyPr wrap="square" rtlCol="0">
            <a:spAutoFit/>
          </a:bodyPr>
          <a:lstStyle/>
          <a:p>
            <a:r>
              <a:rPr lang="pl-PL" b="1" dirty="0"/>
              <a:t>Do podstawowych wartości wskazanych w </a:t>
            </a:r>
            <a:r>
              <a:rPr lang="pl-PL" b="1" dirty="0">
                <a:solidFill>
                  <a:srgbClr val="FF0000"/>
                </a:solidFill>
              </a:rPr>
              <a:t>Traktacie o Unii Europejskiej należą</a:t>
            </a:r>
          </a:p>
          <a:p>
            <a:r>
              <a:rPr lang="pl-PL" b="1" dirty="0">
                <a:solidFill>
                  <a:srgbClr val="FF0000"/>
                </a:solidFill>
              </a:rPr>
              <a:t>nienaruszalne i niezbywalne prawa człowieka, wolność, demokracja, równość,</a:t>
            </a:r>
          </a:p>
          <a:p>
            <a:r>
              <a:rPr lang="pl-PL" b="1" dirty="0">
                <a:solidFill>
                  <a:srgbClr val="FF0000"/>
                </a:solidFill>
              </a:rPr>
              <a:t>państwo prawne, solidarność między narodami. </a:t>
            </a:r>
            <a:endParaRPr lang="pl-PL" b="1" dirty="0" smtClean="0">
              <a:solidFill>
                <a:srgbClr val="FF0000"/>
              </a:solidFill>
            </a:endParaRPr>
          </a:p>
          <a:p>
            <a:endParaRPr lang="pl-PL" b="1" dirty="0"/>
          </a:p>
          <a:p>
            <a:pPr algn="just"/>
            <a:r>
              <a:rPr lang="pl-PL" b="1" dirty="0" smtClean="0"/>
              <a:t>Ponadto </a:t>
            </a:r>
            <a:r>
              <a:rPr lang="pl-PL" b="1" dirty="0"/>
              <a:t>w art. 3 TUE wśród celów </a:t>
            </a:r>
            <a:r>
              <a:rPr lang="pl-PL" b="1" dirty="0" smtClean="0"/>
              <a:t>Unii wskazuje </a:t>
            </a:r>
            <a:r>
              <a:rPr lang="pl-PL" b="1" dirty="0"/>
              <a:t>się pokój i dobrobyt narodów</a:t>
            </a:r>
            <a:r>
              <a:rPr lang="pl-PL" dirty="0"/>
              <a:t>.</a:t>
            </a:r>
          </a:p>
        </p:txBody>
      </p:sp>
      <p:sp>
        <p:nvSpPr>
          <p:cNvPr id="3" name="pole tekstowe 2"/>
          <p:cNvSpPr txBox="1"/>
          <p:nvPr/>
        </p:nvSpPr>
        <p:spPr>
          <a:xfrm>
            <a:off x="827584" y="2852936"/>
            <a:ext cx="7056784" cy="3693319"/>
          </a:xfrm>
          <a:prstGeom prst="rect">
            <a:avLst/>
          </a:prstGeom>
          <a:noFill/>
        </p:spPr>
        <p:txBody>
          <a:bodyPr wrap="square" rtlCol="0">
            <a:spAutoFit/>
          </a:bodyPr>
          <a:lstStyle/>
          <a:p>
            <a:r>
              <a:rPr lang="pl-PL" dirty="0" smtClean="0"/>
              <a:t>1. </a:t>
            </a:r>
            <a:r>
              <a:rPr lang="pl-PL" b="1" dirty="0"/>
              <a:t>Wolność. Wolność wymieniona obok demokracji oraz równości ma znaczenie </a:t>
            </a:r>
            <a:r>
              <a:rPr lang="pl-PL" b="1" dirty="0" smtClean="0"/>
              <a:t>szersze </a:t>
            </a:r>
            <a:r>
              <a:rPr lang="pl-PL" dirty="0" smtClean="0"/>
              <a:t>niż </a:t>
            </a:r>
            <a:r>
              <a:rPr lang="pl-PL" dirty="0"/>
              <a:t>tylko ograniczające się do wymiaru jednostkowego. Należy ją zatem odnieść do </a:t>
            </a:r>
            <a:r>
              <a:rPr lang="pl-PL" dirty="0" smtClean="0"/>
              <a:t>wolności człowieka</a:t>
            </a:r>
            <a:r>
              <a:rPr lang="pl-PL" dirty="0"/>
              <a:t>, ale także tworzonych przez niego wspólnot i państw. Rozumienie </a:t>
            </a:r>
            <a:r>
              <a:rPr lang="pl-PL" dirty="0" smtClean="0"/>
              <a:t>wolności, ukształtowane </a:t>
            </a:r>
            <a:r>
              <a:rPr lang="pl-PL" dirty="0"/>
              <a:t>przez prawo i orzecznictwo organów Unii, ostrożnie rzecz ujmując, sprowadza</a:t>
            </a:r>
          </a:p>
          <a:p>
            <a:r>
              <a:rPr lang="pl-PL" dirty="0"/>
              <a:t>się do tego, że każdy może czynić to, co chce, do granic naruszenia cudzej wolności. </a:t>
            </a:r>
            <a:r>
              <a:rPr lang="pl-PL" dirty="0" smtClean="0"/>
              <a:t>Tak rozumiana </a:t>
            </a:r>
            <a:r>
              <a:rPr lang="pl-PL" dirty="0"/>
              <a:t>autonomia jednostki jest charakterystyczna dla państw liberalnych, </a:t>
            </a:r>
            <a:r>
              <a:rPr lang="pl-PL" dirty="0" smtClean="0"/>
              <a:t>jednocześnie sprawia</a:t>
            </a:r>
            <a:r>
              <a:rPr lang="pl-PL" dirty="0"/>
              <a:t>, że z trudem odnajduje się jej granice. Pojawienie się słowa „wolność” to </a:t>
            </a:r>
            <a:r>
              <a:rPr lang="pl-PL" dirty="0" smtClean="0"/>
              <a:t>przyczynek do </a:t>
            </a:r>
            <a:r>
              <a:rPr lang="pl-PL" dirty="0"/>
              <a:t>rozważań wielkiego tematu teoretycznego, jakim jest rozumienie suwerenności państw </a:t>
            </a:r>
            <a:r>
              <a:rPr lang="pl-PL" dirty="0" smtClean="0"/>
              <a:t>nie tylko </a:t>
            </a:r>
            <a:r>
              <a:rPr lang="pl-PL" dirty="0"/>
              <a:t>w związku z członkostwem państw w UE, ale także w związku ze zjawiskiem </a:t>
            </a:r>
            <a:r>
              <a:rPr lang="pl-PL" dirty="0" smtClean="0"/>
              <a:t>globalizacji, odbijającym </a:t>
            </a:r>
            <a:r>
              <a:rPr lang="pl-PL" dirty="0"/>
              <a:t>się na sposobie rozumienia suwerenności państw.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55576" y="836712"/>
            <a:ext cx="7416824" cy="4801314"/>
          </a:xfrm>
          <a:prstGeom prst="rect">
            <a:avLst/>
          </a:prstGeom>
        </p:spPr>
        <p:txBody>
          <a:bodyPr wrap="square">
            <a:spAutoFit/>
          </a:bodyPr>
          <a:lstStyle/>
          <a:p>
            <a:pPr algn="just"/>
            <a:r>
              <a:rPr lang="pl-PL" b="1" dirty="0" smtClean="0"/>
              <a:t>2. Równość</a:t>
            </a:r>
            <a:r>
              <a:rPr lang="pl-PL" b="1" dirty="0"/>
              <a:t>. Ogromna część działań organów Unii ukierunkowana jest na </a:t>
            </a:r>
            <a:r>
              <a:rPr lang="pl-PL" b="1" dirty="0" smtClean="0"/>
              <a:t>urzeczywistnianie </a:t>
            </a:r>
            <a:r>
              <a:rPr lang="pl-PL" dirty="0" smtClean="0"/>
              <a:t>równości</a:t>
            </a:r>
            <a:r>
              <a:rPr lang="pl-PL" dirty="0"/>
              <a:t>. Z jednej strony prawo dotyczące pomocy publicznej oraz finansowanie </a:t>
            </a:r>
            <a:r>
              <a:rPr lang="pl-PL" dirty="0" smtClean="0"/>
              <a:t>ze środków </a:t>
            </a:r>
            <a:r>
              <a:rPr lang="pl-PL" dirty="0"/>
              <a:t>unijnych rozwoju gospodarczego państw członkowskich zostało tak </a:t>
            </a:r>
            <a:r>
              <a:rPr lang="pl-PL" dirty="0" smtClean="0"/>
              <a:t>skonstruowane, aby </a:t>
            </a:r>
            <a:r>
              <a:rPr lang="pl-PL" dirty="0"/>
              <a:t>uwzględniać konieczność wyrównywania różnic między poszczególnymi </a:t>
            </a:r>
            <a:r>
              <a:rPr lang="pl-PL" dirty="0" smtClean="0"/>
              <a:t>terytoriami Unii</a:t>
            </a:r>
            <a:r>
              <a:rPr lang="pl-PL" dirty="0"/>
              <a:t>. Z </a:t>
            </a:r>
            <a:r>
              <a:rPr lang="pl-PL" dirty="0" smtClean="0"/>
              <a:t>drugiej strony </a:t>
            </a:r>
            <a:r>
              <a:rPr lang="pl-PL" dirty="0"/>
              <a:t>równość na płaszczyźnie praw człowieka oznacza konieczność </a:t>
            </a:r>
            <a:r>
              <a:rPr lang="pl-PL" dirty="0" smtClean="0"/>
              <a:t>zrównania w </a:t>
            </a:r>
            <a:r>
              <a:rPr lang="pl-PL" dirty="0"/>
              <a:t>prawach kobiet i mężczyzn (tu należy wskazać przede wszystkim wpływ </a:t>
            </a:r>
            <a:r>
              <a:rPr lang="pl-PL" dirty="0" smtClean="0"/>
              <a:t>prawa europejskiego </a:t>
            </a:r>
            <a:r>
              <a:rPr lang="pl-PL" dirty="0"/>
              <a:t>na ustawodawstwo pracy) oraz zakaz dyskryminacji ze względu na rasę, </a:t>
            </a:r>
            <a:r>
              <a:rPr lang="pl-PL" dirty="0" smtClean="0"/>
              <a:t>kolor skóry</a:t>
            </a:r>
            <a:r>
              <a:rPr lang="pl-PL" dirty="0"/>
              <a:t>, pochodzenie etniczne lub społeczne, cechy genetyczne, język, religię i </a:t>
            </a:r>
            <a:r>
              <a:rPr lang="pl-PL" dirty="0" smtClean="0"/>
              <a:t>przekonania poglądy </a:t>
            </a:r>
            <a:r>
              <a:rPr lang="pl-PL" dirty="0"/>
              <a:t>polityczne lub wszelkie inne poglądy, przynależność do mniejszości narodowej,</a:t>
            </a:r>
          </a:p>
          <a:p>
            <a:pPr algn="just"/>
            <a:r>
              <a:rPr lang="pl-PL" dirty="0"/>
              <a:t>majątek, urodzenie, niepełnosprawność, wiek, orientację seksualną. Unia, jako </a:t>
            </a:r>
            <a:r>
              <a:rPr lang="pl-PL" dirty="0" smtClean="0"/>
              <a:t>wspólnota różnych </a:t>
            </a:r>
            <a:r>
              <a:rPr lang="pl-PL" dirty="0"/>
              <a:t>języków, kultur i religii i jednocześnie magnes dla imigrantów, zwraca </a:t>
            </a:r>
            <a:r>
              <a:rPr lang="pl-PL" dirty="0" smtClean="0"/>
              <a:t>szczególną uwagę </a:t>
            </a:r>
            <a:r>
              <a:rPr lang="pl-PL" dirty="0"/>
              <a:t>na równość wszystkich swoich obywateli. Ponadto od początku istnienia </a:t>
            </a:r>
            <a:r>
              <a:rPr lang="pl-PL" dirty="0" smtClean="0"/>
              <a:t>Wspólnot duże </a:t>
            </a:r>
            <a:r>
              <a:rPr lang="pl-PL" dirty="0"/>
              <a:t>znaczenie przywiązywano do zwalczania dyskryminacji ze względu na przynależność</a:t>
            </a:r>
          </a:p>
          <a:p>
            <a:pPr algn="just"/>
            <a:r>
              <a:rPr lang="pl-PL" dirty="0"/>
              <a:t>państwową.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611560" y="836712"/>
            <a:ext cx="7776864" cy="2585323"/>
          </a:xfrm>
          <a:prstGeom prst="rect">
            <a:avLst/>
          </a:prstGeom>
          <a:noFill/>
        </p:spPr>
        <p:txBody>
          <a:bodyPr wrap="square" rtlCol="0">
            <a:spAutoFit/>
          </a:bodyPr>
          <a:lstStyle/>
          <a:p>
            <a:pPr algn="just"/>
            <a:r>
              <a:rPr lang="pl-PL" dirty="0" smtClean="0"/>
              <a:t>3. </a:t>
            </a:r>
          </a:p>
          <a:p>
            <a:pPr algn="just"/>
            <a:endParaRPr lang="pl-PL" dirty="0"/>
          </a:p>
          <a:p>
            <a:pPr algn="just"/>
            <a:r>
              <a:rPr lang="pl-PL" b="1" dirty="0"/>
              <a:t>Demokracja. Warunkiem członkostwa w Unii Europejskiej jest demokratyczny </a:t>
            </a:r>
            <a:r>
              <a:rPr lang="pl-PL" b="1" dirty="0" smtClean="0"/>
              <a:t>charakter </a:t>
            </a:r>
            <a:r>
              <a:rPr lang="pl-PL" dirty="0" smtClean="0"/>
              <a:t>ustroju</a:t>
            </a:r>
            <a:r>
              <a:rPr lang="pl-PL" dirty="0"/>
              <a:t>. Demokracja stanowi zatem wymóg </a:t>
            </a:r>
            <a:r>
              <a:rPr lang="pl-PL" i="1" dirty="0"/>
              <a:t>sine </a:t>
            </a:r>
            <a:r>
              <a:rPr lang="pl-PL" i="1" dirty="0" err="1"/>
              <a:t>qua</a:t>
            </a:r>
            <a:r>
              <a:rPr lang="pl-PL" i="1" dirty="0"/>
              <a:t> non obecności w Unii. Nie znaczy </a:t>
            </a:r>
            <a:r>
              <a:rPr lang="pl-PL" i="1" dirty="0" smtClean="0"/>
              <a:t>to, </a:t>
            </a:r>
            <a:r>
              <a:rPr lang="pl-PL" dirty="0" smtClean="0"/>
              <a:t>że </a:t>
            </a:r>
            <a:r>
              <a:rPr lang="pl-PL" dirty="0"/>
              <a:t>nie miałaby być ona doskonalona. W tym miejscu warto przywołać krytyczne </a:t>
            </a:r>
            <a:r>
              <a:rPr lang="pl-PL" dirty="0" smtClean="0"/>
              <a:t>wypowiedzi o </a:t>
            </a:r>
            <a:r>
              <a:rPr lang="pl-PL" dirty="0"/>
              <a:t>braku demokratycznego mandatu dla działań organów Unii („deficyt demokracji” Unii Europejskiej</a:t>
            </a:r>
            <a:r>
              <a:rPr lang="pl-PL" dirty="0" smtClean="0"/>
              <a:t>), ale </a:t>
            </a:r>
            <a:r>
              <a:rPr lang="pl-PL" dirty="0"/>
              <a:t>także o zagrożeniach demokracji w państwach członkowskich (przez m.in.</a:t>
            </a:r>
          </a:p>
          <a:p>
            <a:pPr algn="just"/>
            <a:r>
              <a:rPr lang="pl-PL" dirty="0"/>
              <a:t>brak zaufania obywateli do władzy, niechęć do aktywności obywatelskiej).</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539552" y="980728"/>
            <a:ext cx="6768752" cy="3416320"/>
          </a:xfrm>
          <a:prstGeom prst="rect">
            <a:avLst/>
          </a:prstGeom>
          <a:noFill/>
        </p:spPr>
        <p:txBody>
          <a:bodyPr wrap="square" rtlCol="0">
            <a:spAutoFit/>
          </a:bodyPr>
          <a:lstStyle/>
          <a:p>
            <a:r>
              <a:rPr lang="pl-PL" dirty="0" smtClean="0"/>
              <a:t>4.</a:t>
            </a:r>
          </a:p>
          <a:p>
            <a:endParaRPr lang="pl-PL" dirty="0"/>
          </a:p>
          <a:p>
            <a:pPr algn="just"/>
            <a:r>
              <a:rPr lang="pl-PL" b="1" dirty="0"/>
              <a:t>Państwo prawne. Pojęcie to przeszło w dwudziestowiecznej Europie </a:t>
            </a:r>
            <a:r>
              <a:rPr lang="pl-PL" b="1" dirty="0" smtClean="0"/>
              <a:t>ewolucję </a:t>
            </a:r>
            <a:r>
              <a:rPr lang="pl-PL" dirty="0" smtClean="0"/>
              <a:t>od </a:t>
            </a:r>
            <a:r>
              <a:rPr lang="pl-PL" dirty="0"/>
              <a:t>znaczenia jedynie formalnego, a więc założenia, że władza może działać </a:t>
            </a:r>
            <a:r>
              <a:rPr lang="pl-PL" dirty="0" smtClean="0"/>
              <a:t>wyłącznie na </a:t>
            </a:r>
            <a:r>
              <a:rPr lang="pl-PL" dirty="0"/>
              <a:t>podstawie prawa i w jego granicach, do znaczenia materialnego, a więc </a:t>
            </a:r>
            <a:r>
              <a:rPr lang="pl-PL" dirty="0" smtClean="0"/>
              <a:t>wymogu, aby </a:t>
            </a:r>
            <a:r>
              <a:rPr lang="pl-PL" dirty="0"/>
              <a:t>prawo było słuszne i sprawiedliwe, </a:t>
            </a:r>
            <a:r>
              <a:rPr lang="pl-PL" dirty="0" smtClean="0"/>
              <a:t>przy uwzględnieniu </a:t>
            </a:r>
            <a:r>
              <a:rPr lang="pl-PL" dirty="0"/>
              <a:t>aspektu formalnego, a </a:t>
            </a:r>
            <a:r>
              <a:rPr lang="pl-PL" dirty="0" smtClean="0"/>
              <a:t>więc konieczności </a:t>
            </a:r>
            <a:r>
              <a:rPr lang="pl-PL" dirty="0"/>
              <a:t>działania na podstawie i w granicach prawa. W tym sensie Unia nie </a:t>
            </a:r>
            <a:r>
              <a:rPr lang="pl-PL" dirty="0" smtClean="0"/>
              <a:t>tylko powinna </a:t>
            </a:r>
            <a:r>
              <a:rPr lang="pl-PL" dirty="0"/>
              <a:t>być uważana za gwaranta </a:t>
            </a:r>
            <a:r>
              <a:rPr lang="pl-PL" dirty="0" smtClean="0"/>
              <a:t>właściwego stosowania </a:t>
            </a:r>
            <a:r>
              <a:rPr lang="pl-PL" dirty="0"/>
              <a:t>procedur i </a:t>
            </a:r>
            <a:r>
              <a:rPr lang="pl-PL" dirty="0" smtClean="0"/>
              <a:t>nieprzekraczania kompetencji</a:t>
            </a:r>
            <a:r>
              <a:rPr lang="pl-PL" dirty="0"/>
              <a:t>, ale również tworzenia i stosowania prawa spełniającego wymóg </a:t>
            </a:r>
            <a:r>
              <a:rPr lang="pl-PL" dirty="0" smtClean="0"/>
              <a:t>m.in. poszanowania </a:t>
            </a:r>
            <a:r>
              <a:rPr lang="pl-PL" dirty="0"/>
              <a:t>praw człowieka.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683568" y="692696"/>
            <a:ext cx="7200800" cy="4247317"/>
          </a:xfrm>
          <a:prstGeom prst="rect">
            <a:avLst/>
          </a:prstGeom>
          <a:noFill/>
        </p:spPr>
        <p:txBody>
          <a:bodyPr wrap="square" rtlCol="0">
            <a:spAutoFit/>
          </a:bodyPr>
          <a:lstStyle/>
          <a:p>
            <a:pPr algn="just"/>
            <a:endParaRPr lang="pl-PL" b="1" dirty="0" smtClean="0"/>
          </a:p>
          <a:p>
            <a:pPr algn="just"/>
            <a:r>
              <a:rPr lang="pl-PL" b="1" dirty="0" smtClean="0"/>
              <a:t>5.</a:t>
            </a:r>
          </a:p>
          <a:p>
            <a:pPr algn="just"/>
            <a:endParaRPr lang="pl-PL" b="1" dirty="0"/>
          </a:p>
          <a:p>
            <a:pPr algn="just"/>
            <a:r>
              <a:rPr lang="pl-PL" b="1" dirty="0" smtClean="0"/>
              <a:t>Prawa </a:t>
            </a:r>
            <a:r>
              <a:rPr lang="pl-PL" b="1" dirty="0"/>
              <a:t>człowieka. Choć prawa człowieka przez długi czas nie zostały </a:t>
            </a:r>
            <a:r>
              <a:rPr lang="pl-PL" b="1" dirty="0" smtClean="0"/>
              <a:t>wyrażone </a:t>
            </a:r>
            <a:r>
              <a:rPr lang="pl-PL" dirty="0" smtClean="0"/>
              <a:t>w </a:t>
            </a:r>
            <a:r>
              <a:rPr lang="pl-PL" dirty="0"/>
              <a:t>prawie wspólnotowym, to dla państw członkowskich, będących członkami </a:t>
            </a:r>
            <a:r>
              <a:rPr lang="pl-PL" dirty="0" smtClean="0"/>
              <a:t>Rady Europy</a:t>
            </a:r>
            <a:r>
              <a:rPr lang="pl-PL" dirty="0"/>
              <a:t>, były czymś oczywistym – z pewnością jako wartość wymieniona m.in. w </a:t>
            </a:r>
            <a:r>
              <a:rPr lang="pl-PL" dirty="0" smtClean="0"/>
              <a:t>europejskiej Konwencji </a:t>
            </a:r>
            <a:r>
              <a:rPr lang="pl-PL" dirty="0"/>
              <a:t>praw człowieka i podstawowych wolności (dalej: Konwencja </a:t>
            </a:r>
            <a:r>
              <a:rPr lang="pl-PL" dirty="0" smtClean="0"/>
              <a:t>człowieka lub </a:t>
            </a:r>
            <a:r>
              <a:rPr lang="pl-PL" dirty="0"/>
              <a:t>Konwencja). Z czasem jako rezultat orzecznictwa Trybunału </a:t>
            </a:r>
            <a:r>
              <a:rPr lang="pl-PL" dirty="0" smtClean="0"/>
              <a:t>Sprawiedliwości w </a:t>
            </a:r>
            <a:r>
              <a:rPr lang="pl-PL" dirty="0"/>
              <a:t>Luksemburgu prawa człowieka uzyskały potwierdzenie i prawną ochronę w </a:t>
            </a:r>
            <a:r>
              <a:rPr lang="pl-PL" dirty="0" smtClean="0"/>
              <a:t>ramach . </a:t>
            </a:r>
            <a:r>
              <a:rPr lang="pl-PL" dirty="0"/>
              <a:t>Wspólnot, a potem Unii Europejskiej. </a:t>
            </a:r>
            <a:r>
              <a:rPr lang="pl-PL" dirty="0">
                <a:solidFill>
                  <a:srgbClr val="FF0000"/>
                </a:solidFill>
              </a:rPr>
              <a:t>Wydaje się, że kulminacją poszukiwania </a:t>
            </a:r>
            <a:r>
              <a:rPr lang="pl-PL" dirty="0" smtClean="0">
                <a:solidFill>
                  <a:srgbClr val="FF0000"/>
                </a:solidFill>
              </a:rPr>
              <a:t>właściwe</a:t>
            </a:r>
            <a:r>
              <a:rPr lang="pl-PL" dirty="0">
                <a:solidFill>
                  <a:srgbClr val="FF0000"/>
                </a:solidFill>
              </a:rPr>
              <a:t>go standardu ochrony praw człowieka było wejście w życie traktatu z Lizbony, w którym </a:t>
            </a:r>
            <a:r>
              <a:rPr lang="pl-PL" dirty="0" smtClean="0">
                <a:solidFill>
                  <a:srgbClr val="FF0000"/>
                </a:solidFill>
              </a:rPr>
              <a:t>wyartykułowano wolę </a:t>
            </a:r>
            <a:r>
              <a:rPr lang="pl-PL" dirty="0">
                <a:solidFill>
                  <a:srgbClr val="FF0000"/>
                </a:solidFill>
              </a:rPr>
              <a:t>przystąpienia Unii do Konwencji praw człowieka, jednocześnie </a:t>
            </a:r>
            <a:r>
              <a:rPr lang="pl-PL" dirty="0" smtClean="0">
                <a:solidFill>
                  <a:srgbClr val="FF0000"/>
                </a:solidFill>
              </a:rPr>
              <a:t>podnosząc do </a:t>
            </a:r>
            <a:r>
              <a:rPr lang="pl-PL" dirty="0">
                <a:solidFill>
                  <a:srgbClr val="FF0000"/>
                </a:solidFill>
              </a:rPr>
              <a:t>rangi prawa pierwotnego Unii Kartę praw podstawowych.</a:t>
            </a:r>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2277</TotalTime>
  <Words>2116</Words>
  <Application>Microsoft Office PowerPoint</Application>
  <PresentationFormat>Pokaz na ekranie (4:3)</PresentationFormat>
  <Paragraphs>119</Paragraphs>
  <Slides>27</Slides>
  <Notes>0</Notes>
  <HiddenSlides>0</HiddenSlides>
  <MMClips>0</MMClips>
  <ScaleCrop>false</ScaleCrop>
  <HeadingPairs>
    <vt:vector size="4" baseType="variant">
      <vt:variant>
        <vt:lpstr>Motyw</vt:lpstr>
      </vt:variant>
      <vt:variant>
        <vt:i4>1</vt:i4>
      </vt:variant>
      <vt:variant>
        <vt:lpstr>Tytuły slajdów</vt:lpstr>
      </vt:variant>
      <vt:variant>
        <vt:i4>27</vt:i4>
      </vt:variant>
    </vt:vector>
  </HeadingPairs>
  <TitlesOfParts>
    <vt:vector size="28" baseType="lpstr">
      <vt:lpstr>Motyw pakietu Office</vt:lpstr>
      <vt:lpstr>Unia Europejska a prawa człowieka</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Slajd 26</vt:lpstr>
      <vt:lpstr>Slajd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Unia Europejska a prawa człowieka</dc:title>
  <dc:creator>Lenovo</dc:creator>
  <cp:lastModifiedBy>Intel</cp:lastModifiedBy>
  <cp:revision>10</cp:revision>
  <dcterms:created xsi:type="dcterms:W3CDTF">2014-11-30T22:01:26Z</dcterms:created>
  <dcterms:modified xsi:type="dcterms:W3CDTF">2015-11-06T06:13:44Z</dcterms:modified>
</cp:coreProperties>
</file>