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57" r:id="rId3"/>
    <p:sldId id="266" r:id="rId4"/>
    <p:sldId id="267" r:id="rId5"/>
    <p:sldId id="268" r:id="rId6"/>
    <p:sldId id="269" r:id="rId7"/>
    <p:sldId id="270" r:id="rId8"/>
    <p:sldId id="271" r:id="rId9"/>
    <p:sldId id="273" r:id="rId10"/>
    <p:sldId id="274" r:id="rId11"/>
    <p:sldId id="272" r:id="rId12"/>
    <p:sldId id="275" r:id="rId13"/>
    <p:sldId id="276" r:id="rId14"/>
    <p:sldId id="258" r:id="rId15"/>
    <p:sldId id="259" r:id="rId16"/>
    <p:sldId id="277" r:id="rId17"/>
    <p:sldId id="278" r:id="rId18"/>
    <p:sldId id="279" r:id="rId19"/>
    <p:sldId id="280" r:id="rId20"/>
    <p:sldId id="281" r:id="rId21"/>
    <p:sldId id="282" r:id="rId22"/>
    <p:sldId id="260" r:id="rId23"/>
    <p:sldId id="261" r:id="rId24"/>
    <p:sldId id="262" r:id="rId25"/>
    <p:sldId id="263" r:id="rId26"/>
    <p:sldId id="290" r:id="rId27"/>
    <p:sldId id="264" r:id="rId28"/>
    <p:sldId id="283" r:id="rId29"/>
    <p:sldId id="284" r:id="rId30"/>
    <p:sldId id="285" r:id="rId31"/>
    <p:sldId id="286" r:id="rId32"/>
    <p:sldId id="291" r:id="rId33"/>
    <p:sldId id="288" r:id="rId34"/>
    <p:sldId id="287" r:id="rId35"/>
    <p:sldId id="289" r:id="rId36"/>
    <p:sldId id="265" r:id="rId37"/>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50" autoAdjust="0"/>
    <p:restoredTop sz="94660"/>
  </p:normalViewPr>
  <p:slideViewPr>
    <p:cSldViewPr>
      <p:cViewPr varScale="1">
        <p:scale>
          <a:sx n="55" d="100"/>
          <a:sy n="55" d="100"/>
        </p:scale>
        <p:origin x="-870"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658BDF-1D84-458A-884C-90214AFEFF08}" type="datetimeFigureOut">
              <a:rPr lang="pl-PL" smtClean="0"/>
              <a:pPr/>
              <a:t>2014-12-15</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0BEA84-741F-400C-8913-44150A2B44BF}" type="slidenum">
              <a:rPr lang="pl-PL" smtClean="0"/>
              <a:pPr/>
              <a:t>‹#›</a:t>
            </a:fld>
            <a:endParaRPr lang="pl-P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9888EFAF-A039-4183-8F2F-F9323BB52615}" type="datetimeFigureOut">
              <a:rPr lang="pl-PL" smtClean="0"/>
              <a:pPr/>
              <a:t>2014-12-15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666B222-7AF3-40C8-8B79-6A44880F511A}"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9888EFAF-A039-4183-8F2F-F9323BB52615}" type="datetimeFigureOut">
              <a:rPr lang="pl-PL" smtClean="0"/>
              <a:pPr/>
              <a:t>2014-12-15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666B222-7AF3-40C8-8B79-6A44880F511A}"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9888EFAF-A039-4183-8F2F-F9323BB52615}" type="datetimeFigureOut">
              <a:rPr lang="pl-PL" smtClean="0"/>
              <a:pPr/>
              <a:t>2014-12-15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666B222-7AF3-40C8-8B79-6A44880F511A}"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9888EFAF-A039-4183-8F2F-F9323BB52615}" type="datetimeFigureOut">
              <a:rPr lang="pl-PL" smtClean="0"/>
              <a:pPr/>
              <a:t>2014-12-15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666B222-7AF3-40C8-8B79-6A44880F511A}"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9888EFAF-A039-4183-8F2F-F9323BB52615}" type="datetimeFigureOut">
              <a:rPr lang="pl-PL" smtClean="0"/>
              <a:pPr/>
              <a:t>2014-12-15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B666B222-7AF3-40C8-8B79-6A44880F511A}"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9888EFAF-A039-4183-8F2F-F9323BB52615}" type="datetimeFigureOut">
              <a:rPr lang="pl-PL" smtClean="0"/>
              <a:pPr/>
              <a:t>2014-12-15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B666B222-7AF3-40C8-8B79-6A44880F511A}"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9888EFAF-A039-4183-8F2F-F9323BB52615}" type="datetimeFigureOut">
              <a:rPr lang="pl-PL" smtClean="0"/>
              <a:pPr/>
              <a:t>2014-12-15</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B666B222-7AF3-40C8-8B79-6A44880F511A}"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9888EFAF-A039-4183-8F2F-F9323BB52615}" type="datetimeFigureOut">
              <a:rPr lang="pl-PL" smtClean="0"/>
              <a:pPr/>
              <a:t>2014-12-15</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B666B222-7AF3-40C8-8B79-6A44880F511A}"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9888EFAF-A039-4183-8F2F-F9323BB52615}" type="datetimeFigureOut">
              <a:rPr lang="pl-PL" smtClean="0"/>
              <a:pPr/>
              <a:t>2014-12-15</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B666B222-7AF3-40C8-8B79-6A44880F511A}"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9888EFAF-A039-4183-8F2F-F9323BB52615}" type="datetimeFigureOut">
              <a:rPr lang="pl-PL" smtClean="0"/>
              <a:pPr/>
              <a:t>2014-12-15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B666B222-7AF3-40C8-8B79-6A44880F511A}"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9888EFAF-A039-4183-8F2F-F9323BB52615}" type="datetimeFigureOut">
              <a:rPr lang="pl-PL" smtClean="0"/>
              <a:pPr/>
              <a:t>2014-12-15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B666B222-7AF3-40C8-8B79-6A44880F511A}"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88EFAF-A039-4183-8F2F-F9323BB52615}" type="datetimeFigureOut">
              <a:rPr lang="pl-PL" smtClean="0"/>
              <a:pPr/>
              <a:t>2014-12-15</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66B222-7AF3-40C8-8B79-6A44880F511A}"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1331640" y="1700808"/>
            <a:ext cx="6192688" cy="1200329"/>
          </a:xfrm>
          <a:prstGeom prst="rect">
            <a:avLst/>
          </a:prstGeom>
          <a:noFill/>
        </p:spPr>
        <p:txBody>
          <a:bodyPr wrap="square" rtlCol="0">
            <a:spAutoFit/>
          </a:bodyPr>
          <a:lstStyle/>
          <a:p>
            <a:pPr algn="ctr"/>
            <a:r>
              <a:rPr lang="pl-PL" sz="3600" b="1" dirty="0" smtClean="0">
                <a:solidFill>
                  <a:schemeClr val="tx2">
                    <a:lumMod val="75000"/>
                  </a:schemeClr>
                </a:solidFill>
              </a:rPr>
              <a:t>Ochrona praw człowieka poza systemami ONZ i Rady Europy</a:t>
            </a:r>
            <a:endParaRPr lang="pl-PL" sz="3600" b="1" dirty="0">
              <a:solidFill>
                <a:schemeClr val="tx2">
                  <a:lumMod val="7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0" y="1052736"/>
            <a:ext cx="8604448" cy="2862322"/>
          </a:xfrm>
          <a:prstGeom prst="rect">
            <a:avLst/>
          </a:prstGeom>
          <a:noFill/>
        </p:spPr>
        <p:txBody>
          <a:bodyPr wrap="square" rtlCol="0">
            <a:spAutoFit/>
          </a:bodyPr>
          <a:lstStyle/>
          <a:p>
            <a:r>
              <a:rPr lang="pl-PL" dirty="0" smtClean="0"/>
              <a:t>2. FUNKCJA ORZECZNICZA TRYBUNAŁU</a:t>
            </a:r>
          </a:p>
          <a:p>
            <a:endParaRPr lang="pl-PL" dirty="0"/>
          </a:p>
          <a:p>
            <a:pPr>
              <a:buFontTx/>
              <a:buChar char="-"/>
            </a:pPr>
            <a:r>
              <a:rPr lang="pl-PL" dirty="0" smtClean="0"/>
              <a:t>Fundamentalna</a:t>
            </a:r>
          </a:p>
          <a:p>
            <a:pPr>
              <a:buFontTx/>
              <a:buChar char="-"/>
            </a:pPr>
            <a:endParaRPr lang="pl-PL" dirty="0" smtClean="0"/>
          </a:p>
          <a:p>
            <a:pPr>
              <a:buFontTx/>
              <a:buChar char="-"/>
            </a:pPr>
            <a:r>
              <a:rPr lang="pl-PL" dirty="0" smtClean="0"/>
              <a:t>Dotyczy stron konwencji</a:t>
            </a:r>
          </a:p>
          <a:p>
            <a:pPr>
              <a:buFontTx/>
              <a:buChar char="-"/>
            </a:pPr>
            <a:endParaRPr lang="pl-PL" dirty="0" smtClean="0"/>
          </a:p>
          <a:p>
            <a:pPr>
              <a:buFontTx/>
              <a:buChar char="-"/>
            </a:pPr>
            <a:r>
              <a:rPr lang="pl-PL" dirty="0" smtClean="0"/>
              <a:t>Dotyczy wszystkich spraw objętych zakresem przedmiotowym konwencji</a:t>
            </a:r>
          </a:p>
          <a:p>
            <a:pPr>
              <a:buFontTx/>
              <a:buChar char="-"/>
            </a:pPr>
            <a:endParaRPr lang="pl-PL" dirty="0" smtClean="0"/>
          </a:p>
          <a:p>
            <a:pPr>
              <a:buFontTx/>
              <a:buChar char="-"/>
            </a:pPr>
            <a:r>
              <a:rPr lang="pl-PL" dirty="0" smtClean="0"/>
              <a:t>Skarga ma charakter OBLIGATORYJNY (nie wszystkie państwa związane konwencją uznały jurysdykcję trybunału)</a:t>
            </a:r>
            <a:endParaRPr lang="pl-PL" dirty="0"/>
          </a:p>
        </p:txBody>
      </p:sp>
      <p:sp>
        <p:nvSpPr>
          <p:cNvPr id="7" name="pole tekstowe 6"/>
          <p:cNvSpPr txBox="1"/>
          <p:nvPr/>
        </p:nvSpPr>
        <p:spPr>
          <a:xfrm>
            <a:off x="2699792" y="4437112"/>
            <a:ext cx="7776864" cy="461665"/>
          </a:xfrm>
          <a:prstGeom prst="rect">
            <a:avLst/>
          </a:prstGeom>
          <a:noFill/>
        </p:spPr>
        <p:txBody>
          <a:bodyPr wrap="square" rtlCol="0">
            <a:spAutoFit/>
          </a:bodyPr>
          <a:lstStyle/>
          <a:p>
            <a:r>
              <a:rPr lang="pl-PL" sz="2400" b="1" dirty="0" smtClean="0"/>
              <a:t>Jak przebiega procedura??????</a:t>
            </a:r>
            <a:endParaRPr lang="pl-PL" sz="24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pole tekstowe 6"/>
          <p:cNvSpPr txBox="1"/>
          <p:nvPr/>
        </p:nvSpPr>
        <p:spPr>
          <a:xfrm>
            <a:off x="323528" y="1196752"/>
            <a:ext cx="8280920" cy="3970318"/>
          </a:xfrm>
          <a:prstGeom prst="rect">
            <a:avLst/>
          </a:prstGeom>
          <a:noFill/>
        </p:spPr>
        <p:txBody>
          <a:bodyPr wrap="square" rtlCol="0">
            <a:spAutoFit/>
          </a:bodyPr>
          <a:lstStyle/>
          <a:p>
            <a:pPr marL="342900" indent="-342900">
              <a:buAutoNum type="arabicPeriod"/>
            </a:pPr>
            <a:r>
              <a:rPr lang="pl-PL" dirty="0" smtClean="0"/>
              <a:t>Wniesienie skargi indywidualnej do Komisji Praw Człowieka</a:t>
            </a:r>
          </a:p>
          <a:p>
            <a:pPr marL="342900" indent="-342900">
              <a:buFontTx/>
              <a:buChar char="-"/>
            </a:pPr>
            <a:r>
              <a:rPr lang="pl-PL" dirty="0" smtClean="0"/>
              <a:t>Komisja uzyskuje informacje od rządu zaskarżonego państwa</a:t>
            </a:r>
          </a:p>
          <a:p>
            <a:pPr marL="342900" indent="-342900">
              <a:buFontTx/>
              <a:buChar char="-"/>
            </a:pPr>
            <a:r>
              <a:rPr lang="pl-PL" dirty="0" smtClean="0"/>
              <a:t>Komisja bada sprawę</a:t>
            </a:r>
          </a:p>
          <a:p>
            <a:pPr marL="342900" indent="-342900">
              <a:buFontTx/>
              <a:buChar char="-"/>
            </a:pPr>
            <a:r>
              <a:rPr lang="pl-PL" dirty="0" smtClean="0"/>
              <a:t>Jeśli stwierdzi naruszenie – formułuje zalecenia dla rządu do implementowania w  określonym czasie</a:t>
            </a:r>
          </a:p>
          <a:p>
            <a:pPr marL="342900" indent="-342900">
              <a:buFontTx/>
              <a:buChar char="-"/>
            </a:pPr>
            <a:r>
              <a:rPr lang="pl-PL" dirty="0" smtClean="0"/>
              <a:t>Możliwość polubownego rozwiązania sporu</a:t>
            </a:r>
          </a:p>
          <a:p>
            <a:pPr marL="342900" indent="-342900">
              <a:buFontTx/>
              <a:buChar char="-"/>
            </a:pPr>
            <a:r>
              <a:rPr lang="pl-PL" dirty="0" smtClean="0"/>
              <a:t>Komisja przygotowuje sprawozdanie i przedstawia je stronom i Sekretarzowi Generalnemu</a:t>
            </a:r>
          </a:p>
          <a:p>
            <a:pPr marL="342900" indent="-342900">
              <a:buFontTx/>
              <a:buChar char="-"/>
            </a:pPr>
            <a:endParaRPr lang="pl-PL" dirty="0"/>
          </a:p>
          <a:p>
            <a:pPr marL="342900" indent="-342900"/>
            <a:r>
              <a:rPr lang="pl-PL" dirty="0" smtClean="0"/>
              <a:t>	Trybunał uznał że „komisja jest swoistym protektorem porządku prawnego, do której konieczne jest kierowanie spraw dotyczących indywidualnych praw i wolności” (sprawa </a:t>
            </a:r>
            <a:r>
              <a:rPr lang="pl-PL" dirty="0" err="1" smtClean="0"/>
              <a:t>Gallardo</a:t>
            </a:r>
            <a:r>
              <a:rPr lang="pl-PL" dirty="0" smtClean="0"/>
              <a:t> </a:t>
            </a:r>
            <a:r>
              <a:rPr lang="pl-PL" dirty="0" err="1" smtClean="0"/>
              <a:t>vs</a:t>
            </a:r>
            <a:r>
              <a:rPr lang="pl-PL" dirty="0" smtClean="0"/>
              <a:t>. Kostaryka 1981)</a:t>
            </a:r>
          </a:p>
          <a:p>
            <a:pPr marL="342900" indent="-342900">
              <a:buAutoNum type="arabicPeriod"/>
            </a:pPr>
            <a:endParaRPr lang="pl-PL" dirty="0"/>
          </a:p>
          <a:p>
            <a:pPr marL="342900" indent="-342900">
              <a:buAutoNum type="arabicPeriod"/>
            </a:pPr>
            <a:endParaRPr lang="pl-PL"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323528" y="1268760"/>
            <a:ext cx="7560840" cy="4247317"/>
          </a:xfrm>
          <a:prstGeom prst="rect">
            <a:avLst/>
          </a:prstGeom>
          <a:noFill/>
        </p:spPr>
        <p:txBody>
          <a:bodyPr wrap="square" rtlCol="0">
            <a:spAutoFit/>
          </a:bodyPr>
          <a:lstStyle/>
          <a:p>
            <a:r>
              <a:rPr lang="pl-PL" u="sng" dirty="0" smtClean="0"/>
              <a:t>Etap pisemny postępowania przed trybunałem</a:t>
            </a:r>
          </a:p>
          <a:p>
            <a:endParaRPr lang="pl-PL" dirty="0" smtClean="0"/>
          </a:p>
          <a:p>
            <a:pPr>
              <a:buFontTx/>
              <a:buChar char="-"/>
            </a:pPr>
            <a:r>
              <a:rPr lang="pl-PL" dirty="0" smtClean="0"/>
              <a:t>Złożenie pozwu</a:t>
            </a:r>
          </a:p>
          <a:p>
            <a:pPr>
              <a:buFontTx/>
              <a:buChar char="-"/>
            </a:pPr>
            <a:r>
              <a:rPr lang="pl-PL" dirty="0" smtClean="0"/>
              <a:t>Wykazanie celu skargi, faktów, dowodów</a:t>
            </a:r>
          </a:p>
          <a:p>
            <a:pPr>
              <a:buFontTx/>
              <a:buChar char="-"/>
            </a:pPr>
            <a:r>
              <a:rPr lang="pl-PL" dirty="0" smtClean="0"/>
              <a:t>Pozew notyfikowany jest prezesowi, sędziom, państwu, ofierze lub jej krewnym lub Komisji</a:t>
            </a:r>
          </a:p>
          <a:p>
            <a:pPr>
              <a:buFontTx/>
              <a:buChar char="-"/>
            </a:pPr>
            <a:r>
              <a:rPr lang="pl-PL" dirty="0" smtClean="0"/>
              <a:t>Uzupełnienie braków w ciągu 20 dni</a:t>
            </a:r>
          </a:p>
          <a:p>
            <a:pPr>
              <a:buFontTx/>
              <a:buChar char="-"/>
            </a:pPr>
            <a:endParaRPr lang="pl-PL" dirty="0"/>
          </a:p>
          <a:p>
            <a:r>
              <a:rPr lang="pl-PL" u="sng" dirty="0" smtClean="0"/>
              <a:t>Etap ustny</a:t>
            </a:r>
          </a:p>
          <a:p>
            <a:pPr>
              <a:buFontTx/>
              <a:buChar char="-"/>
            </a:pPr>
            <a:r>
              <a:rPr lang="pl-PL" dirty="0" smtClean="0"/>
              <a:t>Prezes kieruje</a:t>
            </a:r>
          </a:p>
          <a:p>
            <a:pPr>
              <a:buFontTx/>
              <a:buChar char="-"/>
            </a:pPr>
            <a:r>
              <a:rPr lang="pl-PL" dirty="0" smtClean="0"/>
              <a:t>Przesłuchanie stron</a:t>
            </a:r>
          </a:p>
          <a:p>
            <a:pPr>
              <a:buFontTx/>
              <a:buChar char="-"/>
            </a:pPr>
            <a:r>
              <a:rPr lang="pl-PL" dirty="0" smtClean="0"/>
              <a:t>Sędziowie mogą zadawać pytania</a:t>
            </a:r>
          </a:p>
          <a:p>
            <a:pPr>
              <a:buFontTx/>
              <a:buChar char="-"/>
            </a:pPr>
            <a:r>
              <a:rPr lang="pl-PL" dirty="0" smtClean="0"/>
              <a:t>Przygotowanie tłumaczeń</a:t>
            </a:r>
          </a:p>
          <a:p>
            <a:pPr>
              <a:buFontTx/>
              <a:buChar char="-"/>
            </a:pPr>
            <a:r>
              <a:rPr lang="pl-PL" dirty="0" smtClean="0"/>
              <a:t>Podjęcie decyzji</a:t>
            </a:r>
          </a:p>
          <a:p>
            <a:pPr>
              <a:buFontTx/>
              <a:buChar char="-"/>
            </a:pPr>
            <a:endParaRPr lang="pl-PL"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0" y="1196752"/>
            <a:ext cx="8532440" cy="3416320"/>
          </a:xfrm>
          <a:prstGeom prst="rect">
            <a:avLst/>
          </a:prstGeom>
          <a:noFill/>
        </p:spPr>
        <p:txBody>
          <a:bodyPr wrap="square" rtlCol="0">
            <a:spAutoFit/>
          </a:bodyPr>
          <a:lstStyle/>
          <a:p>
            <a:r>
              <a:rPr lang="pl-PL" dirty="0" smtClean="0"/>
              <a:t>Zasada ogólna: zakaz sankcji o charakterze karnym (nakładanych na państwo), ale Trybunał może orzec:</a:t>
            </a:r>
          </a:p>
          <a:p>
            <a:endParaRPr lang="pl-PL" dirty="0"/>
          </a:p>
          <a:p>
            <a:pPr>
              <a:buFontTx/>
              <a:buChar char="-"/>
            </a:pPr>
            <a:r>
              <a:rPr lang="pl-PL" dirty="0" smtClean="0"/>
              <a:t>Zobowiązanie państwa do zaprzestania naruszeń w przyszłości;</a:t>
            </a:r>
          </a:p>
          <a:p>
            <a:pPr>
              <a:buFontTx/>
              <a:buChar char="-"/>
            </a:pPr>
            <a:endParaRPr lang="pl-PL" dirty="0" smtClean="0"/>
          </a:p>
          <a:p>
            <a:pPr>
              <a:buFontTx/>
              <a:buChar char="-"/>
            </a:pPr>
            <a:r>
              <a:rPr lang="pl-PL" dirty="0" smtClean="0"/>
              <a:t>Nakazanie przywrócenia stanu faktycznego;</a:t>
            </a:r>
          </a:p>
          <a:p>
            <a:endParaRPr lang="pl-PL" dirty="0" smtClean="0"/>
          </a:p>
          <a:p>
            <a:pPr>
              <a:buFontTx/>
              <a:buChar char="-"/>
            </a:pPr>
            <a:r>
              <a:rPr lang="pl-PL" dirty="0" smtClean="0"/>
              <a:t>Zobowiązanie państwa do zapłaty słusznego odszkodowania;</a:t>
            </a:r>
          </a:p>
          <a:p>
            <a:pPr>
              <a:buFontTx/>
              <a:buChar char="-"/>
            </a:pPr>
            <a:endParaRPr lang="pl-PL" dirty="0"/>
          </a:p>
          <a:p>
            <a:r>
              <a:rPr lang="pl-PL" dirty="0" smtClean="0"/>
              <a:t>Wyrok jest ostateczny i nieodwołalny – brak jednak możliwości dokonania weryfikacji jego wykonania. Jednak jeśli państwo nie realizuje zaleceń, trybunał może żądać od kraju np. sprawozdania z wykonania wyroku. </a:t>
            </a:r>
            <a:endParaRPr lang="pl-P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467544" y="620688"/>
            <a:ext cx="8136904" cy="2954655"/>
          </a:xfrm>
          <a:prstGeom prst="rect">
            <a:avLst/>
          </a:prstGeom>
          <a:noFill/>
        </p:spPr>
        <p:txBody>
          <a:bodyPr wrap="square" rtlCol="0">
            <a:spAutoFit/>
          </a:bodyPr>
          <a:lstStyle/>
          <a:p>
            <a:r>
              <a:rPr lang="pl-PL" sz="2400" b="1" dirty="0" smtClean="0"/>
              <a:t>Uwagi ogólne</a:t>
            </a:r>
          </a:p>
          <a:p>
            <a:endParaRPr lang="pl-PL" dirty="0"/>
          </a:p>
          <a:p>
            <a:pPr marL="342900" indent="-342900">
              <a:buAutoNum type="arabicPeriod"/>
            </a:pPr>
            <a:r>
              <a:rPr lang="pl-PL" dirty="0" smtClean="0"/>
              <a:t>Kopia systemu europejskiego;</a:t>
            </a:r>
          </a:p>
          <a:p>
            <a:pPr marL="342900" indent="-342900">
              <a:buAutoNum type="arabicPeriod"/>
            </a:pPr>
            <a:endParaRPr lang="pl-PL" dirty="0" smtClean="0"/>
          </a:p>
          <a:p>
            <a:pPr marL="342900" indent="-342900">
              <a:buAutoNum type="arabicPeriod"/>
            </a:pPr>
            <a:r>
              <a:rPr lang="pl-PL" dirty="0" smtClean="0"/>
              <a:t>Mniejsza efektywność (brak bezpośredniości);</a:t>
            </a:r>
          </a:p>
          <a:p>
            <a:pPr marL="342900" indent="-342900">
              <a:buAutoNum type="arabicPeriod"/>
            </a:pPr>
            <a:endParaRPr lang="pl-PL" dirty="0" smtClean="0"/>
          </a:p>
          <a:p>
            <a:pPr marL="342900" indent="-342900">
              <a:buAutoNum type="arabicPeriod"/>
            </a:pPr>
            <a:r>
              <a:rPr lang="pl-PL" dirty="0" smtClean="0"/>
              <a:t>Istotne znaczenie dla </a:t>
            </a:r>
            <a:r>
              <a:rPr lang="pl-PL" smtClean="0"/>
              <a:t>interpretowania przepisów;</a:t>
            </a:r>
            <a:endParaRPr lang="pl-PL" dirty="0" smtClean="0"/>
          </a:p>
          <a:p>
            <a:pPr marL="342900" indent="-342900">
              <a:buAutoNum type="arabicPeriod"/>
            </a:pPr>
            <a:endParaRPr lang="pl-PL" dirty="0" smtClean="0"/>
          </a:p>
          <a:p>
            <a:pPr marL="342900" indent="-342900">
              <a:buAutoNum type="arabicPeriod"/>
            </a:pPr>
            <a:endParaRPr lang="pl-PL" dirty="0"/>
          </a:p>
          <a:p>
            <a:pPr marL="342900" indent="-342900">
              <a:buAutoNum type="arabicPeriod"/>
            </a:pPr>
            <a:endParaRPr lang="pl-PL"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260648"/>
            <a:ext cx="9900592" cy="400110"/>
          </a:xfrm>
          <a:prstGeom prst="rect">
            <a:avLst/>
          </a:prstGeom>
          <a:noFill/>
        </p:spPr>
        <p:txBody>
          <a:bodyPr wrap="square" rtlCol="0">
            <a:spAutoFit/>
          </a:bodyPr>
          <a:lstStyle/>
          <a:p>
            <a:r>
              <a:rPr lang="pl-PL" sz="2000" b="1" dirty="0" smtClean="0"/>
              <a:t>Amerykańska Konwencja Praw Człowieka</a:t>
            </a:r>
            <a:endParaRPr lang="pl-PL" sz="2000" b="1" dirty="0"/>
          </a:p>
        </p:txBody>
      </p:sp>
      <p:cxnSp>
        <p:nvCxnSpPr>
          <p:cNvPr id="6" name="Łącznik prosty 5"/>
          <p:cNvCxnSpPr/>
          <p:nvPr/>
        </p:nvCxnSpPr>
        <p:spPr>
          <a:xfrm>
            <a:off x="-1476672" y="692696"/>
            <a:ext cx="12457384"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pole tekstowe 6"/>
          <p:cNvSpPr txBox="1"/>
          <p:nvPr/>
        </p:nvSpPr>
        <p:spPr>
          <a:xfrm>
            <a:off x="0" y="887135"/>
            <a:ext cx="8820472" cy="5940088"/>
          </a:xfrm>
          <a:prstGeom prst="rect">
            <a:avLst/>
          </a:prstGeom>
          <a:noFill/>
        </p:spPr>
        <p:txBody>
          <a:bodyPr wrap="square" rtlCol="0">
            <a:spAutoFit/>
          </a:bodyPr>
          <a:lstStyle/>
          <a:p>
            <a:pPr>
              <a:buFontTx/>
              <a:buChar char="-"/>
            </a:pPr>
            <a:r>
              <a:rPr lang="pl-PL" dirty="0" smtClean="0"/>
              <a:t>     przyjęta w San Jose, 22 listopada 1969r.</a:t>
            </a:r>
          </a:p>
          <a:p>
            <a:pPr>
              <a:buFontTx/>
              <a:buChar char="-"/>
            </a:pPr>
            <a:r>
              <a:rPr lang="pl-PL" dirty="0" smtClean="0"/>
              <a:t>      część I: obowiązki państwa oraz prawa chronione, część II: środki ochrony, część III  postanowienia ogólne i przejściowe</a:t>
            </a:r>
          </a:p>
          <a:p>
            <a:endParaRPr lang="pl-PL" dirty="0" smtClean="0"/>
          </a:p>
          <a:p>
            <a:r>
              <a:rPr lang="pl-PL" dirty="0" smtClean="0"/>
              <a:t>Chronione prawa i wolności: </a:t>
            </a:r>
            <a:r>
              <a:rPr lang="pl-PL" b="1" dirty="0" smtClean="0"/>
              <a:t>Prawo do życia (art. 4)</a:t>
            </a:r>
          </a:p>
          <a:p>
            <a:endParaRPr lang="pl-PL" dirty="0" smtClean="0"/>
          </a:p>
          <a:p>
            <a:r>
              <a:rPr lang="pl-PL" sz="1600" dirty="0" smtClean="0"/>
              <a:t>1. Każda </a:t>
            </a:r>
            <a:r>
              <a:rPr lang="pl-PL" sz="1600" dirty="0" smtClean="0"/>
              <a:t>osoba ma prawo do poszanowania jej życia. Prawo to będzie chronione ustawą i, w zasadzie, od momentu poczęcia. Nikt nie będzie arbitralnie pozbawiony życia. </a:t>
            </a:r>
            <a:endParaRPr lang="pl-PL" sz="1600" dirty="0" smtClean="0"/>
          </a:p>
          <a:p>
            <a:endParaRPr lang="pl-PL" sz="1600" dirty="0" smtClean="0"/>
          </a:p>
          <a:p>
            <a:r>
              <a:rPr lang="pl-PL" sz="1600" dirty="0" smtClean="0"/>
              <a:t> </a:t>
            </a:r>
            <a:r>
              <a:rPr lang="pl-PL" sz="1600" dirty="0" smtClean="0"/>
              <a:t>2. W krajach, które nie zniosły kary śmierci, może być ona zastosowana tylko za najpoważniejsze przestępstwa i w wykonaniu prawomocnego wyroku wydanego przez właściwy sąd, zgodnie z prawem przewidującym taką karę wprowadzonym w życie przed popełnieniem przestępstwa. Stosowanie tej kary nie będzie rozszerzone na przestępstwa, do których obecnie jej się nie stosuje. </a:t>
            </a:r>
            <a:endParaRPr lang="pl-PL" sz="1600" dirty="0" smtClean="0"/>
          </a:p>
          <a:p>
            <a:r>
              <a:rPr lang="pl-PL" sz="1600" dirty="0" smtClean="0"/>
              <a:t>3</a:t>
            </a:r>
            <a:r>
              <a:rPr lang="pl-PL" sz="1600" dirty="0" smtClean="0"/>
              <a:t>. Kara śmierci nie będzie ponownie ustanowiona w państwach, które ją zniosły. </a:t>
            </a:r>
            <a:endParaRPr lang="pl-PL" sz="1600" dirty="0" smtClean="0"/>
          </a:p>
          <a:p>
            <a:r>
              <a:rPr lang="pl-PL" sz="1600" dirty="0" smtClean="0"/>
              <a:t/>
            </a:r>
            <a:br>
              <a:rPr lang="pl-PL" sz="1600" dirty="0" smtClean="0"/>
            </a:br>
            <a:r>
              <a:rPr lang="pl-PL" sz="1600" dirty="0" smtClean="0"/>
              <a:t>4</a:t>
            </a:r>
            <a:r>
              <a:rPr lang="pl-PL" sz="1600" dirty="0" smtClean="0"/>
              <a:t>. W żadnym razie kara śmierci nie będzie stosowana za przestępstwa polityczne lub związane z nimi przestępstwa pospolite. </a:t>
            </a:r>
            <a:endParaRPr lang="pl-PL" sz="1600" dirty="0" smtClean="0"/>
          </a:p>
          <a:p>
            <a:r>
              <a:rPr lang="pl-PL" sz="1600" dirty="0" smtClean="0"/>
              <a:t/>
            </a:r>
            <a:br>
              <a:rPr lang="pl-PL" sz="1600" dirty="0" smtClean="0"/>
            </a:br>
            <a:r>
              <a:rPr lang="pl-PL" sz="1600" dirty="0" smtClean="0"/>
              <a:t> </a:t>
            </a:r>
            <a:r>
              <a:rPr lang="pl-PL" sz="1600" dirty="0" smtClean="0"/>
              <a:t>5. Kara śmierci nie będzie stosowana wobec osób, które w momencie popełnienia przestępstwa nie ukończyły 18 lat lub ukończyły 70 lat, ani nie będzie ona stosowana wobec kobiet ciężarnych. </a:t>
            </a:r>
            <a:br>
              <a:rPr lang="pl-PL" sz="1600" dirty="0" smtClean="0"/>
            </a:br>
            <a:r>
              <a:rPr lang="pl-PL" sz="1600" dirty="0" smtClean="0"/>
              <a:t> </a:t>
            </a:r>
            <a:r>
              <a:rPr lang="pl-PL" sz="1600" dirty="0" smtClean="0"/>
              <a:t>6. Każda osoba skazana na śmierć będzie miała prawo do ubiegania się o amnestię, łaskę lub zamianę wyroku, które mogą być przyznane we wszystkich sprawach. Kara śmierci nie będzie wykonywana w czasie rozpatrywania takiego wniosku przez właściwą władzę.</a:t>
            </a:r>
            <a:endParaRPr lang="pl-PL" sz="16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260648"/>
            <a:ext cx="9900592" cy="400110"/>
          </a:xfrm>
          <a:prstGeom prst="rect">
            <a:avLst/>
          </a:prstGeom>
          <a:noFill/>
        </p:spPr>
        <p:txBody>
          <a:bodyPr wrap="square" rtlCol="0">
            <a:spAutoFit/>
          </a:bodyPr>
          <a:lstStyle/>
          <a:p>
            <a:r>
              <a:rPr lang="pl-PL" sz="2000" b="1" dirty="0" smtClean="0"/>
              <a:t>Amerykańska Konwencja Praw Człowieka</a:t>
            </a:r>
            <a:endParaRPr lang="pl-PL" sz="2000" b="1" dirty="0"/>
          </a:p>
        </p:txBody>
      </p:sp>
      <p:cxnSp>
        <p:nvCxnSpPr>
          <p:cNvPr id="6" name="Łącznik prosty 5"/>
          <p:cNvCxnSpPr/>
          <p:nvPr/>
        </p:nvCxnSpPr>
        <p:spPr>
          <a:xfrm>
            <a:off x="-1476672" y="692696"/>
            <a:ext cx="12457384"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323528" y="1052736"/>
            <a:ext cx="8208912" cy="5632311"/>
          </a:xfrm>
          <a:prstGeom prst="rect">
            <a:avLst/>
          </a:prstGeom>
          <a:noFill/>
        </p:spPr>
        <p:txBody>
          <a:bodyPr wrap="square" rtlCol="0">
            <a:spAutoFit/>
          </a:bodyPr>
          <a:lstStyle/>
          <a:p>
            <a:r>
              <a:rPr lang="pl-PL" dirty="0" smtClean="0"/>
              <a:t>Prawo do humanitarnego traktowania</a:t>
            </a:r>
          </a:p>
          <a:p>
            <a:endParaRPr lang="pl-PL" dirty="0" smtClean="0"/>
          </a:p>
          <a:p>
            <a:r>
              <a:rPr lang="pl-PL" dirty="0" smtClean="0"/>
              <a:t>Wolność od niewolnictwa i poddaństwa</a:t>
            </a:r>
          </a:p>
          <a:p>
            <a:endParaRPr lang="pl-PL" dirty="0" smtClean="0"/>
          </a:p>
          <a:p>
            <a:r>
              <a:rPr lang="pl-PL" dirty="0" smtClean="0"/>
              <a:t>Prawo do wolności osobistej i </a:t>
            </a:r>
            <a:r>
              <a:rPr lang="pl-PL" dirty="0" err="1" smtClean="0"/>
              <a:t>bepieczeńśtwa</a:t>
            </a:r>
            <a:endParaRPr lang="pl-PL" dirty="0" smtClean="0"/>
          </a:p>
          <a:p>
            <a:endParaRPr lang="pl-PL" dirty="0" smtClean="0"/>
          </a:p>
          <a:p>
            <a:r>
              <a:rPr lang="pl-PL" dirty="0" smtClean="0"/>
              <a:t>Prawo do słusznego procesu</a:t>
            </a:r>
          </a:p>
          <a:p>
            <a:endParaRPr lang="pl-PL" dirty="0" smtClean="0"/>
          </a:p>
          <a:p>
            <a:r>
              <a:rPr lang="pl-PL" dirty="0" smtClean="0"/>
              <a:t>Zasada legalizmu i </a:t>
            </a:r>
            <a:r>
              <a:rPr lang="pl-PL" dirty="0" err="1" smtClean="0"/>
              <a:t>nieretroaktywności</a:t>
            </a:r>
            <a:r>
              <a:rPr lang="pl-PL" dirty="0" smtClean="0"/>
              <a:t> prawa</a:t>
            </a:r>
          </a:p>
          <a:p>
            <a:endParaRPr lang="pl-PL" dirty="0" smtClean="0"/>
          </a:p>
          <a:p>
            <a:r>
              <a:rPr lang="pl-PL" dirty="0" smtClean="0"/>
              <a:t>Prawo do odszkodowania</a:t>
            </a:r>
          </a:p>
          <a:p>
            <a:endParaRPr lang="pl-PL" dirty="0" smtClean="0"/>
          </a:p>
          <a:p>
            <a:r>
              <a:rPr lang="pl-PL" dirty="0" smtClean="0"/>
              <a:t>Prawa do prywatności</a:t>
            </a:r>
          </a:p>
          <a:p>
            <a:endParaRPr lang="pl-PL" dirty="0" smtClean="0"/>
          </a:p>
          <a:p>
            <a:r>
              <a:rPr lang="pl-PL" b="1" dirty="0" smtClean="0"/>
              <a:t>Artykuł 11 Prawo do prywatności </a:t>
            </a:r>
            <a:r>
              <a:rPr lang="pl-PL" dirty="0" smtClean="0"/>
              <a:t/>
            </a:r>
            <a:br>
              <a:rPr lang="pl-PL" dirty="0" smtClean="0"/>
            </a:br>
            <a:r>
              <a:rPr lang="pl-PL" dirty="0" smtClean="0"/>
              <a:t>     1. Każdy ma prawo do poszanowania jego honoru oraz uznania jego godności. </a:t>
            </a:r>
            <a:br>
              <a:rPr lang="pl-PL" dirty="0" smtClean="0"/>
            </a:br>
            <a:r>
              <a:rPr lang="pl-PL" dirty="0" smtClean="0"/>
              <a:t>     2. Nikt nie może być obiektem samowolnej lub niewłaściwej ingerencji w jego życie prywatne, rodzinne, mir domowy, korespondencję albo bezprawnych ataków na jego honor lub reputację. </a:t>
            </a:r>
            <a:br>
              <a:rPr lang="pl-PL" dirty="0" smtClean="0"/>
            </a:br>
            <a:r>
              <a:rPr lang="pl-PL" dirty="0" smtClean="0"/>
              <a:t>     3. Każdy ma prawo do ochrony prawnej przed taką ingerencją lub atakami.</a:t>
            </a:r>
            <a:endParaRPr lang="pl-PL"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260648"/>
            <a:ext cx="9900592" cy="400110"/>
          </a:xfrm>
          <a:prstGeom prst="rect">
            <a:avLst/>
          </a:prstGeom>
          <a:noFill/>
        </p:spPr>
        <p:txBody>
          <a:bodyPr wrap="square" rtlCol="0">
            <a:spAutoFit/>
          </a:bodyPr>
          <a:lstStyle/>
          <a:p>
            <a:r>
              <a:rPr lang="pl-PL" sz="2000" b="1" dirty="0" smtClean="0"/>
              <a:t>Amerykańska Konwencja Praw Człowieka</a:t>
            </a:r>
            <a:endParaRPr lang="pl-PL" sz="2000" b="1" dirty="0"/>
          </a:p>
        </p:txBody>
      </p:sp>
      <p:cxnSp>
        <p:nvCxnSpPr>
          <p:cNvPr id="6" name="Łącznik prosty 5"/>
          <p:cNvCxnSpPr/>
          <p:nvPr/>
        </p:nvCxnSpPr>
        <p:spPr>
          <a:xfrm>
            <a:off x="-1476672" y="692696"/>
            <a:ext cx="12457384"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36512" y="908720"/>
            <a:ext cx="9144000" cy="3970318"/>
          </a:xfrm>
          <a:prstGeom prst="rect">
            <a:avLst/>
          </a:prstGeom>
          <a:noFill/>
        </p:spPr>
        <p:txBody>
          <a:bodyPr wrap="square" rtlCol="0">
            <a:spAutoFit/>
          </a:bodyPr>
          <a:lstStyle/>
          <a:p>
            <a:r>
              <a:rPr lang="pl-PL" dirty="0" smtClean="0"/>
              <a:t>Wolność sumienia i religii</a:t>
            </a:r>
          </a:p>
          <a:p>
            <a:endParaRPr lang="pl-PL" dirty="0" smtClean="0"/>
          </a:p>
          <a:p>
            <a:r>
              <a:rPr lang="pl-PL" dirty="0" smtClean="0"/>
              <a:t>Prawo do „odpowiedzi”/reakcji</a:t>
            </a:r>
          </a:p>
          <a:p>
            <a:endParaRPr lang="pl-PL" dirty="0" smtClean="0"/>
          </a:p>
          <a:p>
            <a:r>
              <a:rPr lang="pl-PL" b="1" dirty="0" smtClean="0"/>
              <a:t>Artykuł 14 Prawo do odpowiedzi </a:t>
            </a:r>
            <a:r>
              <a:rPr lang="pl-PL" dirty="0" smtClean="0"/>
              <a:t/>
            </a:r>
            <a:br>
              <a:rPr lang="pl-PL" dirty="0" smtClean="0"/>
            </a:br>
            <a:r>
              <a:rPr lang="pl-PL" dirty="0" smtClean="0"/>
              <a:t>     1. Każdy pokrzywdzony przez niedokładne lub obraźliwe stwierdzenia lub idee, przekazane ogólnie społeczeństwu za pośrednictwem legalnie funkcjonującego środka przekazu, ma prawo do odpowiedzi lub sprostowania przy użyciu tego samego środka przekazu, na takich samych warunkach , określonych przez prawo. </a:t>
            </a:r>
            <a:br>
              <a:rPr lang="pl-PL" dirty="0" smtClean="0"/>
            </a:br>
            <a:r>
              <a:rPr lang="pl-PL" dirty="0" smtClean="0"/>
              <a:t>     2. Sprostowanie lub odpowiedź w żadnym razie nie będzie uwalniała od innego rodzaju odpowiedzialności, którą można by ponieść. </a:t>
            </a:r>
            <a:br>
              <a:rPr lang="pl-PL" dirty="0" smtClean="0"/>
            </a:br>
            <a:r>
              <a:rPr lang="pl-PL" dirty="0" smtClean="0"/>
              <a:t>     3. Dla skutecznej ochrony honoru i dobrego imienia, każda publikacja oraz każde przedsięwzięcie prasowe, kinematograficzne, radiowe i telewizyjne będzie miało osobę odpowiedzialną, której nie chronią immunitety lub specjalne przywileje.</a:t>
            </a:r>
            <a:endParaRPr lang="pl-PL"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260648"/>
            <a:ext cx="9900592" cy="400110"/>
          </a:xfrm>
          <a:prstGeom prst="rect">
            <a:avLst/>
          </a:prstGeom>
          <a:noFill/>
        </p:spPr>
        <p:txBody>
          <a:bodyPr wrap="square" rtlCol="0">
            <a:spAutoFit/>
          </a:bodyPr>
          <a:lstStyle/>
          <a:p>
            <a:r>
              <a:rPr lang="pl-PL" sz="2000" b="1" dirty="0" smtClean="0"/>
              <a:t>Amerykańska Konwencja Praw Człowieka</a:t>
            </a:r>
            <a:endParaRPr lang="pl-PL" sz="2000" b="1" dirty="0"/>
          </a:p>
        </p:txBody>
      </p:sp>
      <p:cxnSp>
        <p:nvCxnSpPr>
          <p:cNvPr id="6" name="Łącznik prosty 5"/>
          <p:cNvCxnSpPr/>
          <p:nvPr/>
        </p:nvCxnSpPr>
        <p:spPr>
          <a:xfrm>
            <a:off x="-1476672" y="692696"/>
            <a:ext cx="12457384"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323528" y="1340768"/>
            <a:ext cx="8820472" cy="5078313"/>
          </a:xfrm>
          <a:prstGeom prst="rect">
            <a:avLst/>
          </a:prstGeom>
          <a:noFill/>
        </p:spPr>
        <p:txBody>
          <a:bodyPr wrap="square" rtlCol="0">
            <a:spAutoFit/>
          </a:bodyPr>
          <a:lstStyle/>
          <a:p>
            <a:r>
              <a:rPr lang="pl-PL" dirty="0" smtClean="0"/>
              <a:t>Wolność zgromadzeń i zrzeszania się</a:t>
            </a:r>
          </a:p>
          <a:p>
            <a:endParaRPr lang="pl-PL" dirty="0" smtClean="0"/>
          </a:p>
          <a:p>
            <a:r>
              <a:rPr lang="pl-PL" dirty="0" smtClean="0"/>
              <a:t>Zasada ochrony rodziny i jej prawa</a:t>
            </a:r>
          </a:p>
          <a:p>
            <a:endParaRPr lang="pl-PL" dirty="0" smtClean="0"/>
          </a:p>
          <a:p>
            <a:r>
              <a:rPr lang="pl-PL" dirty="0" smtClean="0"/>
              <a:t>Prawo do imienia i nazwiska</a:t>
            </a:r>
          </a:p>
          <a:p>
            <a:endParaRPr lang="pl-PL" dirty="0" smtClean="0"/>
          </a:p>
          <a:p>
            <a:r>
              <a:rPr lang="pl-PL" b="1" dirty="0" smtClean="0"/>
              <a:t>Artykuł 18 Prawo do imienia i nazwiska </a:t>
            </a:r>
            <a:r>
              <a:rPr lang="pl-PL" dirty="0" smtClean="0"/>
              <a:t/>
            </a:r>
            <a:br>
              <a:rPr lang="pl-PL" dirty="0" smtClean="0"/>
            </a:br>
            <a:r>
              <a:rPr lang="pl-PL" dirty="0" smtClean="0"/>
              <a:t>     Każda osoba ma prawo do własnego imienia i nazwiska swoich rodziców lub jednego z nich. Prawo ureguluje sposób, w jaki prawo to będzie realizowane wobec wszystkich osób, z wykorzystaniem, jeżeli to konieczne, wykazu potencjalnych imion</a:t>
            </a:r>
            <a:r>
              <a:rPr lang="pl-PL" dirty="0" smtClean="0"/>
              <a:t>.</a:t>
            </a:r>
          </a:p>
          <a:p>
            <a:endParaRPr lang="pl-PL" dirty="0" smtClean="0"/>
          </a:p>
          <a:p>
            <a:r>
              <a:rPr lang="pl-PL" dirty="0" smtClean="0"/>
              <a:t>Prawa dziecka</a:t>
            </a:r>
          </a:p>
          <a:p>
            <a:endParaRPr lang="pl-PL" dirty="0" smtClean="0"/>
          </a:p>
          <a:p>
            <a:r>
              <a:rPr lang="pl-PL" dirty="0" smtClean="0"/>
              <a:t>Prawo własności </a:t>
            </a:r>
          </a:p>
          <a:p>
            <a:endParaRPr lang="pl-PL" dirty="0" smtClean="0"/>
          </a:p>
          <a:p>
            <a:r>
              <a:rPr lang="pl-PL" dirty="0" smtClean="0"/>
              <a:t>Swoboda poruszania się i zamieszkania</a:t>
            </a:r>
          </a:p>
          <a:p>
            <a:endParaRPr lang="pl-PL" dirty="0" smtClean="0"/>
          </a:p>
          <a:p>
            <a:r>
              <a:rPr lang="pl-PL" dirty="0" smtClean="0"/>
              <a:t>Prawo do udziału w rządzie/rządzeniu</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260648"/>
            <a:ext cx="9900592" cy="400110"/>
          </a:xfrm>
          <a:prstGeom prst="rect">
            <a:avLst/>
          </a:prstGeom>
          <a:noFill/>
        </p:spPr>
        <p:txBody>
          <a:bodyPr wrap="square" rtlCol="0">
            <a:spAutoFit/>
          </a:bodyPr>
          <a:lstStyle/>
          <a:p>
            <a:r>
              <a:rPr lang="pl-PL" sz="2000" b="1" dirty="0" smtClean="0"/>
              <a:t>Amerykańska Konwencja Praw Człowieka</a:t>
            </a:r>
            <a:endParaRPr lang="pl-PL" sz="2000" b="1" dirty="0"/>
          </a:p>
        </p:txBody>
      </p:sp>
      <p:cxnSp>
        <p:nvCxnSpPr>
          <p:cNvPr id="6" name="Łącznik prosty 5"/>
          <p:cNvCxnSpPr/>
          <p:nvPr/>
        </p:nvCxnSpPr>
        <p:spPr>
          <a:xfrm>
            <a:off x="-1476672" y="692696"/>
            <a:ext cx="12457384"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0" y="1052736"/>
            <a:ext cx="8892480" cy="2862322"/>
          </a:xfrm>
          <a:prstGeom prst="rect">
            <a:avLst/>
          </a:prstGeom>
          <a:noFill/>
        </p:spPr>
        <p:txBody>
          <a:bodyPr wrap="square" rtlCol="0">
            <a:spAutoFit/>
          </a:bodyPr>
          <a:lstStyle/>
          <a:p>
            <a:r>
              <a:rPr lang="pl-PL" dirty="0" smtClean="0"/>
              <a:t>Prawa socjalne, kulturalne i ekonomiczne – ogólne zobowiązanie państw</a:t>
            </a:r>
          </a:p>
          <a:p>
            <a:endParaRPr lang="pl-PL" dirty="0" smtClean="0"/>
          </a:p>
          <a:p>
            <a:r>
              <a:rPr lang="pl-PL" dirty="0" smtClean="0"/>
              <a:t>Możliwość zawieszenia wykonywania konwencji w uzasadnionych </a:t>
            </a:r>
            <a:r>
              <a:rPr lang="pl-PL" dirty="0" err="1" smtClean="0"/>
              <a:t>okolicznościachj</a:t>
            </a:r>
            <a:endParaRPr lang="pl-PL" dirty="0" smtClean="0"/>
          </a:p>
          <a:p>
            <a:endParaRPr lang="pl-PL" dirty="0" smtClean="0"/>
          </a:p>
          <a:p>
            <a:r>
              <a:rPr lang="pl-PL" dirty="0" smtClean="0"/>
              <a:t>Zasady dotyczące stosowania konwencji w państwach federalnych, interpretowania jej i ograniczenia</a:t>
            </a:r>
          </a:p>
          <a:p>
            <a:endParaRPr lang="pl-PL" dirty="0" smtClean="0"/>
          </a:p>
          <a:p>
            <a:r>
              <a:rPr lang="pl-PL" dirty="0" err="1" smtClean="0"/>
              <a:t>Kluzula</a:t>
            </a:r>
            <a:r>
              <a:rPr lang="pl-PL" dirty="0" smtClean="0"/>
              <a:t> otwartości – </a:t>
            </a:r>
            <a:r>
              <a:rPr lang="pl-PL" dirty="0" err="1" smtClean="0"/>
              <a:t>możliwośc</a:t>
            </a:r>
            <a:r>
              <a:rPr lang="pl-PL" dirty="0" smtClean="0"/>
              <a:t> uzupełnienia konwencji wyrażona w niej wprost</a:t>
            </a:r>
          </a:p>
          <a:p>
            <a:endParaRPr lang="pl-PL" dirty="0" smtClean="0"/>
          </a:p>
          <a:p>
            <a:endParaRPr lang="pl-P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pole tekstowe 6"/>
          <p:cNvSpPr txBox="1"/>
          <p:nvPr/>
        </p:nvSpPr>
        <p:spPr>
          <a:xfrm>
            <a:off x="0" y="980728"/>
            <a:ext cx="8064896" cy="1200329"/>
          </a:xfrm>
          <a:prstGeom prst="rect">
            <a:avLst/>
          </a:prstGeom>
          <a:noFill/>
        </p:spPr>
        <p:txBody>
          <a:bodyPr wrap="square" rtlCol="0">
            <a:spAutoFit/>
          </a:bodyPr>
          <a:lstStyle/>
          <a:p>
            <a:pPr algn="just"/>
            <a:r>
              <a:rPr lang="pl-PL" b="1" dirty="0"/>
              <a:t>Organizacja Państw Amerykańskich</a:t>
            </a:r>
            <a:r>
              <a:rPr lang="pl-PL" dirty="0"/>
              <a:t> (</a:t>
            </a:r>
            <a:r>
              <a:rPr lang="pl-PL" dirty="0" smtClean="0"/>
              <a:t>OPA) </a:t>
            </a:r>
            <a:r>
              <a:rPr lang="pl-PL" dirty="0"/>
              <a:t>– utworzona w 1948 r. na IX Między Amerykańskiej Konferencji w Bogocie jako kontynuacja Unii Panamerykańskiej utworzonej w 1910 r. Członkami OPA są wszystkie państwa Ameryki. Jest, obok Paktu Rio i Paktu bogotańskiego, jednym z trzech </a:t>
            </a:r>
            <a:r>
              <a:rPr lang="pl-PL" dirty="0" smtClean="0"/>
              <a:t>filarów systemu </a:t>
            </a:r>
            <a:r>
              <a:rPr lang="pl-PL" dirty="0" err="1"/>
              <a:t>międzyamerykańskiego</a:t>
            </a:r>
            <a:r>
              <a:rPr lang="pl-PL" dirty="0"/>
              <a:t>.</a:t>
            </a:r>
          </a:p>
        </p:txBody>
      </p:sp>
      <p:pic>
        <p:nvPicPr>
          <p:cNvPr id="15362" name="Picture 2" descr="http://upload.wikimedia.org/wikipedia/commons/thumb/6/69/Organization_of_American_States_%28orthographic_projection%29.svg/536px-Organization_of_American_States_%28orthographic_projection%29.svg.png"/>
          <p:cNvPicPr>
            <a:picLocks noChangeAspect="1" noChangeArrowheads="1"/>
          </p:cNvPicPr>
          <p:nvPr/>
        </p:nvPicPr>
        <p:blipFill>
          <a:blip r:embed="rId2" cstate="print"/>
          <a:srcRect/>
          <a:stretch>
            <a:fillRect/>
          </a:stretch>
        </p:blipFill>
        <p:spPr bwMode="auto">
          <a:xfrm>
            <a:off x="1979712" y="2348880"/>
            <a:ext cx="4176464" cy="4176465"/>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0"/>
            <a:ext cx="9900592" cy="400110"/>
          </a:xfrm>
          <a:prstGeom prst="rect">
            <a:avLst/>
          </a:prstGeom>
          <a:noFill/>
        </p:spPr>
        <p:txBody>
          <a:bodyPr wrap="square" rtlCol="0">
            <a:spAutoFit/>
          </a:bodyPr>
          <a:lstStyle/>
          <a:p>
            <a:r>
              <a:rPr lang="pl-PL" sz="2000" b="1" dirty="0" smtClean="0"/>
              <a:t>Amerykańska Konwencja Praw Człowieka</a:t>
            </a:r>
            <a:endParaRPr lang="pl-PL" sz="2000" b="1" dirty="0"/>
          </a:p>
        </p:txBody>
      </p:sp>
      <p:cxnSp>
        <p:nvCxnSpPr>
          <p:cNvPr id="6" name="Łącznik prosty 5"/>
          <p:cNvCxnSpPr/>
          <p:nvPr/>
        </p:nvCxnSpPr>
        <p:spPr>
          <a:xfrm>
            <a:off x="-1476672" y="404664"/>
            <a:ext cx="12457384"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0" y="476672"/>
            <a:ext cx="9144000" cy="5909310"/>
          </a:xfrm>
          <a:prstGeom prst="rect">
            <a:avLst/>
          </a:prstGeom>
          <a:noFill/>
        </p:spPr>
        <p:txBody>
          <a:bodyPr wrap="square" rtlCol="0">
            <a:spAutoFit/>
          </a:bodyPr>
          <a:lstStyle/>
          <a:p>
            <a:r>
              <a:rPr lang="pl-PL" dirty="0" smtClean="0"/>
              <a:t>Obowiązki osobiste – rozdział 5 konwencji</a:t>
            </a:r>
          </a:p>
          <a:p>
            <a:endParaRPr lang="pl-PL" dirty="0" smtClean="0"/>
          </a:p>
          <a:p>
            <a:r>
              <a:rPr lang="pl-PL" b="1" dirty="0" smtClean="0"/>
              <a:t>Artykuł 32 Stosunek między obowiązkami i prawami </a:t>
            </a:r>
            <a:r>
              <a:rPr lang="pl-PL" dirty="0" smtClean="0"/>
              <a:t/>
            </a:r>
            <a:br>
              <a:rPr lang="pl-PL" dirty="0" smtClean="0"/>
            </a:br>
            <a:r>
              <a:rPr lang="pl-PL" dirty="0" smtClean="0"/>
              <a:t>     1. Każda osoba ma obowiązki wobec swojej rodziny, społeczeństwa i ludzkości. </a:t>
            </a:r>
            <a:br>
              <a:rPr lang="pl-PL" dirty="0" smtClean="0"/>
            </a:br>
            <a:r>
              <a:rPr lang="pl-PL" dirty="0" smtClean="0"/>
              <a:t>     2. Prawa każdej osoby są ograniczone prawami innych osób, bezpieczeństwem ogółu oraz słusznymi wymogami ogólnego dobrobytu w społeczeństwie demokratycznym</a:t>
            </a:r>
            <a:r>
              <a:rPr lang="pl-PL" dirty="0" smtClean="0"/>
              <a:t>.</a:t>
            </a:r>
          </a:p>
          <a:p>
            <a:endParaRPr lang="pl-PL" b="1" u="sng" dirty="0" smtClean="0"/>
          </a:p>
          <a:p>
            <a:r>
              <a:rPr lang="pl-PL" b="1" u="sng" dirty="0" smtClean="0"/>
              <a:t>Utworzenie </a:t>
            </a:r>
            <a:r>
              <a:rPr lang="pl-PL" b="1" u="sng" dirty="0" err="1" smtClean="0"/>
              <a:t>Międzyamerykańskiej</a:t>
            </a:r>
            <a:r>
              <a:rPr lang="pl-PL" b="1" u="sng" dirty="0" smtClean="0"/>
              <a:t>  Komisji Praw Człowieka</a:t>
            </a:r>
          </a:p>
          <a:p>
            <a:pPr>
              <a:buFontTx/>
              <a:buChar char="-"/>
            </a:pPr>
            <a:r>
              <a:rPr lang="pl-PL" dirty="0" smtClean="0"/>
              <a:t>7 członków na 4 lata</a:t>
            </a:r>
          </a:p>
          <a:p>
            <a:pPr>
              <a:buFontTx/>
              <a:buChar char="-"/>
            </a:pPr>
            <a:r>
              <a:rPr lang="pl-PL" dirty="0" smtClean="0"/>
              <a:t>Zadanie: popieranie poszanowania i ochrony praw człowieka</a:t>
            </a:r>
          </a:p>
          <a:p>
            <a:pPr>
              <a:buFontTx/>
              <a:buChar char="-"/>
            </a:pPr>
            <a:endParaRPr lang="pl-PL" dirty="0" smtClean="0"/>
          </a:p>
          <a:p>
            <a:r>
              <a:rPr lang="pl-PL" dirty="0" smtClean="0"/>
              <a:t>    W realizacji swojego mandatu Komisja będzie miała następujące obowiązki i możliwości: </a:t>
            </a:r>
            <a:br>
              <a:rPr lang="pl-PL" dirty="0" smtClean="0"/>
            </a:br>
            <a:r>
              <a:rPr lang="pl-PL" dirty="0" smtClean="0"/>
              <a:t>    </a:t>
            </a:r>
            <a:r>
              <a:rPr lang="pl-PL" sz="1600" dirty="0" smtClean="0"/>
              <a:t> a) rozwijanie świadomości ludów Ameryki w zakresie praw człowieka; </a:t>
            </a:r>
            <a:br>
              <a:rPr lang="pl-PL" sz="1600" dirty="0" smtClean="0"/>
            </a:br>
            <a:r>
              <a:rPr lang="pl-PL" sz="1600" dirty="0" smtClean="0"/>
              <a:t>     b) sporządzanie rekomendacji dla rządów państw członkowskich, gdy Komisja uważa to za słuszne, celem przyjęcia postępowych środków na rzecz praw człowieka, w ramach ich prawa krajowego oraz przepisów konstytucyjnych, jak również właściwych środków dla dalszego przestrzegania tych praw; </a:t>
            </a:r>
            <a:br>
              <a:rPr lang="pl-PL" sz="1600" dirty="0" smtClean="0"/>
            </a:br>
            <a:r>
              <a:rPr lang="pl-PL" sz="1600" dirty="0" smtClean="0"/>
              <a:t>     c) przygotowywanie takich studiów lub sprawozdań, które uzna za słuszne dla realizacji swoich obowiązków; </a:t>
            </a:r>
            <a:br>
              <a:rPr lang="pl-PL" sz="1600" dirty="0" smtClean="0"/>
            </a:br>
            <a:r>
              <a:rPr lang="pl-PL" sz="1600" dirty="0" smtClean="0"/>
              <a:t>     d) zwracanie się do rządów państw członkowskich o zapewnienie jej informacji co do środków przyjętych przez nie w sprawach praw człowieka; </a:t>
            </a:r>
            <a:br>
              <a:rPr lang="pl-PL" sz="1600" dirty="0" smtClean="0"/>
            </a:br>
            <a:r>
              <a:rPr lang="pl-PL" sz="1600" dirty="0" smtClean="0"/>
              <a:t>    </a:t>
            </a:r>
          </a:p>
          <a:p>
            <a:pPr>
              <a:buFontTx/>
              <a:buChar char="-"/>
            </a:pPr>
            <a:endParaRPr lang="pl-PL" sz="1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ole tekstowe 3"/>
          <p:cNvSpPr txBox="1"/>
          <p:nvPr/>
        </p:nvSpPr>
        <p:spPr>
          <a:xfrm>
            <a:off x="0" y="260648"/>
            <a:ext cx="9900592" cy="400110"/>
          </a:xfrm>
          <a:prstGeom prst="rect">
            <a:avLst/>
          </a:prstGeom>
          <a:noFill/>
        </p:spPr>
        <p:txBody>
          <a:bodyPr wrap="square" rtlCol="0">
            <a:spAutoFit/>
          </a:bodyPr>
          <a:lstStyle/>
          <a:p>
            <a:r>
              <a:rPr lang="pl-PL" sz="2000" b="1" dirty="0" smtClean="0"/>
              <a:t>Amerykańska Konwencja Praw Człowieka</a:t>
            </a:r>
            <a:endParaRPr lang="pl-PL" sz="2000" b="1" dirty="0"/>
          </a:p>
        </p:txBody>
      </p:sp>
      <p:cxnSp>
        <p:nvCxnSpPr>
          <p:cNvPr id="6" name="Łącznik prosty 5"/>
          <p:cNvCxnSpPr/>
          <p:nvPr/>
        </p:nvCxnSpPr>
        <p:spPr>
          <a:xfrm>
            <a:off x="-1476672" y="692696"/>
            <a:ext cx="12457384"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rostokąt 4"/>
          <p:cNvSpPr/>
          <p:nvPr/>
        </p:nvSpPr>
        <p:spPr>
          <a:xfrm>
            <a:off x="0" y="1412776"/>
            <a:ext cx="8784976" cy="2862322"/>
          </a:xfrm>
          <a:prstGeom prst="rect">
            <a:avLst/>
          </a:prstGeom>
        </p:spPr>
        <p:txBody>
          <a:bodyPr wrap="square">
            <a:spAutoFit/>
          </a:bodyPr>
          <a:lstStyle/>
          <a:p>
            <a:r>
              <a:rPr lang="pl-PL" dirty="0" smtClean="0"/>
              <a:t>c.d. – zadania MKPCZ</a:t>
            </a:r>
          </a:p>
          <a:p>
            <a:r>
              <a:rPr lang="pl-PL" dirty="0" smtClean="0"/>
              <a:t> </a:t>
            </a:r>
          </a:p>
          <a:p>
            <a:r>
              <a:rPr lang="pl-PL" dirty="0" smtClean="0"/>
              <a:t>e</a:t>
            </a:r>
            <a:r>
              <a:rPr lang="pl-PL" dirty="0" smtClean="0"/>
              <a:t>) odpowiadanie, za pośrednictwem Sekretariatu Generalnego Organizacji Państw Amerykańskich, na pytania państw członkowskich dotyczące spraw związanych z prawami człowieka oraz zapewnia-nie tym państwom, w granicach swoich możliwości, usług doradczych, o które państwa te proszą; </a:t>
            </a:r>
            <a:br>
              <a:rPr lang="pl-PL" dirty="0" smtClean="0"/>
            </a:br>
            <a:r>
              <a:rPr lang="pl-PL" dirty="0" smtClean="0"/>
              <a:t>     f) podejmowanie działania w sprawie skarg i innych zawiadomień przekazanych jej zgodnie z po-stanowieniami Artykułów 44 do 51 niniejszej Konwencji; oraz </a:t>
            </a:r>
            <a:br>
              <a:rPr lang="pl-PL" dirty="0" smtClean="0"/>
            </a:br>
            <a:r>
              <a:rPr lang="pl-PL" dirty="0" smtClean="0"/>
              <a:t>     g) przesyłanie rocznego sprawozdania do Zgromadzenia Ogólnego Organizacji Państw Amerykańskich.</a:t>
            </a:r>
            <a:endParaRPr lang="pl-PL"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rostokąt 3"/>
          <p:cNvSpPr/>
          <p:nvPr/>
        </p:nvSpPr>
        <p:spPr>
          <a:xfrm>
            <a:off x="1835696" y="260648"/>
            <a:ext cx="5544616" cy="9807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b="1" dirty="0" smtClean="0"/>
              <a:t>Skarga do Komisji </a:t>
            </a:r>
            <a:r>
              <a:rPr lang="pl-PL" dirty="0" smtClean="0"/>
              <a:t>– może być złożona przez osobę, grupę osób, ciało pozarządowe prawnie uznane w którymś z państw</a:t>
            </a:r>
            <a:endParaRPr lang="pl-PL" dirty="0"/>
          </a:p>
        </p:txBody>
      </p:sp>
      <p:sp>
        <p:nvSpPr>
          <p:cNvPr id="5" name="Prostokąt 4"/>
          <p:cNvSpPr/>
          <p:nvPr/>
        </p:nvSpPr>
        <p:spPr>
          <a:xfrm>
            <a:off x="1763688" y="2492896"/>
            <a:ext cx="4968552" cy="86409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b="1" dirty="0" smtClean="0">
                <a:solidFill>
                  <a:schemeClr val="tx2">
                    <a:lumMod val="75000"/>
                  </a:schemeClr>
                </a:solidFill>
              </a:rPr>
              <a:t>Weryfikacja skargi przez Komisję</a:t>
            </a:r>
            <a:endParaRPr lang="pl-PL" sz="2000" b="1" dirty="0">
              <a:solidFill>
                <a:schemeClr val="tx2">
                  <a:lumMod val="75000"/>
                </a:schemeClr>
              </a:solidFill>
            </a:endParaRPr>
          </a:p>
        </p:txBody>
      </p:sp>
      <p:sp>
        <p:nvSpPr>
          <p:cNvPr id="6" name="Prostokąt 5"/>
          <p:cNvSpPr/>
          <p:nvPr/>
        </p:nvSpPr>
        <p:spPr>
          <a:xfrm>
            <a:off x="755576" y="1340768"/>
            <a:ext cx="2952328" cy="57606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b="1" dirty="0" smtClean="0">
                <a:solidFill>
                  <a:schemeClr val="tx2">
                    <a:lumMod val="75000"/>
                  </a:schemeClr>
                </a:solidFill>
              </a:rPr>
              <a:t>zawiadomienie</a:t>
            </a:r>
            <a:endParaRPr lang="pl-PL" sz="2000" b="1" dirty="0">
              <a:solidFill>
                <a:schemeClr val="tx2">
                  <a:lumMod val="75000"/>
                </a:schemeClr>
              </a:solidFill>
            </a:endParaRPr>
          </a:p>
        </p:txBody>
      </p:sp>
      <p:sp>
        <p:nvSpPr>
          <p:cNvPr id="7" name="Prostokąt 6"/>
          <p:cNvSpPr/>
          <p:nvPr/>
        </p:nvSpPr>
        <p:spPr>
          <a:xfrm>
            <a:off x="4860032" y="1340768"/>
            <a:ext cx="3096344" cy="57606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b="1" dirty="0" smtClean="0">
                <a:solidFill>
                  <a:schemeClr val="tx2">
                    <a:lumMod val="75000"/>
                  </a:schemeClr>
                </a:solidFill>
              </a:rPr>
              <a:t>skarga</a:t>
            </a:r>
            <a:endParaRPr lang="pl-PL" sz="2000" b="1" dirty="0">
              <a:solidFill>
                <a:schemeClr val="tx2">
                  <a:lumMod val="75000"/>
                </a:schemeClr>
              </a:solidFill>
            </a:endParaRPr>
          </a:p>
        </p:txBody>
      </p:sp>
      <p:sp>
        <p:nvSpPr>
          <p:cNvPr id="8" name="Strzałka w dół 7"/>
          <p:cNvSpPr/>
          <p:nvPr/>
        </p:nvSpPr>
        <p:spPr>
          <a:xfrm>
            <a:off x="3995936" y="1700808"/>
            <a:ext cx="504056"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9" name="pole tekstowe 8"/>
          <p:cNvSpPr txBox="1"/>
          <p:nvPr/>
        </p:nvSpPr>
        <p:spPr>
          <a:xfrm>
            <a:off x="0" y="3441680"/>
            <a:ext cx="9144000" cy="3416320"/>
          </a:xfrm>
          <a:prstGeom prst="rect">
            <a:avLst/>
          </a:prstGeom>
          <a:noFill/>
        </p:spPr>
        <p:txBody>
          <a:bodyPr wrap="square" rtlCol="0">
            <a:spAutoFit/>
          </a:bodyPr>
          <a:lstStyle/>
          <a:p>
            <a:r>
              <a:rPr lang="pl-PL" b="1" dirty="0" smtClean="0"/>
              <a:t>Artykuł 46 </a:t>
            </a:r>
            <a:r>
              <a:rPr lang="pl-PL" dirty="0" smtClean="0"/>
              <a:t/>
            </a:r>
            <a:br>
              <a:rPr lang="pl-PL" dirty="0" smtClean="0"/>
            </a:br>
            <a:r>
              <a:rPr lang="pl-PL" dirty="0" smtClean="0"/>
              <a:t>     1. Przyjęcie przez Komisję skargi lub zawiadomienia wniesionego zgodnie z Artykułami 44 do 45, będzie poddane następującym wymogom, że: </a:t>
            </a:r>
            <a:br>
              <a:rPr lang="pl-PL" dirty="0" smtClean="0"/>
            </a:br>
            <a:r>
              <a:rPr lang="pl-PL" dirty="0" smtClean="0"/>
              <a:t>     a) środki odwoławcze przewidziane w prawie krajowym zostały uruchomione i wykorzystane, zgodnie z powszechnie uznanymi zasadami prawa międzynarodowego; </a:t>
            </a:r>
            <a:br>
              <a:rPr lang="pl-PL" dirty="0" smtClean="0"/>
            </a:br>
            <a:r>
              <a:rPr lang="pl-PL" dirty="0" smtClean="0"/>
              <a:t>     b) skarga lub zawiadomienie są wniesione w terminie sześciu miesięcy od daty, w której strona twierdząca o naruszeniu jej praw, została zawiadomiona o ostatecznym orzeczeniu; </a:t>
            </a:r>
            <a:br>
              <a:rPr lang="pl-PL" dirty="0" smtClean="0"/>
            </a:br>
            <a:r>
              <a:rPr lang="pl-PL" dirty="0" smtClean="0"/>
              <a:t>     c) sprawa będąca przedmiotem skargi lub zawiadomienia nie jest w toku rozpatrywania w ramach innej międzynarodowej procedury rozstrzygania; oraz </a:t>
            </a:r>
            <a:br>
              <a:rPr lang="pl-PL" dirty="0" smtClean="0"/>
            </a:br>
            <a:r>
              <a:rPr lang="pl-PL" dirty="0" smtClean="0"/>
              <a:t>     d) w przypadku Artykułu 44, skarga zawiera nazwisko, obywatelstwo, wykonywane zajęcie, miejsce zamieszkania oraz podpis osoby lub osób, albo prawnego przedstawiciela organu wnoszącego skargę. </a:t>
            </a:r>
            <a:endParaRPr lang="pl-PL"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rostokąt 3"/>
          <p:cNvSpPr/>
          <p:nvPr/>
        </p:nvSpPr>
        <p:spPr>
          <a:xfrm>
            <a:off x="0" y="1772816"/>
            <a:ext cx="8892480" cy="3785652"/>
          </a:xfrm>
          <a:prstGeom prst="rect">
            <a:avLst/>
          </a:prstGeom>
        </p:spPr>
        <p:txBody>
          <a:bodyPr wrap="square">
            <a:spAutoFit/>
          </a:bodyPr>
          <a:lstStyle/>
          <a:p>
            <a:r>
              <a:rPr lang="pl-PL" sz="2400" dirty="0" smtClean="0"/>
              <a:t>  a) ustawodawstwo krajowe danego państwa nie zapewnia właściwego wymiaru sprawiedliwości dla ochrony prawa lub praw, które przypuszczalnie zostały naruszone; </a:t>
            </a:r>
            <a:endParaRPr lang="pl-PL" sz="2400" dirty="0" smtClean="0"/>
          </a:p>
          <a:p>
            <a:r>
              <a:rPr lang="pl-PL" sz="2400" dirty="0" smtClean="0"/>
              <a:t/>
            </a:r>
            <a:br>
              <a:rPr lang="pl-PL" sz="2400" dirty="0" smtClean="0"/>
            </a:br>
            <a:r>
              <a:rPr lang="pl-PL" sz="2400" dirty="0" smtClean="0"/>
              <a:t>     b) stronie twierdzącej o naruszeniu jej praw odmówiono dostępu do środków odwoławczych prze-widzianych prawem krajowym lub przeszkodzono w ich wykorzystaniu, albo </a:t>
            </a:r>
            <a:endParaRPr lang="pl-PL" sz="2400" dirty="0" smtClean="0"/>
          </a:p>
          <a:p>
            <a:r>
              <a:rPr lang="pl-PL" sz="2400" dirty="0" smtClean="0"/>
              <a:t/>
            </a:r>
            <a:br>
              <a:rPr lang="pl-PL" sz="2400" dirty="0" smtClean="0"/>
            </a:br>
            <a:r>
              <a:rPr lang="pl-PL" sz="2400" dirty="0" smtClean="0"/>
              <a:t>     c) doszło do niepożądanej zwłoki w osiągnięciu ostatecznego orzeczenia w związku z wyżej wspomnianym środkami odwoławczymi.</a:t>
            </a:r>
            <a:endParaRPr lang="pl-PL" sz="2400" dirty="0"/>
          </a:p>
        </p:txBody>
      </p:sp>
      <p:sp>
        <p:nvSpPr>
          <p:cNvPr id="5" name="Prostokąt 4"/>
          <p:cNvSpPr/>
          <p:nvPr/>
        </p:nvSpPr>
        <p:spPr>
          <a:xfrm>
            <a:off x="1475656" y="620688"/>
            <a:ext cx="4968552" cy="86409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b="1" dirty="0" smtClean="0">
                <a:solidFill>
                  <a:schemeClr val="tx2">
                    <a:lumMod val="75000"/>
                  </a:schemeClr>
                </a:solidFill>
              </a:rPr>
              <a:t>Weryfikacja skargi przez Komisję - wyjątki</a:t>
            </a:r>
            <a:endParaRPr lang="pl-PL" sz="2000" b="1" dirty="0">
              <a:solidFill>
                <a:schemeClr val="tx2">
                  <a:lumMod val="75000"/>
                </a:schemeClr>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rostokąt 3"/>
          <p:cNvSpPr/>
          <p:nvPr/>
        </p:nvSpPr>
        <p:spPr>
          <a:xfrm>
            <a:off x="1835696" y="836712"/>
            <a:ext cx="4968552" cy="86409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b="1" dirty="0" smtClean="0">
                <a:solidFill>
                  <a:schemeClr val="tx2">
                    <a:lumMod val="75000"/>
                  </a:schemeClr>
                </a:solidFill>
              </a:rPr>
              <a:t>Skarga </a:t>
            </a:r>
            <a:r>
              <a:rPr lang="pl-PL" sz="2000" b="1" dirty="0" err="1" smtClean="0">
                <a:solidFill>
                  <a:schemeClr val="tx2">
                    <a:lumMod val="75000"/>
                  </a:schemeClr>
                </a:solidFill>
              </a:rPr>
              <a:t>dopuszalna</a:t>
            </a:r>
            <a:endParaRPr lang="pl-PL" sz="2000" b="1" dirty="0">
              <a:solidFill>
                <a:schemeClr val="tx2">
                  <a:lumMod val="75000"/>
                </a:schemeClr>
              </a:solidFill>
            </a:endParaRPr>
          </a:p>
        </p:txBody>
      </p:sp>
      <p:sp>
        <p:nvSpPr>
          <p:cNvPr id="5" name="pole tekstowe 4"/>
          <p:cNvSpPr txBox="1"/>
          <p:nvPr/>
        </p:nvSpPr>
        <p:spPr>
          <a:xfrm>
            <a:off x="611560" y="2132856"/>
            <a:ext cx="7128792" cy="1477328"/>
          </a:xfrm>
          <a:prstGeom prst="rect">
            <a:avLst/>
          </a:prstGeom>
          <a:noFill/>
        </p:spPr>
        <p:txBody>
          <a:bodyPr wrap="square" rtlCol="0">
            <a:spAutoFit/>
          </a:bodyPr>
          <a:lstStyle/>
          <a:p>
            <a:pPr marL="342900" indent="-342900">
              <a:buAutoNum type="arabicPeriod"/>
            </a:pPr>
            <a:r>
              <a:rPr lang="pl-PL" dirty="0" smtClean="0"/>
              <a:t>Informacja do rządu kraju – oczekiwanie na odpowiedź w ok. terminie</a:t>
            </a:r>
          </a:p>
          <a:p>
            <a:pPr marL="342900" indent="-342900">
              <a:buAutoNum type="arabicPeriod"/>
            </a:pPr>
            <a:r>
              <a:rPr lang="pl-PL" dirty="0" smtClean="0"/>
              <a:t>Po uzyskaniu wyjaśnienia ponowna ocena sprawy w kontekście tego, czy doszło do naruszenia;</a:t>
            </a:r>
          </a:p>
          <a:p>
            <a:pPr marL="342900" indent="-342900">
              <a:buAutoNum type="arabicPeriod"/>
            </a:pPr>
            <a:r>
              <a:rPr lang="pl-PL" dirty="0" smtClean="0"/>
              <a:t>Badanie sprawy, zbieranie dowodów</a:t>
            </a:r>
          </a:p>
          <a:p>
            <a:pPr marL="342900" indent="-342900">
              <a:buAutoNum type="arabicPeriod"/>
            </a:pPr>
            <a:r>
              <a:rPr lang="pl-PL" dirty="0" smtClean="0"/>
              <a:t>Możliwość polubownego rozwiązania sporu</a:t>
            </a:r>
            <a:endParaRPr lang="pl-PL"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rostokąt 3"/>
          <p:cNvSpPr/>
          <p:nvPr/>
        </p:nvSpPr>
        <p:spPr>
          <a:xfrm>
            <a:off x="1988096" y="989112"/>
            <a:ext cx="4968552" cy="86409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000" b="1" dirty="0" smtClean="0">
                <a:solidFill>
                  <a:schemeClr val="tx2">
                    <a:lumMod val="75000"/>
                  </a:schemeClr>
                </a:solidFill>
              </a:rPr>
              <a:t>Skarga </a:t>
            </a:r>
            <a:r>
              <a:rPr lang="pl-PL" sz="2000" b="1" dirty="0" err="1" smtClean="0">
                <a:solidFill>
                  <a:schemeClr val="tx2">
                    <a:lumMod val="75000"/>
                  </a:schemeClr>
                </a:solidFill>
              </a:rPr>
              <a:t>niedopuszalna</a:t>
            </a:r>
            <a:endParaRPr lang="pl-PL" sz="2000" b="1" dirty="0">
              <a:solidFill>
                <a:schemeClr val="tx2">
                  <a:lumMod val="75000"/>
                </a:schemeClr>
              </a:solidFill>
            </a:endParaRPr>
          </a:p>
        </p:txBody>
      </p:sp>
      <p:sp>
        <p:nvSpPr>
          <p:cNvPr id="5" name="pole tekstowe 4"/>
          <p:cNvSpPr txBox="1"/>
          <p:nvPr/>
        </p:nvSpPr>
        <p:spPr>
          <a:xfrm>
            <a:off x="0" y="2276872"/>
            <a:ext cx="9144000" cy="3477875"/>
          </a:xfrm>
          <a:prstGeom prst="rect">
            <a:avLst/>
          </a:prstGeom>
          <a:noFill/>
        </p:spPr>
        <p:txBody>
          <a:bodyPr wrap="square" rtlCol="0">
            <a:spAutoFit/>
          </a:bodyPr>
          <a:lstStyle/>
          <a:p>
            <a:r>
              <a:rPr lang="pl-PL" sz="2000" b="1" dirty="0" smtClean="0"/>
              <a:t>Artykuł 47 </a:t>
            </a:r>
            <a:r>
              <a:rPr lang="pl-PL" sz="2000" dirty="0" smtClean="0"/>
              <a:t/>
            </a:r>
            <a:br>
              <a:rPr lang="pl-PL" sz="2000" dirty="0" smtClean="0"/>
            </a:br>
            <a:r>
              <a:rPr lang="pl-PL" sz="2000" dirty="0" smtClean="0"/>
              <a:t>     Komisja uzna za niedopuszczalną skargę lub zawiadomienie wniesione na mocy Artykułów 44 lub 45, jeżeli: </a:t>
            </a:r>
            <a:br>
              <a:rPr lang="pl-PL" sz="2000" dirty="0" smtClean="0"/>
            </a:br>
            <a:r>
              <a:rPr lang="pl-PL" sz="2000" dirty="0" smtClean="0"/>
              <a:t>     a) którykolwiek z wymogów wskazanych w Artykule 46 nie został spełniony; </a:t>
            </a:r>
            <a:br>
              <a:rPr lang="pl-PL" sz="2000" dirty="0" smtClean="0"/>
            </a:br>
            <a:r>
              <a:rPr lang="pl-PL" sz="2000" dirty="0" smtClean="0"/>
              <a:t>     b) skarga lub zawiadomienie nie wskazuje faktów zmierzających do ustalenia naruszenia praw gwarantowanych niniejszą Konwencją; </a:t>
            </a:r>
            <a:br>
              <a:rPr lang="pl-PL" sz="2000" dirty="0" smtClean="0"/>
            </a:br>
            <a:r>
              <a:rPr lang="pl-PL" sz="2000" dirty="0" smtClean="0"/>
              <a:t>     c) oświadczenia skarżącego się lub państwa wskazują na to, że skarga lub zawiadomienie jest oczywiście bezpodstawna lub oczywiście błędna; albo </a:t>
            </a:r>
            <a:br>
              <a:rPr lang="pl-PL" sz="2000" dirty="0" smtClean="0"/>
            </a:br>
            <a:r>
              <a:rPr lang="pl-PL" sz="2000" dirty="0" smtClean="0"/>
              <a:t>     d) skarga lub zawiadomienie jest zasadniczo taka sama, jak ta wcześniej zbadana przez Komisję lub przez inną organizację międzynarodową. </a:t>
            </a:r>
            <a:br>
              <a:rPr lang="pl-PL" sz="2000" dirty="0" smtClean="0"/>
            </a:br>
            <a:r>
              <a:rPr lang="pl-PL" sz="2000" dirty="0" smtClean="0"/>
              <a:t>     </a:t>
            </a:r>
            <a:endParaRPr lang="pl-PL"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404664"/>
            <a:ext cx="8820472" cy="400110"/>
          </a:xfrm>
          <a:prstGeom prst="rect">
            <a:avLst/>
          </a:prstGeom>
          <a:noFill/>
        </p:spPr>
        <p:txBody>
          <a:bodyPr wrap="square" rtlCol="0">
            <a:spAutoFit/>
          </a:bodyPr>
          <a:lstStyle/>
          <a:p>
            <a:r>
              <a:rPr lang="pl-PL" sz="2000" b="1" dirty="0" smtClean="0"/>
              <a:t>Afrykańska Karta Praw Człowieka i Ludów</a:t>
            </a:r>
            <a:endParaRPr lang="pl-PL" sz="2000" b="1" dirty="0"/>
          </a:p>
        </p:txBody>
      </p:sp>
      <p:cxnSp>
        <p:nvCxnSpPr>
          <p:cNvPr id="6" name="Łącznik prosty 5"/>
          <p:cNvCxnSpPr/>
          <p:nvPr/>
        </p:nvCxnSpPr>
        <p:spPr>
          <a:xfrm>
            <a:off x="-1836712" y="1052736"/>
            <a:ext cx="1310545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323528" y="1484785"/>
            <a:ext cx="7776864" cy="5632311"/>
          </a:xfrm>
          <a:prstGeom prst="rect">
            <a:avLst/>
          </a:prstGeom>
          <a:noFill/>
        </p:spPr>
        <p:txBody>
          <a:bodyPr wrap="square" rtlCol="0">
            <a:spAutoFit/>
          </a:bodyPr>
          <a:lstStyle/>
          <a:p>
            <a:r>
              <a:rPr lang="pl-PL" dirty="0" smtClean="0"/>
              <a:t>27 czerwca 1981, Nairobi</a:t>
            </a:r>
          </a:p>
          <a:p>
            <a:endParaRPr lang="pl-PL" dirty="0" smtClean="0"/>
          </a:p>
          <a:p>
            <a:r>
              <a:rPr lang="pl-PL" dirty="0" smtClean="0"/>
              <a:t>Rozdział I : Prawa człowieka i ludów</a:t>
            </a:r>
            <a:endParaRPr lang="pl-PL" dirty="0" smtClean="0"/>
          </a:p>
          <a:p>
            <a:pPr>
              <a:buFontTx/>
              <a:buChar char="-"/>
            </a:pPr>
            <a:r>
              <a:rPr lang="pl-PL" dirty="0" smtClean="0"/>
              <a:t>Zobowiązanie państw do realizowania praw i wolności ok. w konwencji</a:t>
            </a:r>
          </a:p>
          <a:p>
            <a:pPr>
              <a:buFontTx/>
              <a:buChar char="-"/>
            </a:pPr>
            <a:r>
              <a:rPr lang="pl-PL" dirty="0" smtClean="0"/>
              <a:t>Klauzula </a:t>
            </a:r>
            <a:r>
              <a:rPr lang="pl-PL" dirty="0" err="1" smtClean="0"/>
              <a:t>antydyskryminacyjna</a:t>
            </a:r>
            <a:endParaRPr lang="pl-PL" dirty="0" smtClean="0"/>
          </a:p>
          <a:p>
            <a:pPr>
              <a:buFontTx/>
              <a:buChar char="-"/>
            </a:pPr>
            <a:r>
              <a:rPr lang="pl-PL" dirty="0" smtClean="0"/>
              <a:t> </a:t>
            </a:r>
            <a:r>
              <a:rPr lang="pl-PL" dirty="0" smtClean="0"/>
              <a:t>zasada równości (art., 3) </a:t>
            </a:r>
          </a:p>
          <a:p>
            <a:pPr>
              <a:buFontTx/>
              <a:buChar char="-"/>
            </a:pPr>
            <a:r>
              <a:rPr lang="pl-PL" dirty="0" smtClean="0"/>
              <a:t>Nienaruszalność integralności </a:t>
            </a:r>
            <a:r>
              <a:rPr lang="pl-PL" dirty="0" err="1" smtClean="0"/>
              <a:t>osobt</a:t>
            </a:r>
            <a:endParaRPr lang="pl-PL" dirty="0" smtClean="0"/>
          </a:p>
          <a:p>
            <a:pPr>
              <a:buFontTx/>
              <a:buChar char="-"/>
            </a:pPr>
            <a:r>
              <a:rPr lang="pl-PL" dirty="0" smtClean="0"/>
              <a:t>Art.. 5 zasada poszanowania godności</a:t>
            </a:r>
          </a:p>
          <a:p>
            <a:pPr>
              <a:buFontTx/>
              <a:buChar char="-"/>
            </a:pPr>
            <a:r>
              <a:rPr lang="pl-PL" dirty="0" smtClean="0"/>
              <a:t>prawo do uzyskania rozstrzygnięcia (zasady procesowe)</a:t>
            </a:r>
          </a:p>
          <a:p>
            <a:r>
              <a:rPr lang="pl-PL" dirty="0" smtClean="0"/>
              <a:t>prawo </a:t>
            </a:r>
            <a:r>
              <a:rPr lang="pl-PL" dirty="0" smtClean="0"/>
              <a:t>odwołania się do właściwego organu krajowego przeciwko</a:t>
            </a:r>
          </a:p>
          <a:p>
            <a:r>
              <a:rPr lang="pl-PL" dirty="0" smtClean="0"/>
              <a:t>każdemu działaniu naruszającemu podstawowe prawa uznane i gwarantowane</a:t>
            </a:r>
          </a:p>
          <a:p>
            <a:r>
              <a:rPr lang="pl-PL" dirty="0" smtClean="0"/>
              <a:t>przez konwencje, ustawy, inne przepisy i obowiązujące</a:t>
            </a:r>
          </a:p>
          <a:p>
            <a:r>
              <a:rPr lang="pl-PL" dirty="0" smtClean="0"/>
              <a:t>zwyczaje;</a:t>
            </a:r>
          </a:p>
          <a:p>
            <a:r>
              <a:rPr lang="pl-PL" dirty="0" smtClean="0"/>
              <a:t>b) prawo do bycia uważanym za niewinnego dopóki wina nie zostanie</a:t>
            </a:r>
          </a:p>
          <a:p>
            <a:r>
              <a:rPr lang="pl-PL" dirty="0" smtClean="0"/>
              <a:t>stwierdzona przez właściwy sąd;</a:t>
            </a:r>
          </a:p>
          <a:p>
            <a:r>
              <a:rPr lang="pl-PL" dirty="0" smtClean="0"/>
              <a:t>c) prawo do obrony, w tym do bycia reprezentowanym przez obrońcę</a:t>
            </a:r>
          </a:p>
          <a:p>
            <a:r>
              <a:rPr lang="pl-PL" dirty="0" smtClean="0"/>
              <a:t>z wyboru;</a:t>
            </a:r>
          </a:p>
          <a:p>
            <a:r>
              <a:rPr lang="pl-PL" dirty="0" smtClean="0"/>
              <a:t>d) prawo do bycia sądzonym w rozsądnym terminie przez bezstronny</a:t>
            </a:r>
          </a:p>
          <a:p>
            <a:r>
              <a:rPr lang="pl-PL" dirty="0" smtClean="0"/>
              <a:t>sąd.</a:t>
            </a:r>
            <a:endParaRPr lang="pl-PL" b="1" dirty="0" smtClean="0"/>
          </a:p>
          <a:p>
            <a:pPr>
              <a:buFontTx/>
              <a:buChar char="-"/>
            </a:pPr>
            <a:endParaRPr lang="pl-PL"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404664"/>
            <a:ext cx="8820472" cy="400110"/>
          </a:xfrm>
          <a:prstGeom prst="rect">
            <a:avLst/>
          </a:prstGeom>
          <a:noFill/>
        </p:spPr>
        <p:txBody>
          <a:bodyPr wrap="square" rtlCol="0">
            <a:spAutoFit/>
          </a:bodyPr>
          <a:lstStyle/>
          <a:p>
            <a:r>
              <a:rPr lang="pl-PL" sz="2000" b="1" dirty="0" smtClean="0"/>
              <a:t>Afrykańska Karta Praw Człowieka i Ludów</a:t>
            </a:r>
            <a:endParaRPr lang="pl-PL" sz="2000" b="1" dirty="0"/>
          </a:p>
        </p:txBody>
      </p:sp>
      <p:cxnSp>
        <p:nvCxnSpPr>
          <p:cNvPr id="6" name="Łącznik prosty 5"/>
          <p:cNvCxnSpPr/>
          <p:nvPr/>
        </p:nvCxnSpPr>
        <p:spPr>
          <a:xfrm>
            <a:off x="-1836712" y="1052736"/>
            <a:ext cx="13105456"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pole tekstowe 6"/>
          <p:cNvSpPr txBox="1"/>
          <p:nvPr/>
        </p:nvSpPr>
        <p:spPr>
          <a:xfrm>
            <a:off x="251520" y="1412776"/>
            <a:ext cx="8280920" cy="5355312"/>
          </a:xfrm>
          <a:prstGeom prst="rect">
            <a:avLst/>
          </a:prstGeom>
          <a:noFill/>
        </p:spPr>
        <p:txBody>
          <a:bodyPr wrap="square" rtlCol="0">
            <a:spAutoFit/>
          </a:bodyPr>
          <a:lstStyle/>
          <a:p>
            <a:r>
              <a:rPr lang="pl-PL" dirty="0" smtClean="0"/>
              <a:t>Art. 8, 9  – prawo do informacji</a:t>
            </a:r>
          </a:p>
          <a:p>
            <a:endParaRPr lang="pl-PL" dirty="0" smtClean="0"/>
          </a:p>
          <a:p>
            <a:r>
              <a:rPr lang="pl-PL" dirty="0" smtClean="0"/>
              <a:t>Art.. 10 – wolność zrzeszania się i gromadzenia się – 11 </a:t>
            </a:r>
          </a:p>
          <a:p>
            <a:endParaRPr lang="pl-PL" dirty="0" smtClean="0"/>
          </a:p>
          <a:p>
            <a:r>
              <a:rPr lang="pl-PL" dirty="0" smtClean="0"/>
              <a:t>Wolność przemieszczania się, opuszczenia kraju</a:t>
            </a:r>
          </a:p>
          <a:p>
            <a:endParaRPr lang="pl-PL" dirty="0" smtClean="0"/>
          </a:p>
          <a:p>
            <a:r>
              <a:rPr lang="pl-PL" dirty="0" smtClean="0"/>
              <a:t>Uczestnictwo w sprawach publicznych</a:t>
            </a:r>
          </a:p>
          <a:p>
            <a:endParaRPr lang="pl-PL" dirty="0" smtClean="0"/>
          </a:p>
          <a:p>
            <a:r>
              <a:rPr lang="pl-PL" dirty="0" smtClean="0"/>
              <a:t>Prawo własności</a:t>
            </a:r>
          </a:p>
          <a:p>
            <a:endParaRPr lang="pl-PL" dirty="0" smtClean="0"/>
          </a:p>
          <a:p>
            <a:r>
              <a:rPr lang="pl-PL" dirty="0" smtClean="0"/>
              <a:t>Warunki pracy</a:t>
            </a:r>
          </a:p>
          <a:p>
            <a:endParaRPr lang="pl-PL" dirty="0" smtClean="0"/>
          </a:p>
          <a:p>
            <a:r>
              <a:rPr lang="pl-PL" b="1" dirty="0" smtClean="0"/>
              <a:t>Art. 16.</a:t>
            </a:r>
          </a:p>
          <a:p>
            <a:r>
              <a:rPr lang="pl-PL" dirty="0" smtClean="0"/>
              <a:t>1. Każda osoba ma prawo cieszyć się najlepszym osiągalnym dla niej stanem</a:t>
            </a:r>
          </a:p>
          <a:p>
            <a:r>
              <a:rPr lang="pl-PL" dirty="0" smtClean="0"/>
              <a:t>zdrowia fizycznego i umysłowego.</a:t>
            </a:r>
          </a:p>
          <a:p>
            <a:r>
              <a:rPr lang="pl-PL" dirty="0" smtClean="0"/>
              <a:t>2. Państwa-Strony niniejszej Karty podejmą kroki niezbędne do ochrony</a:t>
            </a:r>
          </a:p>
          <a:p>
            <a:r>
              <a:rPr lang="pl-PL" dirty="0" smtClean="0"/>
              <a:t>zdrowia swoich mieszkańców i do zapewnienia, iż w przypadku choroby otrzymają</a:t>
            </a:r>
          </a:p>
          <a:p>
            <a:r>
              <a:rPr lang="pl-PL" dirty="0" smtClean="0"/>
              <a:t>oni pomoc medyczną.</a:t>
            </a:r>
          </a:p>
          <a:p>
            <a:endParaRPr lang="pl-PL"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404664"/>
            <a:ext cx="8820472" cy="400110"/>
          </a:xfrm>
          <a:prstGeom prst="rect">
            <a:avLst/>
          </a:prstGeom>
          <a:noFill/>
        </p:spPr>
        <p:txBody>
          <a:bodyPr wrap="square" rtlCol="0">
            <a:spAutoFit/>
          </a:bodyPr>
          <a:lstStyle/>
          <a:p>
            <a:r>
              <a:rPr lang="pl-PL" sz="2000" b="1" dirty="0" smtClean="0"/>
              <a:t>Afrykańska Karta Praw Człowieka i Ludów</a:t>
            </a:r>
            <a:endParaRPr lang="pl-PL" sz="2000" b="1" dirty="0"/>
          </a:p>
        </p:txBody>
      </p:sp>
      <p:cxnSp>
        <p:nvCxnSpPr>
          <p:cNvPr id="6" name="Łącznik prosty 5"/>
          <p:cNvCxnSpPr/>
          <p:nvPr/>
        </p:nvCxnSpPr>
        <p:spPr>
          <a:xfrm>
            <a:off x="-1836712" y="1052736"/>
            <a:ext cx="1310545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323528" y="1412776"/>
            <a:ext cx="6768752" cy="3970318"/>
          </a:xfrm>
          <a:prstGeom prst="rect">
            <a:avLst/>
          </a:prstGeom>
          <a:noFill/>
        </p:spPr>
        <p:txBody>
          <a:bodyPr wrap="square" rtlCol="0">
            <a:spAutoFit/>
          </a:bodyPr>
          <a:lstStyle/>
          <a:p>
            <a:r>
              <a:rPr lang="pl-PL" dirty="0" smtClean="0"/>
              <a:t>Prawo do edukacji</a:t>
            </a:r>
          </a:p>
          <a:p>
            <a:endParaRPr lang="pl-PL" dirty="0" smtClean="0"/>
          </a:p>
          <a:p>
            <a:r>
              <a:rPr lang="pl-PL" dirty="0" smtClean="0"/>
              <a:t>Ochrona rodziny</a:t>
            </a:r>
          </a:p>
          <a:p>
            <a:endParaRPr lang="pl-PL" dirty="0" smtClean="0"/>
          </a:p>
          <a:p>
            <a:r>
              <a:rPr lang="pl-PL" dirty="0" smtClean="0"/>
              <a:t>Art.. 18 ust 4</a:t>
            </a:r>
          </a:p>
          <a:p>
            <a:r>
              <a:rPr lang="pl-PL" dirty="0" smtClean="0"/>
              <a:t>4. Osoby starsze i niepełnosprawne mają prawo do specjalnych środków</a:t>
            </a:r>
          </a:p>
          <a:p>
            <a:r>
              <a:rPr lang="pl-PL" dirty="0" smtClean="0"/>
              <a:t>ochrony odpowiadających ich potrzebom fizycznym i moralnym</a:t>
            </a:r>
            <a:r>
              <a:rPr lang="pl-PL" dirty="0" smtClean="0"/>
              <a:t>.</a:t>
            </a:r>
          </a:p>
          <a:p>
            <a:endParaRPr lang="pl-PL" dirty="0" smtClean="0"/>
          </a:p>
          <a:p>
            <a:r>
              <a:rPr lang="pl-PL" b="1" dirty="0" smtClean="0"/>
              <a:t>Art. 19.</a:t>
            </a:r>
          </a:p>
          <a:p>
            <a:r>
              <a:rPr lang="pl-PL" b="1" dirty="0" smtClean="0"/>
              <a:t>Wszystkie ludy są równe. Cieszą się takim samym szacunkiem i mają takie</a:t>
            </a:r>
          </a:p>
          <a:p>
            <a:r>
              <a:rPr lang="pl-PL" b="1" dirty="0" smtClean="0"/>
              <a:t>same prawa. Nic nie usprawiedliwia panowania jednego ludu nad drugim.</a:t>
            </a:r>
            <a:endParaRPr lang="pl-PL"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404664"/>
            <a:ext cx="8820472" cy="400110"/>
          </a:xfrm>
          <a:prstGeom prst="rect">
            <a:avLst/>
          </a:prstGeom>
          <a:noFill/>
        </p:spPr>
        <p:txBody>
          <a:bodyPr wrap="square" rtlCol="0">
            <a:spAutoFit/>
          </a:bodyPr>
          <a:lstStyle/>
          <a:p>
            <a:r>
              <a:rPr lang="pl-PL" sz="2000" b="1" dirty="0" smtClean="0"/>
              <a:t>Afrykańska Karta Praw Człowieka i Ludów</a:t>
            </a:r>
            <a:endParaRPr lang="pl-PL" sz="2000" b="1" dirty="0"/>
          </a:p>
        </p:txBody>
      </p:sp>
      <p:cxnSp>
        <p:nvCxnSpPr>
          <p:cNvPr id="6" name="Łącznik prosty 5"/>
          <p:cNvCxnSpPr/>
          <p:nvPr/>
        </p:nvCxnSpPr>
        <p:spPr>
          <a:xfrm>
            <a:off x="-1836712" y="1052736"/>
            <a:ext cx="1310545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rostokąt 4"/>
          <p:cNvSpPr/>
          <p:nvPr/>
        </p:nvSpPr>
        <p:spPr>
          <a:xfrm>
            <a:off x="323528" y="1628800"/>
            <a:ext cx="7056784" cy="3693319"/>
          </a:xfrm>
          <a:prstGeom prst="rect">
            <a:avLst/>
          </a:prstGeom>
        </p:spPr>
        <p:txBody>
          <a:bodyPr wrap="square">
            <a:spAutoFit/>
          </a:bodyPr>
          <a:lstStyle/>
          <a:p>
            <a:r>
              <a:rPr lang="pl-PL" b="1" dirty="0" smtClean="0"/>
              <a:t>Art. 20.</a:t>
            </a:r>
          </a:p>
          <a:p>
            <a:r>
              <a:rPr lang="pl-PL" dirty="0" smtClean="0"/>
              <a:t>1. Wszystkie ludy mają prawo do istnienia. Mają niezaprzeczalne i </a:t>
            </a:r>
            <a:r>
              <a:rPr lang="pl-PL" dirty="0" smtClean="0"/>
              <a:t>niezbywalne prawo </a:t>
            </a:r>
            <a:r>
              <a:rPr lang="pl-PL" dirty="0" smtClean="0"/>
              <a:t>do samostanowienia. Swobodnie określają swój status </a:t>
            </a:r>
            <a:r>
              <a:rPr lang="pl-PL" dirty="0" smtClean="0"/>
              <a:t>polityczny i </a:t>
            </a:r>
            <a:r>
              <a:rPr lang="pl-PL" dirty="0" smtClean="0"/>
              <a:t>dążą do swojego rozwoju gospodarczego i społecznego, zgodnie z </a:t>
            </a:r>
            <a:r>
              <a:rPr lang="pl-PL" dirty="0" smtClean="0"/>
              <a:t>polityką, którą </a:t>
            </a:r>
            <a:r>
              <a:rPr lang="pl-PL" dirty="0" smtClean="0"/>
              <a:t>swobodnie wybrały</a:t>
            </a:r>
            <a:r>
              <a:rPr lang="pl-PL" dirty="0" smtClean="0"/>
              <a:t>.</a:t>
            </a:r>
          </a:p>
          <a:p>
            <a:endParaRPr lang="pl-PL" dirty="0" smtClean="0"/>
          </a:p>
          <a:p>
            <a:r>
              <a:rPr lang="pl-PL" dirty="0" smtClean="0"/>
              <a:t>2. Ludy skolonizowane i ciemiężone mają prawo wyzwolić się z więzów</a:t>
            </a:r>
          </a:p>
          <a:p>
            <a:r>
              <a:rPr lang="pl-PL" dirty="0" smtClean="0"/>
              <a:t>dominacji uciekając się do wszelkich środków uznawanych przez </a:t>
            </a:r>
            <a:r>
              <a:rPr lang="pl-PL" dirty="0" smtClean="0"/>
              <a:t>społeczność międzynarodową</a:t>
            </a:r>
            <a:endParaRPr lang="pl-PL" dirty="0" smtClean="0"/>
          </a:p>
          <a:p>
            <a:endParaRPr lang="pl-PL" dirty="0" smtClean="0"/>
          </a:p>
          <a:p>
            <a:r>
              <a:rPr lang="pl-PL" dirty="0" smtClean="0"/>
              <a:t>3</a:t>
            </a:r>
            <a:r>
              <a:rPr lang="pl-PL" dirty="0" smtClean="0"/>
              <a:t>. Wszystkie ludy mają prawo do pomocy ze strony Państw-Stron </a:t>
            </a:r>
            <a:r>
              <a:rPr lang="pl-PL" dirty="0" smtClean="0"/>
              <a:t>niniejszej Karty </a:t>
            </a:r>
            <a:r>
              <a:rPr lang="pl-PL" dirty="0" smtClean="0"/>
              <a:t>w swojej walce wyzwoleńczej przeciwko obcej dominacji </a:t>
            </a:r>
            <a:r>
              <a:rPr lang="pl-PL" dirty="0" smtClean="0"/>
              <a:t>politycznej, gospodarczej </a:t>
            </a:r>
            <a:r>
              <a:rPr lang="pl-PL" dirty="0" smtClean="0"/>
              <a:t>lub kulturalnej.</a:t>
            </a:r>
            <a:endParaRPr lang="pl-P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251520" y="1052736"/>
            <a:ext cx="8280920" cy="646331"/>
          </a:xfrm>
          <a:prstGeom prst="rect">
            <a:avLst/>
          </a:prstGeom>
          <a:noFill/>
        </p:spPr>
        <p:txBody>
          <a:bodyPr wrap="square" rtlCol="0">
            <a:spAutoFit/>
          </a:bodyPr>
          <a:lstStyle/>
          <a:p>
            <a:r>
              <a:rPr lang="pl-PL" dirty="0" smtClean="0"/>
              <a:t>Utworzenie </a:t>
            </a:r>
            <a:r>
              <a:rPr lang="pl-PL" dirty="0" err="1" smtClean="0"/>
              <a:t>MTPCz</a:t>
            </a:r>
            <a:r>
              <a:rPr lang="pl-PL" dirty="0" smtClean="0"/>
              <a:t> było wypadkową procesu ewolucji systemu ochrony praw człowieka w przestrzeni amerykańskiej.</a:t>
            </a:r>
            <a:endParaRPr lang="pl-PL" dirty="0"/>
          </a:p>
        </p:txBody>
      </p:sp>
      <p:sp>
        <p:nvSpPr>
          <p:cNvPr id="7" name="pole tekstowe 6"/>
          <p:cNvSpPr txBox="1"/>
          <p:nvPr/>
        </p:nvSpPr>
        <p:spPr>
          <a:xfrm>
            <a:off x="251520" y="1916833"/>
            <a:ext cx="8892480" cy="2585323"/>
          </a:xfrm>
          <a:prstGeom prst="rect">
            <a:avLst/>
          </a:prstGeom>
          <a:noFill/>
        </p:spPr>
        <p:txBody>
          <a:bodyPr wrap="square" rtlCol="0">
            <a:spAutoFit/>
          </a:bodyPr>
          <a:lstStyle/>
          <a:p>
            <a:pPr marL="342900" indent="-342900">
              <a:buAutoNum type="arabicPeriod"/>
            </a:pPr>
            <a:r>
              <a:rPr lang="pl-PL" b="1" dirty="0" smtClean="0"/>
              <a:t>Od końca XIX w.  - 1948</a:t>
            </a:r>
          </a:p>
          <a:p>
            <a:pPr marL="342900" indent="-342900"/>
            <a:endParaRPr lang="pl-PL" dirty="0" smtClean="0"/>
          </a:p>
          <a:p>
            <a:pPr marL="342900" indent="-342900">
              <a:buFontTx/>
              <a:buChar char="-"/>
            </a:pPr>
            <a:r>
              <a:rPr lang="pl-PL" dirty="0" smtClean="0"/>
              <a:t>Działalność Ruchu Panamerykańskiego</a:t>
            </a:r>
          </a:p>
          <a:p>
            <a:pPr marL="342900" indent="-342900">
              <a:buFontTx/>
              <a:buChar char="-"/>
            </a:pPr>
            <a:r>
              <a:rPr lang="pl-PL" dirty="0" smtClean="0"/>
              <a:t>Postulaty państw w tym zakresie</a:t>
            </a:r>
          </a:p>
          <a:p>
            <a:pPr marL="342900" indent="-342900">
              <a:buFontTx/>
              <a:buChar char="-"/>
            </a:pPr>
            <a:r>
              <a:rPr lang="pl-PL" dirty="0" smtClean="0"/>
              <a:t>1933 – Meksyk: propozycja utworzenia Kodeksu Pokoju, Amerykański Sąd Sprawiedliwości Międzynarodowej</a:t>
            </a:r>
          </a:p>
          <a:p>
            <a:pPr marL="342900" indent="-342900">
              <a:buFontTx/>
              <a:buChar char="-"/>
            </a:pPr>
            <a:r>
              <a:rPr lang="pl-PL" dirty="0" smtClean="0"/>
              <a:t>Przyjęcie rezolucji o powołaniu tego rodzaju organu sądowniczego </a:t>
            </a:r>
          </a:p>
          <a:p>
            <a:endParaRPr lang="pl-PL" dirty="0"/>
          </a:p>
          <a:p>
            <a:endParaRPr lang="pl-PL" dirty="0"/>
          </a:p>
        </p:txBody>
      </p:sp>
      <p:sp>
        <p:nvSpPr>
          <p:cNvPr id="8" name="pole tekstowe 7"/>
          <p:cNvSpPr txBox="1"/>
          <p:nvPr/>
        </p:nvSpPr>
        <p:spPr>
          <a:xfrm>
            <a:off x="179512" y="4077072"/>
            <a:ext cx="8352928" cy="1754326"/>
          </a:xfrm>
          <a:prstGeom prst="rect">
            <a:avLst/>
          </a:prstGeom>
          <a:noFill/>
        </p:spPr>
        <p:txBody>
          <a:bodyPr wrap="square" rtlCol="0">
            <a:spAutoFit/>
          </a:bodyPr>
          <a:lstStyle/>
          <a:p>
            <a:r>
              <a:rPr lang="pl-PL" b="1" dirty="0" smtClean="0"/>
              <a:t>2. </a:t>
            </a:r>
            <a:r>
              <a:rPr lang="pl-PL" b="1" dirty="0"/>
              <a:t> </a:t>
            </a:r>
            <a:r>
              <a:rPr lang="pl-PL" b="1" dirty="0" smtClean="0"/>
              <a:t>   Od 1948-1968</a:t>
            </a:r>
          </a:p>
          <a:p>
            <a:pPr marL="342900" indent="-342900"/>
            <a:r>
              <a:rPr lang="pl-PL" dirty="0" smtClean="0"/>
              <a:t> -      Krystalizowanie się nowego systemu</a:t>
            </a:r>
          </a:p>
          <a:p>
            <a:pPr marL="342900" indent="-342900">
              <a:buFontTx/>
              <a:buChar char="-"/>
            </a:pPr>
            <a:r>
              <a:rPr lang="pl-PL" dirty="0" smtClean="0"/>
              <a:t>Karta Państw Amerykańskich</a:t>
            </a:r>
          </a:p>
          <a:p>
            <a:pPr marL="342900" indent="-342900">
              <a:buFontTx/>
              <a:buChar char="-"/>
            </a:pPr>
            <a:r>
              <a:rPr lang="pl-PL" dirty="0" smtClean="0"/>
              <a:t>Amerykańska Deklaracja Praw i Obowiązków Obywatela</a:t>
            </a:r>
          </a:p>
          <a:p>
            <a:pPr marL="342900" indent="-342900">
              <a:buFontTx/>
              <a:buChar char="-"/>
            </a:pPr>
            <a:r>
              <a:rPr lang="pl-PL" dirty="0" smtClean="0"/>
              <a:t>Utworzenie </a:t>
            </a:r>
            <a:r>
              <a:rPr lang="pl-PL" dirty="0" err="1" smtClean="0"/>
              <a:t>Międzyamerykańskiej</a:t>
            </a:r>
            <a:r>
              <a:rPr lang="pl-PL" dirty="0" smtClean="0"/>
              <a:t> Komisji Praw </a:t>
            </a:r>
            <a:r>
              <a:rPr lang="pl-PL" dirty="0" err="1" smtClean="0"/>
              <a:t>Człwieka</a:t>
            </a:r>
            <a:endParaRPr lang="pl-PL" dirty="0" smtClean="0"/>
          </a:p>
          <a:p>
            <a:pPr>
              <a:buFontTx/>
              <a:buChar char="-"/>
            </a:pPr>
            <a:endParaRPr lang="pl-PL"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404664"/>
            <a:ext cx="8820472" cy="400110"/>
          </a:xfrm>
          <a:prstGeom prst="rect">
            <a:avLst/>
          </a:prstGeom>
          <a:noFill/>
        </p:spPr>
        <p:txBody>
          <a:bodyPr wrap="square" rtlCol="0">
            <a:spAutoFit/>
          </a:bodyPr>
          <a:lstStyle/>
          <a:p>
            <a:r>
              <a:rPr lang="pl-PL" sz="2000" b="1" dirty="0" smtClean="0"/>
              <a:t>Afrykańska Karta Praw Człowieka i Ludów</a:t>
            </a:r>
            <a:endParaRPr lang="pl-PL" sz="2000" b="1" dirty="0"/>
          </a:p>
        </p:txBody>
      </p:sp>
      <p:cxnSp>
        <p:nvCxnSpPr>
          <p:cNvPr id="6" name="Łącznik prosty 5"/>
          <p:cNvCxnSpPr/>
          <p:nvPr/>
        </p:nvCxnSpPr>
        <p:spPr>
          <a:xfrm>
            <a:off x="-1836712" y="1052736"/>
            <a:ext cx="1310545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395536" y="1628800"/>
            <a:ext cx="7056784" cy="5355312"/>
          </a:xfrm>
          <a:prstGeom prst="rect">
            <a:avLst/>
          </a:prstGeom>
          <a:noFill/>
        </p:spPr>
        <p:txBody>
          <a:bodyPr wrap="square" rtlCol="0">
            <a:spAutoFit/>
          </a:bodyPr>
          <a:lstStyle/>
          <a:p>
            <a:r>
              <a:rPr lang="pl-PL" dirty="0" smtClean="0"/>
              <a:t>Prawo ludów do dysponowania  zasobami naturalnymi.</a:t>
            </a:r>
          </a:p>
          <a:p>
            <a:endParaRPr lang="pl-PL" dirty="0" smtClean="0"/>
          </a:p>
          <a:p>
            <a:r>
              <a:rPr lang="pl-PL" dirty="0" smtClean="0"/>
              <a:t>Obowiązek współpracy w korzystaniu z rozwoju.</a:t>
            </a:r>
          </a:p>
          <a:p>
            <a:endParaRPr lang="pl-PL" dirty="0" smtClean="0"/>
          </a:p>
          <a:p>
            <a:r>
              <a:rPr lang="pl-PL" dirty="0" smtClean="0"/>
              <a:t>Prawo do pokoju</a:t>
            </a:r>
          </a:p>
          <a:p>
            <a:endParaRPr lang="pl-PL" dirty="0" smtClean="0"/>
          </a:p>
          <a:p>
            <a:r>
              <a:rPr lang="pl-PL" dirty="0" smtClean="0"/>
              <a:t>Prawo do środowiska naturalnego.</a:t>
            </a:r>
          </a:p>
          <a:p>
            <a:endParaRPr lang="pl-PL" dirty="0" smtClean="0"/>
          </a:p>
          <a:p>
            <a:r>
              <a:rPr lang="pl-PL" dirty="0" err="1" smtClean="0"/>
              <a:t>Rozdzia</a:t>
            </a:r>
            <a:r>
              <a:rPr lang="pl-PL" dirty="0" smtClean="0"/>
              <a:t> II Obowiązki </a:t>
            </a:r>
          </a:p>
          <a:p>
            <a:endParaRPr lang="pl-PL" dirty="0" smtClean="0"/>
          </a:p>
          <a:p>
            <a:r>
              <a:rPr lang="pl-PL" b="1" dirty="0" smtClean="0"/>
              <a:t>Art. 27.</a:t>
            </a:r>
          </a:p>
          <a:p>
            <a:r>
              <a:rPr lang="pl-PL" dirty="0" smtClean="0"/>
              <a:t>1. Każda osoba ma obowiązki wobec swojej rodziny i społeczeństwa, państwa</a:t>
            </a:r>
          </a:p>
          <a:p>
            <a:r>
              <a:rPr lang="pl-PL" dirty="0" smtClean="0"/>
              <a:t>i innych uznanych przez prawo wspólnot oraz społeczności międzynarodowej.</a:t>
            </a:r>
          </a:p>
          <a:p>
            <a:r>
              <a:rPr lang="pl-PL" dirty="0" smtClean="0"/>
              <a:t>2. Prawa i wolności każdej osoby są wykonywane z należnym uznaniem</a:t>
            </a:r>
          </a:p>
          <a:p>
            <a:r>
              <a:rPr lang="pl-PL" dirty="0" smtClean="0"/>
              <a:t>praw innych, zbiorowego bezpieczeństwa, moralności i wspólnego interesu.</a:t>
            </a:r>
            <a:endParaRPr lang="pl-PL" dirty="0" smtClean="0"/>
          </a:p>
          <a:p>
            <a:endParaRPr lang="pl-PL"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404664"/>
            <a:ext cx="8820472" cy="400110"/>
          </a:xfrm>
          <a:prstGeom prst="rect">
            <a:avLst/>
          </a:prstGeom>
          <a:noFill/>
        </p:spPr>
        <p:txBody>
          <a:bodyPr wrap="square" rtlCol="0">
            <a:spAutoFit/>
          </a:bodyPr>
          <a:lstStyle/>
          <a:p>
            <a:r>
              <a:rPr lang="pl-PL" sz="2000" b="1" dirty="0" smtClean="0"/>
              <a:t>Afrykańska Karta Praw Człowieka i Ludów</a:t>
            </a:r>
            <a:endParaRPr lang="pl-PL" sz="2000" b="1" dirty="0"/>
          </a:p>
        </p:txBody>
      </p:sp>
      <p:cxnSp>
        <p:nvCxnSpPr>
          <p:cNvPr id="6" name="Łącznik prosty 5"/>
          <p:cNvCxnSpPr/>
          <p:nvPr/>
        </p:nvCxnSpPr>
        <p:spPr>
          <a:xfrm>
            <a:off x="-1836712" y="1052736"/>
            <a:ext cx="1310545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rostokąt 4"/>
          <p:cNvSpPr/>
          <p:nvPr/>
        </p:nvSpPr>
        <p:spPr>
          <a:xfrm>
            <a:off x="0" y="1268760"/>
            <a:ext cx="9144000" cy="4801314"/>
          </a:xfrm>
          <a:prstGeom prst="rect">
            <a:avLst/>
          </a:prstGeom>
        </p:spPr>
        <p:txBody>
          <a:bodyPr wrap="square">
            <a:spAutoFit/>
          </a:bodyPr>
          <a:lstStyle/>
          <a:p>
            <a:r>
              <a:rPr lang="pl-PL" u="sng" dirty="0" smtClean="0"/>
              <a:t>Osoba ma również obowiązek:</a:t>
            </a:r>
          </a:p>
          <a:p>
            <a:r>
              <a:rPr lang="pl-PL" dirty="0" smtClean="0"/>
              <a:t>1) zachowywać </a:t>
            </a:r>
            <a:r>
              <a:rPr lang="pl-PL" dirty="0" smtClean="0"/>
              <a:t>harmonijny rozwój rodziny i pracować dla spójności </a:t>
            </a:r>
            <a:r>
              <a:rPr lang="pl-PL" dirty="0" smtClean="0"/>
              <a:t>oraz szacunku </a:t>
            </a:r>
            <a:r>
              <a:rPr lang="pl-PL" dirty="0" smtClean="0"/>
              <a:t>rodziny; zawsze szanować swoich rodziców i utrzymywać ich w </a:t>
            </a:r>
            <a:r>
              <a:rPr lang="pl-PL" dirty="0" smtClean="0"/>
              <a:t>razie potrzeby;</a:t>
            </a:r>
            <a:endParaRPr lang="pl-PL" dirty="0" smtClean="0"/>
          </a:p>
          <a:p>
            <a:r>
              <a:rPr lang="pl-PL" dirty="0" smtClean="0"/>
              <a:t>2) służyć swojej wspólnocie krajowej poprzez oddanie na jej usługi </a:t>
            </a:r>
            <a:r>
              <a:rPr lang="pl-PL" dirty="0" smtClean="0"/>
              <a:t>swoich zdolności </a:t>
            </a:r>
            <a:r>
              <a:rPr lang="pl-PL" dirty="0" smtClean="0"/>
              <a:t>fizycznych i intelektualnych;</a:t>
            </a:r>
          </a:p>
          <a:p>
            <a:r>
              <a:rPr lang="pl-PL" dirty="0" smtClean="0"/>
              <a:t>3) nie narażać bezpieczeństwa państwa, którego jest obywatelem </a:t>
            </a:r>
            <a:r>
              <a:rPr lang="pl-PL" dirty="0" smtClean="0"/>
              <a:t>lub mieszkańcem</a:t>
            </a:r>
            <a:r>
              <a:rPr lang="pl-PL" dirty="0" smtClean="0"/>
              <a:t>;</a:t>
            </a:r>
          </a:p>
          <a:p>
            <a:r>
              <a:rPr lang="pl-PL" dirty="0" smtClean="0"/>
              <a:t>4) zachowywać i umacniać społeczną i państwową solidarność, </a:t>
            </a:r>
            <a:r>
              <a:rPr lang="pl-PL" dirty="0" smtClean="0"/>
              <a:t>szczególnie gdy </a:t>
            </a:r>
            <a:r>
              <a:rPr lang="pl-PL" dirty="0" smtClean="0"/>
              <a:t>ta ostatnia jest zagrożona;</a:t>
            </a:r>
          </a:p>
          <a:p>
            <a:r>
              <a:rPr lang="pl-PL" dirty="0" smtClean="0"/>
              <a:t>5) zachowywać i umacniać niepodległość państwową i integralność </a:t>
            </a:r>
            <a:r>
              <a:rPr lang="pl-PL" dirty="0" smtClean="0"/>
              <a:t>terytorialną swojego </a:t>
            </a:r>
            <a:r>
              <a:rPr lang="pl-PL" dirty="0" smtClean="0"/>
              <a:t>państwa oraz brać udział w jego obronie na zasadach </a:t>
            </a:r>
            <a:r>
              <a:rPr lang="pl-PL" dirty="0" smtClean="0"/>
              <a:t>przewidzianych przez ustawę</a:t>
            </a:r>
            <a:r>
              <a:rPr lang="pl-PL" dirty="0" smtClean="0"/>
              <a:t>;</a:t>
            </a:r>
          </a:p>
          <a:p>
            <a:r>
              <a:rPr lang="pl-PL" dirty="0" smtClean="0"/>
              <a:t>6) pracować na miarę własnych możliwości i umiejętności oraz płacić </a:t>
            </a:r>
            <a:r>
              <a:rPr lang="pl-PL" dirty="0" smtClean="0"/>
              <a:t>podatki ustanowione </a:t>
            </a:r>
            <a:r>
              <a:rPr lang="pl-PL" dirty="0" smtClean="0"/>
              <a:t>przez prawo w interesie społeczeństwa;</a:t>
            </a:r>
          </a:p>
          <a:p>
            <a:r>
              <a:rPr lang="pl-PL" dirty="0" smtClean="0"/>
              <a:t>7) zachowywać i umacniać pozytywne afrykańskie wartości </a:t>
            </a:r>
            <a:r>
              <a:rPr lang="pl-PL" dirty="0" smtClean="0"/>
              <a:t>kulturowe, w </a:t>
            </a:r>
            <a:r>
              <a:rPr lang="pl-PL" dirty="0" smtClean="0"/>
              <a:t>relacjach z innymi członkami społeczeństwa, w duchu tolerancji, </a:t>
            </a:r>
            <a:r>
              <a:rPr lang="pl-PL" dirty="0" smtClean="0"/>
              <a:t>dialogu i </a:t>
            </a:r>
            <a:r>
              <a:rPr lang="pl-PL" dirty="0" smtClean="0"/>
              <a:t>porozumienia, oraz ogólnie przyczyniać się do wspierania moralnego </a:t>
            </a:r>
            <a:r>
              <a:rPr lang="pl-PL" dirty="0" smtClean="0"/>
              <a:t>zdrowia społeczeństwa</a:t>
            </a:r>
            <a:r>
              <a:rPr lang="pl-PL" dirty="0" smtClean="0"/>
              <a:t>;</a:t>
            </a:r>
          </a:p>
          <a:p>
            <a:r>
              <a:rPr lang="pl-PL" dirty="0" smtClean="0"/>
              <a:t>8) przyczyniać się na miarę swoich możliwości, w każdym czasie i na </a:t>
            </a:r>
            <a:r>
              <a:rPr lang="pl-PL" dirty="0" smtClean="0"/>
              <a:t>wszystkich poziomach </a:t>
            </a:r>
            <a:r>
              <a:rPr lang="pl-PL" dirty="0" smtClean="0"/>
              <a:t>do wspierania i urzeczywistniania afrykańskiej jedności.</a:t>
            </a:r>
            <a:endParaRPr lang="pl-PL"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404664"/>
            <a:ext cx="8820472" cy="400110"/>
          </a:xfrm>
          <a:prstGeom prst="rect">
            <a:avLst/>
          </a:prstGeom>
          <a:noFill/>
        </p:spPr>
        <p:txBody>
          <a:bodyPr wrap="square" rtlCol="0">
            <a:spAutoFit/>
          </a:bodyPr>
          <a:lstStyle/>
          <a:p>
            <a:r>
              <a:rPr lang="pl-PL" sz="2000" b="1" dirty="0" smtClean="0"/>
              <a:t>Afrykańska Karta Praw Człowieka i Ludów</a:t>
            </a:r>
            <a:endParaRPr lang="pl-PL" sz="2000" b="1" dirty="0"/>
          </a:p>
        </p:txBody>
      </p:sp>
      <p:cxnSp>
        <p:nvCxnSpPr>
          <p:cNvPr id="6" name="Łącznik prosty 5"/>
          <p:cNvCxnSpPr/>
          <p:nvPr/>
        </p:nvCxnSpPr>
        <p:spPr>
          <a:xfrm>
            <a:off x="-1836712" y="1052736"/>
            <a:ext cx="1310545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323528" y="1412776"/>
            <a:ext cx="8496944" cy="4708981"/>
          </a:xfrm>
          <a:prstGeom prst="rect">
            <a:avLst/>
          </a:prstGeom>
          <a:noFill/>
        </p:spPr>
        <p:txBody>
          <a:bodyPr wrap="square" rtlCol="0">
            <a:spAutoFit/>
          </a:bodyPr>
          <a:lstStyle/>
          <a:p>
            <a:r>
              <a:rPr lang="pl-PL" sz="2000" u="sng" dirty="0" smtClean="0"/>
              <a:t>Afrykańska Komisja Praw Człowieka i Ludów</a:t>
            </a:r>
          </a:p>
          <a:p>
            <a:endParaRPr lang="pl-PL" sz="2000" dirty="0" smtClean="0"/>
          </a:p>
          <a:p>
            <a:r>
              <a:rPr lang="pl-PL" sz="2000" dirty="0" smtClean="0"/>
              <a:t>Państwom przysługuje prawo zwrócenia uwagi na naruszenie do przewodniczącego Komisji.</a:t>
            </a:r>
          </a:p>
          <a:p>
            <a:endParaRPr lang="pl-PL" sz="2000" dirty="0" smtClean="0"/>
          </a:p>
          <a:p>
            <a:endParaRPr lang="pl-PL" sz="2000" dirty="0" smtClean="0"/>
          </a:p>
          <a:p>
            <a:r>
              <a:rPr lang="pl-PL" sz="2000" dirty="0" smtClean="0"/>
              <a:t>Oczekiwanie na reakcję ze strony państwa.</a:t>
            </a:r>
          </a:p>
          <a:p>
            <a:endParaRPr lang="pl-PL" sz="2000" dirty="0" smtClean="0"/>
          </a:p>
          <a:p>
            <a:endParaRPr lang="pl-PL" sz="2000" dirty="0" smtClean="0"/>
          </a:p>
          <a:p>
            <a:r>
              <a:rPr lang="pl-PL" sz="2000" dirty="0" smtClean="0"/>
              <a:t>Jeśli sprawa nie zostanie rozwiązana w ciągu 3 miesięcy sprawa może trafić do Komisji pod warunkiem, że wyczerpano wszystkie środki krajowe. </a:t>
            </a:r>
          </a:p>
          <a:p>
            <a:endParaRPr lang="pl-PL" sz="2000" dirty="0" smtClean="0"/>
          </a:p>
          <a:p>
            <a:endParaRPr lang="pl-PL" sz="2000" dirty="0" smtClean="0"/>
          </a:p>
          <a:p>
            <a:r>
              <a:rPr lang="pl-PL" sz="2000" dirty="0" smtClean="0"/>
              <a:t>Komisja nie posiada uprawnień decyzyjnych, formułuje jedynie zalecenia i dąży do polubownego rozwiązania sporów. </a:t>
            </a:r>
            <a:endParaRPr lang="pl-PL" sz="2000" dirty="0" smtClean="0"/>
          </a:p>
        </p:txBody>
      </p:sp>
      <p:sp>
        <p:nvSpPr>
          <p:cNvPr id="7" name="Strzałka w dół 6"/>
          <p:cNvSpPr/>
          <p:nvPr/>
        </p:nvSpPr>
        <p:spPr>
          <a:xfrm>
            <a:off x="3851920" y="2708920"/>
            <a:ext cx="216024"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 name="Strzałka w dół 7"/>
          <p:cNvSpPr/>
          <p:nvPr/>
        </p:nvSpPr>
        <p:spPr>
          <a:xfrm>
            <a:off x="3923928" y="3717032"/>
            <a:ext cx="216024"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9" name="Strzałka w dół 8"/>
          <p:cNvSpPr/>
          <p:nvPr/>
        </p:nvSpPr>
        <p:spPr>
          <a:xfrm>
            <a:off x="3995936" y="4941168"/>
            <a:ext cx="216024"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404664"/>
            <a:ext cx="8820472" cy="400110"/>
          </a:xfrm>
          <a:prstGeom prst="rect">
            <a:avLst/>
          </a:prstGeom>
          <a:noFill/>
        </p:spPr>
        <p:txBody>
          <a:bodyPr wrap="square" rtlCol="0">
            <a:spAutoFit/>
          </a:bodyPr>
          <a:lstStyle/>
          <a:p>
            <a:r>
              <a:rPr lang="pl-PL" sz="2000" b="1" dirty="0" smtClean="0"/>
              <a:t>Afrykańska Karta Praw Człowieka i Ludów</a:t>
            </a:r>
            <a:endParaRPr lang="pl-PL" sz="2000" b="1" dirty="0"/>
          </a:p>
        </p:txBody>
      </p:sp>
      <p:cxnSp>
        <p:nvCxnSpPr>
          <p:cNvPr id="6" name="Łącznik prosty 5"/>
          <p:cNvCxnSpPr/>
          <p:nvPr/>
        </p:nvCxnSpPr>
        <p:spPr>
          <a:xfrm>
            <a:off x="-1836712" y="1052736"/>
            <a:ext cx="1310545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323528" y="1412776"/>
            <a:ext cx="8496944" cy="3416320"/>
          </a:xfrm>
          <a:prstGeom prst="rect">
            <a:avLst/>
          </a:prstGeom>
          <a:noFill/>
        </p:spPr>
        <p:txBody>
          <a:bodyPr wrap="square" rtlCol="0">
            <a:spAutoFit/>
          </a:bodyPr>
          <a:lstStyle/>
          <a:p>
            <a:r>
              <a:rPr lang="pl-PL" dirty="0" smtClean="0"/>
              <a:t>Afrykańska Komisja Praw Człowieka i Ludów</a:t>
            </a:r>
          </a:p>
          <a:p>
            <a:endParaRPr lang="pl-PL" dirty="0" smtClean="0"/>
          </a:p>
          <a:p>
            <a:r>
              <a:rPr lang="pl-PL" dirty="0" smtClean="0"/>
              <a:t>- gromadzenie dokumentów, podejmowanie studiów i badan nad problemami </a:t>
            </a:r>
            <a:r>
              <a:rPr lang="pl-PL" dirty="0" smtClean="0"/>
              <a:t>afrykańskimi w </a:t>
            </a:r>
            <a:r>
              <a:rPr lang="pl-PL" dirty="0" smtClean="0"/>
              <a:t>dziedzinie praw człowieka i ludów, organizowanie seminariów, sympozjów i </a:t>
            </a:r>
            <a:r>
              <a:rPr lang="pl-PL" dirty="0" smtClean="0"/>
              <a:t>konferencji, rozpowszechnianie </a:t>
            </a:r>
            <a:r>
              <a:rPr lang="pl-PL" dirty="0" smtClean="0"/>
              <a:t>informacji, wspieranie narodów oraz lokalnych instytucji </a:t>
            </a:r>
            <a:r>
              <a:rPr lang="pl-PL" dirty="0" smtClean="0"/>
              <a:t>zajmujących się prawami </a:t>
            </a:r>
            <a:r>
              <a:rPr lang="pl-PL" dirty="0" smtClean="0"/>
              <a:t>człowieka i ludów, a w przypadku zaistnienia problemu, dostarczanie </a:t>
            </a:r>
            <a:r>
              <a:rPr lang="pl-PL" dirty="0" smtClean="0"/>
              <a:t>rządom własnych poglądów </a:t>
            </a:r>
            <a:r>
              <a:rPr lang="pl-PL" dirty="0" smtClean="0"/>
              <a:t>i rekomendacji,</a:t>
            </a:r>
          </a:p>
          <a:p>
            <a:r>
              <a:rPr lang="pl-PL" dirty="0" smtClean="0"/>
              <a:t>- formułowanie i ustanawianie zasad i reguł, których celem jest </a:t>
            </a:r>
            <a:r>
              <a:rPr lang="pl-PL" dirty="0" err="1" smtClean="0"/>
              <a:t>rozwiazywanie</a:t>
            </a:r>
            <a:r>
              <a:rPr lang="pl-PL" dirty="0" smtClean="0"/>
              <a:t> </a:t>
            </a:r>
            <a:r>
              <a:rPr lang="pl-PL" dirty="0" smtClean="0"/>
              <a:t>prawnych problemów</a:t>
            </a:r>
            <a:r>
              <a:rPr lang="pl-PL" dirty="0" smtClean="0"/>
              <a:t>, </a:t>
            </a:r>
            <a:r>
              <a:rPr lang="pl-PL" dirty="0" smtClean="0"/>
              <a:t>dotyczących </a:t>
            </a:r>
            <a:r>
              <a:rPr lang="pl-PL" dirty="0" smtClean="0"/>
              <a:t>praw człowieka i ludów oraz podstawowych </a:t>
            </a:r>
            <a:r>
              <a:rPr lang="pl-PL" dirty="0" smtClean="0"/>
              <a:t>wolności, </a:t>
            </a:r>
            <a:r>
              <a:rPr lang="pl-PL" dirty="0" smtClean="0"/>
              <a:t>na </a:t>
            </a:r>
            <a:r>
              <a:rPr lang="pl-PL" dirty="0" smtClean="0"/>
              <a:t>których rządy mogą opierać </a:t>
            </a:r>
            <a:r>
              <a:rPr lang="pl-PL" dirty="0" smtClean="0"/>
              <a:t>swoje ustawodawstwo,</a:t>
            </a:r>
          </a:p>
          <a:p>
            <a:r>
              <a:rPr lang="pl-PL" dirty="0" smtClean="0"/>
              <a:t>- współpraca z innymi </a:t>
            </a:r>
            <a:r>
              <a:rPr lang="pl-PL" dirty="0" smtClean="0"/>
              <a:t>afrykańskimi </a:t>
            </a:r>
            <a:r>
              <a:rPr lang="pl-PL" dirty="0" smtClean="0"/>
              <a:t>i </a:t>
            </a:r>
            <a:r>
              <a:rPr lang="pl-PL" dirty="0" smtClean="0"/>
              <a:t>międzynarodowymi </a:t>
            </a:r>
            <a:r>
              <a:rPr lang="pl-PL" dirty="0" smtClean="0"/>
              <a:t>instytucjami </a:t>
            </a:r>
            <a:r>
              <a:rPr lang="pl-PL" dirty="0" smtClean="0"/>
              <a:t>zajmującymi się popieraniem </a:t>
            </a:r>
            <a:r>
              <a:rPr lang="pl-PL" dirty="0" smtClean="0"/>
              <a:t>i ochrona praw człowieka18.</a:t>
            </a:r>
            <a:endParaRPr lang="pl-PL"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404664"/>
            <a:ext cx="8820472" cy="400110"/>
          </a:xfrm>
          <a:prstGeom prst="rect">
            <a:avLst/>
          </a:prstGeom>
          <a:noFill/>
        </p:spPr>
        <p:txBody>
          <a:bodyPr wrap="square" rtlCol="0">
            <a:spAutoFit/>
          </a:bodyPr>
          <a:lstStyle/>
          <a:p>
            <a:r>
              <a:rPr lang="pl-PL" sz="2000" b="1" dirty="0" smtClean="0"/>
              <a:t>Afrykańska Karta Praw Człowieka i Ludów</a:t>
            </a:r>
            <a:endParaRPr lang="pl-PL" sz="2000" b="1" dirty="0"/>
          </a:p>
        </p:txBody>
      </p:sp>
      <p:cxnSp>
        <p:nvCxnSpPr>
          <p:cNvPr id="6" name="Łącznik prosty 5"/>
          <p:cNvCxnSpPr/>
          <p:nvPr/>
        </p:nvCxnSpPr>
        <p:spPr>
          <a:xfrm>
            <a:off x="-1836712" y="1052736"/>
            <a:ext cx="1310545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467544" y="1340768"/>
            <a:ext cx="7200800" cy="3970318"/>
          </a:xfrm>
          <a:prstGeom prst="rect">
            <a:avLst/>
          </a:prstGeom>
          <a:noFill/>
        </p:spPr>
        <p:txBody>
          <a:bodyPr wrap="square" rtlCol="0">
            <a:spAutoFit/>
          </a:bodyPr>
          <a:lstStyle/>
          <a:p>
            <a:r>
              <a:rPr lang="pl-PL" dirty="0" smtClean="0"/>
              <a:t>Afrykański Trybunał Praw Człowieka i Ludów</a:t>
            </a:r>
          </a:p>
          <a:p>
            <a:r>
              <a:rPr lang="pl-PL" dirty="0" smtClean="0"/>
              <a:t>Protokół z 9 czerwca 1998, </a:t>
            </a:r>
            <a:r>
              <a:rPr lang="pl-PL" dirty="0" err="1" smtClean="0"/>
              <a:t>Burikna</a:t>
            </a:r>
            <a:r>
              <a:rPr lang="pl-PL" dirty="0" smtClean="0"/>
              <a:t> Faso (wszedł w </a:t>
            </a:r>
            <a:r>
              <a:rPr lang="pl-PL" dirty="0" err="1" smtClean="0"/>
              <a:t>zycie</a:t>
            </a:r>
            <a:r>
              <a:rPr lang="pl-PL" dirty="0" smtClean="0"/>
              <a:t> 2004)</a:t>
            </a:r>
          </a:p>
          <a:p>
            <a:endParaRPr lang="pl-PL" dirty="0" smtClean="0"/>
          </a:p>
          <a:p>
            <a:pPr>
              <a:buFontTx/>
              <a:buChar char="-"/>
            </a:pPr>
            <a:r>
              <a:rPr lang="pl-PL" dirty="0" smtClean="0"/>
              <a:t>Kompetencje do interpretowania i stosowania karty</a:t>
            </a:r>
          </a:p>
          <a:p>
            <a:pPr>
              <a:buFontTx/>
              <a:buChar char="-"/>
            </a:pPr>
            <a:r>
              <a:rPr lang="pl-PL" dirty="0" smtClean="0"/>
              <a:t>- 11 sędziów</a:t>
            </a:r>
          </a:p>
          <a:p>
            <a:pPr>
              <a:buFontTx/>
              <a:buChar char="-"/>
            </a:pPr>
            <a:r>
              <a:rPr lang="pl-PL" dirty="0" smtClean="0"/>
              <a:t>- każde z 53 państw może zgłosić kandydata</a:t>
            </a:r>
          </a:p>
          <a:p>
            <a:pPr>
              <a:buFontTx/>
              <a:buChar char="-"/>
            </a:pPr>
            <a:r>
              <a:rPr lang="pl-PL" dirty="0" smtClean="0"/>
              <a:t>- przy wyborze: zasada reprezentowania geograficznych regionów</a:t>
            </a:r>
          </a:p>
          <a:p>
            <a:pPr>
              <a:buFontTx/>
              <a:buChar char="-"/>
            </a:pPr>
            <a:r>
              <a:rPr lang="pl-PL" dirty="0" smtClean="0"/>
              <a:t> </a:t>
            </a:r>
            <a:r>
              <a:rPr lang="pl-PL" dirty="0" smtClean="0"/>
              <a:t>zasada równości płci sędziów (budzi wątpliwości)</a:t>
            </a:r>
          </a:p>
          <a:p>
            <a:pPr>
              <a:buFontTx/>
              <a:buChar char="-"/>
            </a:pPr>
            <a:r>
              <a:rPr lang="pl-PL" dirty="0" smtClean="0"/>
              <a:t>- kadencja: 6 lat </a:t>
            </a:r>
          </a:p>
          <a:p>
            <a:pPr>
              <a:buFontTx/>
              <a:buChar char="-"/>
            </a:pPr>
            <a:r>
              <a:rPr lang="pl-PL" dirty="0" smtClean="0"/>
              <a:t>- postępowanie może być wszczęte przez: komisję, </a:t>
            </a:r>
            <a:r>
              <a:rPr lang="pl-PL" dirty="0" err="1" smtClean="0"/>
              <a:t>państwp</a:t>
            </a:r>
            <a:r>
              <a:rPr lang="pl-PL" dirty="0" smtClean="0"/>
              <a:t> </a:t>
            </a:r>
            <a:r>
              <a:rPr lang="pl-PL" dirty="0" smtClean="0"/>
              <a:t>– stronę + obserwatorzy</a:t>
            </a:r>
          </a:p>
          <a:p>
            <a:pPr>
              <a:buFontTx/>
              <a:buChar char="-"/>
            </a:pPr>
            <a:endParaRPr lang="pl-PL" dirty="0" smtClean="0"/>
          </a:p>
          <a:p>
            <a:endParaRPr lang="pl-PL" dirty="0" smtClean="0"/>
          </a:p>
          <a:p>
            <a:endParaRPr lang="pl-PL"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404664"/>
            <a:ext cx="8820472" cy="400110"/>
          </a:xfrm>
          <a:prstGeom prst="rect">
            <a:avLst/>
          </a:prstGeom>
          <a:noFill/>
        </p:spPr>
        <p:txBody>
          <a:bodyPr wrap="square" rtlCol="0">
            <a:spAutoFit/>
          </a:bodyPr>
          <a:lstStyle/>
          <a:p>
            <a:r>
              <a:rPr lang="pl-PL" sz="2000" b="1" dirty="0" smtClean="0"/>
              <a:t>Afrykańska Karta Praw Człowieka i Ludów</a:t>
            </a:r>
            <a:endParaRPr lang="pl-PL" sz="2000" b="1" dirty="0"/>
          </a:p>
        </p:txBody>
      </p:sp>
      <p:cxnSp>
        <p:nvCxnSpPr>
          <p:cNvPr id="6" name="Łącznik prosty 5"/>
          <p:cNvCxnSpPr/>
          <p:nvPr/>
        </p:nvCxnSpPr>
        <p:spPr>
          <a:xfrm>
            <a:off x="-1836712" y="1052736"/>
            <a:ext cx="1310545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323528" y="1196752"/>
            <a:ext cx="7344816" cy="3416320"/>
          </a:xfrm>
          <a:prstGeom prst="rect">
            <a:avLst/>
          </a:prstGeom>
          <a:noFill/>
        </p:spPr>
        <p:txBody>
          <a:bodyPr wrap="square" rtlCol="0">
            <a:spAutoFit/>
          </a:bodyPr>
          <a:lstStyle/>
          <a:p>
            <a:r>
              <a:rPr lang="pl-PL" dirty="0" smtClean="0"/>
              <a:t>Procedura – c.d.</a:t>
            </a:r>
          </a:p>
          <a:p>
            <a:endParaRPr lang="pl-PL" dirty="0" smtClean="0"/>
          </a:p>
          <a:p>
            <a:pPr>
              <a:buFontTx/>
              <a:buChar char="-"/>
            </a:pPr>
            <a:r>
              <a:rPr lang="pl-PL" dirty="0" smtClean="0"/>
              <a:t>min. 7 sędziów</a:t>
            </a:r>
          </a:p>
          <a:p>
            <a:pPr>
              <a:buFontTx/>
              <a:buChar char="-"/>
            </a:pPr>
            <a:r>
              <a:rPr lang="pl-PL" dirty="0" smtClean="0"/>
              <a:t>orzeczenie zapada w ciągu 90 dni od zakończenia postępowania</a:t>
            </a:r>
          </a:p>
          <a:p>
            <a:pPr>
              <a:buFontTx/>
              <a:buChar char="-"/>
            </a:pPr>
            <a:r>
              <a:rPr lang="pl-PL" dirty="0" smtClean="0"/>
              <a:t>- wyrok dotyczy stwierdzenia naruszenia</a:t>
            </a:r>
          </a:p>
          <a:p>
            <a:pPr>
              <a:buFontTx/>
              <a:buChar char="-"/>
            </a:pPr>
            <a:endParaRPr lang="pl-PL" dirty="0" smtClean="0"/>
          </a:p>
          <a:p>
            <a:pPr>
              <a:buFontTx/>
              <a:buChar char="-"/>
            </a:pPr>
            <a:endParaRPr lang="pl-PL" dirty="0" smtClean="0"/>
          </a:p>
          <a:p>
            <a:endParaRPr lang="pl-PL" dirty="0" smtClean="0"/>
          </a:p>
          <a:p>
            <a:pPr>
              <a:buFontTx/>
              <a:buChar char="-"/>
            </a:pPr>
            <a:endParaRPr lang="pl-PL" dirty="0" smtClean="0"/>
          </a:p>
          <a:p>
            <a:pPr>
              <a:buFontTx/>
              <a:buChar char="-"/>
            </a:pPr>
            <a:endParaRPr lang="pl-PL" dirty="0" smtClean="0"/>
          </a:p>
          <a:p>
            <a:pPr>
              <a:buFontTx/>
              <a:buChar char="-"/>
            </a:pPr>
            <a:endParaRPr lang="pl-PL" dirty="0" smtClean="0"/>
          </a:p>
          <a:p>
            <a:endParaRPr lang="pl-PL" dirty="0"/>
          </a:p>
        </p:txBody>
      </p:sp>
      <p:sp>
        <p:nvSpPr>
          <p:cNvPr id="7" name="Prostokąt 6"/>
          <p:cNvSpPr/>
          <p:nvPr/>
        </p:nvSpPr>
        <p:spPr>
          <a:xfrm>
            <a:off x="323528" y="3356992"/>
            <a:ext cx="8280920" cy="30963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 name="pole tekstowe 7"/>
          <p:cNvSpPr txBox="1"/>
          <p:nvPr/>
        </p:nvSpPr>
        <p:spPr>
          <a:xfrm>
            <a:off x="467544" y="3573016"/>
            <a:ext cx="8136904" cy="2862322"/>
          </a:xfrm>
          <a:prstGeom prst="rect">
            <a:avLst/>
          </a:prstGeom>
          <a:noFill/>
        </p:spPr>
        <p:txBody>
          <a:bodyPr wrap="square" rtlCol="0">
            <a:spAutoFit/>
          </a:bodyPr>
          <a:lstStyle/>
          <a:p>
            <a:r>
              <a:rPr lang="pl-PL" b="1" dirty="0" err="1" smtClean="0">
                <a:solidFill>
                  <a:schemeClr val="bg1"/>
                </a:solidFill>
              </a:rPr>
              <a:t>Pierwssa</a:t>
            </a:r>
            <a:r>
              <a:rPr lang="pl-PL" b="1" dirty="0" smtClean="0">
                <a:solidFill>
                  <a:schemeClr val="bg1"/>
                </a:solidFill>
              </a:rPr>
              <a:t> decyzja zapadła 15 grudnia 1009 r. w sprawie MICHELOT YOGOGOMBAYE przeciwko  REPUBLICE SENEGALU (Trybunał uznał że nie ma jednak jurysdykcji do rozpoznania skargi)</a:t>
            </a:r>
          </a:p>
          <a:p>
            <a:endParaRPr lang="pl-PL" b="1" dirty="0" smtClean="0">
              <a:solidFill>
                <a:schemeClr val="bg1"/>
              </a:solidFill>
            </a:endParaRPr>
          </a:p>
          <a:p>
            <a:r>
              <a:rPr lang="pl-PL" b="1" dirty="0" smtClean="0">
                <a:solidFill>
                  <a:schemeClr val="bg1"/>
                </a:solidFill>
              </a:rPr>
              <a:t>Pierwszy wyrok: 14 czerwca 2013, Tanzania naruszyła prawo obywateli do uczestniczenia w rządzeniu</a:t>
            </a:r>
          </a:p>
          <a:p>
            <a:endParaRPr lang="pl-PL" b="1" dirty="0" smtClean="0">
              <a:solidFill>
                <a:schemeClr val="bg1"/>
              </a:solidFill>
            </a:endParaRPr>
          </a:p>
          <a:p>
            <a:r>
              <a:rPr lang="pl-PL" b="1" dirty="0" smtClean="0">
                <a:solidFill>
                  <a:schemeClr val="bg1"/>
                </a:solidFill>
              </a:rPr>
              <a:t>Ostatnio: 28 marca 2014, pan </a:t>
            </a:r>
            <a:r>
              <a:rPr lang="pl-PL" b="1" dirty="0" err="1" smtClean="0">
                <a:solidFill>
                  <a:schemeClr val="bg1"/>
                </a:solidFill>
              </a:rPr>
              <a:t>Zongo</a:t>
            </a:r>
            <a:r>
              <a:rPr lang="pl-PL" b="1" dirty="0" smtClean="0">
                <a:solidFill>
                  <a:schemeClr val="bg1"/>
                </a:solidFill>
              </a:rPr>
              <a:t> v. </a:t>
            </a:r>
            <a:r>
              <a:rPr lang="pl-PL" b="1" dirty="0" err="1" smtClean="0">
                <a:solidFill>
                  <a:schemeClr val="bg1"/>
                </a:solidFill>
              </a:rPr>
              <a:t>Burikna</a:t>
            </a:r>
            <a:r>
              <a:rPr lang="pl-PL" b="1" dirty="0" smtClean="0">
                <a:solidFill>
                  <a:schemeClr val="bg1"/>
                </a:solidFill>
              </a:rPr>
              <a:t> Faso – Burkina Faso dopuściła się naruszeń w zakresie zapewnienia swemu obywatelowi rzetelnego procesu w sprawie o zabójstwo</a:t>
            </a:r>
            <a:endParaRPr lang="pl-PL" b="1" dirty="0">
              <a:solidFill>
                <a:schemeClr val="bg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251520" y="1196752"/>
            <a:ext cx="8280920" cy="3416320"/>
          </a:xfrm>
          <a:prstGeom prst="rect">
            <a:avLst/>
          </a:prstGeom>
          <a:noFill/>
        </p:spPr>
        <p:txBody>
          <a:bodyPr wrap="square" rtlCol="0">
            <a:spAutoFit/>
          </a:bodyPr>
          <a:lstStyle/>
          <a:p>
            <a:r>
              <a:rPr lang="pl-PL" b="1" dirty="0" smtClean="0"/>
              <a:t>3.    Powstawanie MTPCZ</a:t>
            </a:r>
          </a:p>
          <a:p>
            <a:endParaRPr lang="pl-PL" b="1" dirty="0" smtClean="0"/>
          </a:p>
          <a:p>
            <a:pPr>
              <a:buFontTx/>
              <a:buChar char="-"/>
            </a:pPr>
            <a:r>
              <a:rPr lang="pl-PL" dirty="0" smtClean="0"/>
              <a:t>    22.11.1969</a:t>
            </a:r>
          </a:p>
          <a:p>
            <a:pPr>
              <a:buFontTx/>
              <a:buChar char="-"/>
            </a:pPr>
            <a:r>
              <a:rPr lang="pl-PL" dirty="0" smtClean="0"/>
              <a:t>    Amerykańska Konwencja Praw Człowieka</a:t>
            </a:r>
          </a:p>
          <a:p>
            <a:pPr>
              <a:buFontTx/>
              <a:buChar char="-"/>
            </a:pPr>
            <a:r>
              <a:rPr lang="pl-PL" dirty="0" smtClean="0"/>
              <a:t>    Protokoły dodatkowe: 1988 – prawa ekonomiczne, socjalne, kulturalne</a:t>
            </a:r>
          </a:p>
          <a:p>
            <a:r>
              <a:rPr lang="pl-PL" dirty="0"/>
              <a:t> </a:t>
            </a:r>
            <a:r>
              <a:rPr lang="pl-PL" dirty="0" smtClean="0"/>
              <a:t>                                            1990 – dot. kary </a:t>
            </a:r>
            <a:r>
              <a:rPr lang="pl-PL" dirty="0"/>
              <a:t>ś</a:t>
            </a:r>
            <a:r>
              <a:rPr lang="pl-PL" dirty="0" smtClean="0"/>
              <a:t>mierci </a:t>
            </a:r>
          </a:p>
          <a:p>
            <a:pPr>
              <a:buFontTx/>
              <a:buChar char="-"/>
            </a:pPr>
            <a:r>
              <a:rPr lang="pl-PL" dirty="0" smtClean="0"/>
              <a:t>    3.10.1979 – początek pracy MTPCZ</a:t>
            </a:r>
          </a:p>
          <a:p>
            <a:pPr>
              <a:buFontTx/>
              <a:buChar char="-"/>
            </a:pPr>
            <a:r>
              <a:rPr lang="pl-PL" dirty="0"/>
              <a:t> </a:t>
            </a:r>
            <a:r>
              <a:rPr lang="pl-PL" dirty="0" smtClean="0"/>
              <a:t>    statut, 1979</a:t>
            </a:r>
          </a:p>
          <a:p>
            <a:pPr>
              <a:buFontTx/>
              <a:buChar char="-"/>
            </a:pPr>
            <a:r>
              <a:rPr lang="pl-PL" dirty="0"/>
              <a:t> </a:t>
            </a:r>
            <a:r>
              <a:rPr lang="pl-PL" dirty="0" smtClean="0"/>
              <a:t>    regulamin wewnętrzny, 2000</a:t>
            </a:r>
          </a:p>
          <a:p>
            <a:pPr>
              <a:buFontTx/>
              <a:buChar char="-"/>
            </a:pPr>
            <a:endParaRPr lang="pl-PL" dirty="0" smtClean="0"/>
          </a:p>
          <a:p>
            <a:pPr>
              <a:buFontTx/>
              <a:buChar char="-"/>
            </a:pPr>
            <a:endParaRPr lang="pl-PL" dirty="0" smtClean="0"/>
          </a:p>
          <a:p>
            <a:endParaRPr lang="pl-P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179512" y="1124744"/>
            <a:ext cx="8568952" cy="5078313"/>
          </a:xfrm>
          <a:prstGeom prst="rect">
            <a:avLst/>
          </a:prstGeom>
          <a:noFill/>
        </p:spPr>
        <p:txBody>
          <a:bodyPr wrap="square" rtlCol="0">
            <a:spAutoFit/>
          </a:bodyPr>
          <a:lstStyle/>
          <a:p>
            <a:r>
              <a:rPr lang="pl-PL" dirty="0" smtClean="0"/>
              <a:t>Siedziba: </a:t>
            </a:r>
            <a:r>
              <a:rPr lang="pl-PL" b="1" dirty="0" smtClean="0"/>
              <a:t>San Jose,  Kostaryka</a:t>
            </a:r>
          </a:p>
          <a:p>
            <a:endParaRPr lang="pl-PL" b="1" dirty="0" smtClean="0"/>
          </a:p>
          <a:p>
            <a:pPr algn="just"/>
            <a:r>
              <a:rPr lang="pl-PL" dirty="0" smtClean="0"/>
              <a:t>Obrady: </a:t>
            </a:r>
            <a:r>
              <a:rPr lang="pl-PL" b="1" dirty="0" smtClean="0"/>
              <a:t>jakiekolwiek miasto OPA </a:t>
            </a:r>
            <a:r>
              <a:rPr lang="pl-PL" dirty="0" smtClean="0"/>
              <a:t>(gdy T. uważa to za pożądane + zgoda państwa)</a:t>
            </a:r>
          </a:p>
          <a:p>
            <a:pPr algn="just"/>
            <a:r>
              <a:rPr lang="pl-PL" dirty="0" smtClean="0"/>
              <a:t>Funkcjonuje w sesjach (sędziowie nie mają statusu funkcjonariusza międzynarodowego)</a:t>
            </a:r>
          </a:p>
          <a:p>
            <a:endParaRPr lang="pl-PL" dirty="0" smtClean="0"/>
          </a:p>
          <a:p>
            <a:r>
              <a:rPr lang="pl-PL" dirty="0" smtClean="0"/>
              <a:t>Język: </a:t>
            </a:r>
            <a:r>
              <a:rPr lang="pl-PL" b="1" dirty="0" smtClean="0"/>
              <a:t>hiszpański, angielski, francuski, portugalski</a:t>
            </a:r>
          </a:p>
          <a:p>
            <a:endParaRPr lang="pl-PL" b="1" dirty="0"/>
          </a:p>
          <a:p>
            <a:pPr algn="just"/>
            <a:r>
              <a:rPr lang="pl-PL" dirty="0" smtClean="0"/>
              <a:t>Skład: </a:t>
            </a:r>
            <a:r>
              <a:rPr lang="pl-PL" b="1" dirty="0" smtClean="0"/>
              <a:t>7 sędziów </a:t>
            </a:r>
            <a:r>
              <a:rPr lang="pl-PL" dirty="0" smtClean="0"/>
              <a:t>(obywatele OPA, 6 lat kadencji, możliwość reelekcji, tylko 1 obywatel danego kraju!) </a:t>
            </a:r>
          </a:p>
          <a:p>
            <a:pPr algn="just"/>
            <a:endParaRPr lang="pl-PL" dirty="0"/>
          </a:p>
          <a:p>
            <a:pPr algn="just"/>
            <a:r>
              <a:rPr lang="pl-PL" dirty="0" smtClean="0"/>
              <a:t>Wybór sędziów: głosowanie tajne Zgromadzenia Ogólnego OPA (każde z państw może zaproponować maksymalnie 3 kandydatów – ale jeśli jest trzech, co najmniej jeden musi mieć obywatelstwo innego państwa)</a:t>
            </a:r>
          </a:p>
          <a:p>
            <a:pPr algn="just"/>
            <a:endParaRPr lang="pl-PL" dirty="0"/>
          </a:p>
          <a:p>
            <a:pPr algn="just"/>
            <a:r>
              <a:rPr lang="pl-PL" dirty="0" smtClean="0"/>
              <a:t>Po upływie kadencji sędzia wykonuje funkcje w zakresie spraw, które nadal są w toku</a:t>
            </a:r>
          </a:p>
          <a:p>
            <a:pPr algn="just"/>
            <a:endParaRPr lang="pl-PL" dirty="0"/>
          </a:p>
          <a:p>
            <a:pPr algn="just"/>
            <a:r>
              <a:rPr lang="pl-PL" dirty="0" smtClean="0"/>
              <a:t>Instytucja wyłączenia sędziego</a:t>
            </a:r>
          </a:p>
          <a:p>
            <a:endParaRPr lang="pl-P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251520" y="1196752"/>
            <a:ext cx="6768752" cy="646331"/>
          </a:xfrm>
          <a:prstGeom prst="rect">
            <a:avLst/>
          </a:prstGeom>
          <a:noFill/>
        </p:spPr>
        <p:txBody>
          <a:bodyPr wrap="square" rtlCol="0">
            <a:spAutoFit/>
          </a:bodyPr>
          <a:lstStyle/>
          <a:p>
            <a:pPr>
              <a:buFontTx/>
              <a:buChar char="-"/>
            </a:pPr>
            <a:r>
              <a:rPr lang="pl-PL" dirty="0" smtClean="0"/>
              <a:t>Immunitet sędziowski – immunitet dyplomatyczny</a:t>
            </a:r>
          </a:p>
          <a:p>
            <a:pPr>
              <a:buFontTx/>
              <a:buChar char="-"/>
            </a:pPr>
            <a:r>
              <a:rPr lang="pl-PL" dirty="0" smtClean="0"/>
              <a:t>Zasada </a:t>
            </a:r>
            <a:r>
              <a:rPr lang="pl-PL" dirty="0" err="1" smtClean="0"/>
              <a:t>incompatibilitatis</a:t>
            </a:r>
            <a:r>
              <a:rPr lang="pl-PL" dirty="0" smtClean="0"/>
              <a:t> (sędzia + władza wykonawcza itp.) </a:t>
            </a:r>
            <a:endParaRPr lang="pl-PL" dirty="0"/>
          </a:p>
        </p:txBody>
      </p:sp>
      <p:sp>
        <p:nvSpPr>
          <p:cNvPr id="7" name="Prostokąt zaokrąglony 6"/>
          <p:cNvSpPr/>
          <p:nvPr/>
        </p:nvSpPr>
        <p:spPr>
          <a:xfrm>
            <a:off x="2051720" y="2492896"/>
            <a:ext cx="4392488" cy="5040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 name="pole tekstowe 7"/>
          <p:cNvSpPr txBox="1"/>
          <p:nvPr/>
        </p:nvSpPr>
        <p:spPr>
          <a:xfrm>
            <a:off x="2267744" y="2564904"/>
            <a:ext cx="3888432" cy="369332"/>
          </a:xfrm>
          <a:prstGeom prst="rect">
            <a:avLst/>
          </a:prstGeom>
          <a:noFill/>
        </p:spPr>
        <p:txBody>
          <a:bodyPr wrap="square" rtlCol="0">
            <a:spAutoFit/>
          </a:bodyPr>
          <a:lstStyle/>
          <a:p>
            <a:pPr algn="ctr"/>
            <a:r>
              <a:rPr lang="pl-PL" b="1" dirty="0" smtClean="0">
                <a:solidFill>
                  <a:schemeClr val="bg1"/>
                </a:solidFill>
              </a:rPr>
              <a:t>PREZES (2 lata)</a:t>
            </a:r>
            <a:endParaRPr lang="pl-PL" b="1" dirty="0">
              <a:solidFill>
                <a:schemeClr val="bg1"/>
              </a:solidFill>
            </a:endParaRPr>
          </a:p>
        </p:txBody>
      </p:sp>
      <p:sp>
        <p:nvSpPr>
          <p:cNvPr id="9" name="Prostokąt zaokrąglony 8"/>
          <p:cNvSpPr/>
          <p:nvPr/>
        </p:nvSpPr>
        <p:spPr>
          <a:xfrm>
            <a:off x="2123728" y="4653136"/>
            <a:ext cx="4392488" cy="5040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pole tekstowe 9"/>
          <p:cNvSpPr txBox="1"/>
          <p:nvPr/>
        </p:nvSpPr>
        <p:spPr>
          <a:xfrm>
            <a:off x="2339752" y="4725144"/>
            <a:ext cx="3888432" cy="369332"/>
          </a:xfrm>
          <a:prstGeom prst="rect">
            <a:avLst/>
          </a:prstGeom>
          <a:noFill/>
        </p:spPr>
        <p:txBody>
          <a:bodyPr wrap="square" rtlCol="0">
            <a:spAutoFit/>
          </a:bodyPr>
          <a:lstStyle/>
          <a:p>
            <a:pPr algn="ctr"/>
            <a:r>
              <a:rPr lang="pl-PL" b="1" dirty="0" smtClean="0">
                <a:solidFill>
                  <a:schemeClr val="bg1"/>
                </a:solidFill>
              </a:rPr>
              <a:t>WICEPREZES (2 lata)</a:t>
            </a:r>
            <a:endParaRPr lang="pl-PL" b="1" dirty="0">
              <a:solidFill>
                <a:schemeClr val="bg1"/>
              </a:solidFill>
            </a:endParaRPr>
          </a:p>
        </p:txBody>
      </p:sp>
      <p:sp>
        <p:nvSpPr>
          <p:cNvPr id="11" name="Prostokąt zaokrąglony 10"/>
          <p:cNvSpPr/>
          <p:nvPr/>
        </p:nvSpPr>
        <p:spPr>
          <a:xfrm>
            <a:off x="251520" y="3140968"/>
            <a:ext cx="8352928" cy="136815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2" name="pole tekstowe 11"/>
          <p:cNvSpPr txBox="1"/>
          <p:nvPr/>
        </p:nvSpPr>
        <p:spPr>
          <a:xfrm>
            <a:off x="539552" y="3212976"/>
            <a:ext cx="7704856" cy="1200329"/>
          </a:xfrm>
          <a:prstGeom prst="rect">
            <a:avLst/>
          </a:prstGeom>
          <a:noFill/>
        </p:spPr>
        <p:txBody>
          <a:bodyPr wrap="square" rtlCol="0">
            <a:spAutoFit/>
          </a:bodyPr>
          <a:lstStyle/>
          <a:p>
            <a:pPr>
              <a:buFontTx/>
              <a:buChar char="-"/>
            </a:pPr>
            <a:r>
              <a:rPr lang="pl-PL" dirty="0" smtClean="0"/>
              <a:t>Reprezentuje </a:t>
            </a:r>
            <a:r>
              <a:rPr lang="pl-PL" dirty="0" err="1" smtClean="0"/>
              <a:t>trybynał</a:t>
            </a:r>
            <a:r>
              <a:rPr lang="pl-PL" dirty="0" smtClean="0"/>
              <a:t> </a:t>
            </a:r>
          </a:p>
          <a:p>
            <a:pPr>
              <a:buFontTx/>
              <a:buChar char="-"/>
            </a:pPr>
            <a:r>
              <a:rPr lang="pl-PL" dirty="0" smtClean="0"/>
              <a:t>Kieruje pracami trybunału i może zmienić porządek obrad</a:t>
            </a:r>
          </a:p>
          <a:p>
            <a:pPr>
              <a:buFontTx/>
              <a:buChar char="-"/>
            </a:pPr>
            <a:r>
              <a:rPr lang="pl-PL" dirty="0" smtClean="0"/>
              <a:t>Przygotowuje sprawozdanie do Trybunału (półroczne)</a:t>
            </a:r>
          </a:p>
          <a:p>
            <a:pPr>
              <a:buFontTx/>
              <a:buChar char="-"/>
            </a:pPr>
            <a:r>
              <a:rPr lang="pl-PL" dirty="0" smtClean="0"/>
              <a:t>Może przekazać swe kompetencje wiceprezesowi, sędziom, sekretarzowi</a:t>
            </a:r>
            <a:endParaRPr lang="pl-PL" dirty="0"/>
          </a:p>
        </p:txBody>
      </p:sp>
      <p:sp>
        <p:nvSpPr>
          <p:cNvPr id="13" name="Prostokąt zaokrąglony 12"/>
          <p:cNvSpPr/>
          <p:nvPr/>
        </p:nvSpPr>
        <p:spPr>
          <a:xfrm>
            <a:off x="395536" y="5301208"/>
            <a:ext cx="8352928" cy="136815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4" name="pole tekstowe 13"/>
          <p:cNvSpPr txBox="1"/>
          <p:nvPr/>
        </p:nvSpPr>
        <p:spPr>
          <a:xfrm>
            <a:off x="611560" y="5517232"/>
            <a:ext cx="7200800" cy="646331"/>
          </a:xfrm>
          <a:prstGeom prst="rect">
            <a:avLst/>
          </a:prstGeom>
          <a:noFill/>
        </p:spPr>
        <p:txBody>
          <a:bodyPr wrap="square" rtlCol="0">
            <a:spAutoFit/>
          </a:bodyPr>
          <a:lstStyle/>
          <a:p>
            <a:pPr>
              <a:buFontTx/>
              <a:buChar char="-"/>
            </a:pPr>
            <a:r>
              <a:rPr lang="pl-PL" dirty="0" smtClean="0"/>
              <a:t>Wykonuje zadania prezesa, gdy ten jest nieobecny</a:t>
            </a:r>
          </a:p>
          <a:p>
            <a:pPr>
              <a:buFontTx/>
              <a:buChar char="-"/>
            </a:pPr>
            <a:r>
              <a:rPr lang="pl-PL" dirty="0" smtClean="0"/>
              <a:t>Wstępuje na jego miejsce (przyjmuje tytuł prezesa)</a:t>
            </a:r>
            <a:endParaRPr lang="pl-P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rostokąt zaokrąglony 4"/>
          <p:cNvSpPr/>
          <p:nvPr/>
        </p:nvSpPr>
        <p:spPr>
          <a:xfrm>
            <a:off x="2123728" y="1196752"/>
            <a:ext cx="4392488" cy="5040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schemeClr val="bg1"/>
                </a:solidFill>
              </a:rPr>
              <a:t>SEKRETARZ</a:t>
            </a:r>
            <a:endParaRPr lang="pl-PL" dirty="0">
              <a:solidFill>
                <a:schemeClr val="bg1"/>
              </a:solidFill>
            </a:endParaRPr>
          </a:p>
        </p:txBody>
      </p:sp>
      <p:sp>
        <p:nvSpPr>
          <p:cNvPr id="7" name="Prostokąt zaokrąglony 6"/>
          <p:cNvSpPr/>
          <p:nvPr/>
        </p:nvSpPr>
        <p:spPr>
          <a:xfrm>
            <a:off x="251520" y="1772816"/>
            <a:ext cx="8352928" cy="136815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 name="pole tekstowe 7"/>
          <p:cNvSpPr txBox="1"/>
          <p:nvPr/>
        </p:nvSpPr>
        <p:spPr>
          <a:xfrm>
            <a:off x="467544" y="1988840"/>
            <a:ext cx="7560840" cy="923330"/>
          </a:xfrm>
          <a:prstGeom prst="rect">
            <a:avLst/>
          </a:prstGeom>
          <a:noFill/>
        </p:spPr>
        <p:txBody>
          <a:bodyPr wrap="square" rtlCol="0">
            <a:spAutoFit/>
          </a:bodyPr>
          <a:lstStyle/>
          <a:p>
            <a:pPr>
              <a:buFontTx/>
              <a:buChar char="-"/>
            </a:pPr>
            <a:r>
              <a:rPr lang="pl-PL" dirty="0" smtClean="0"/>
              <a:t>5 letnia kadencja</a:t>
            </a:r>
          </a:p>
          <a:p>
            <a:pPr>
              <a:buFontTx/>
              <a:buChar char="-"/>
            </a:pPr>
            <a:r>
              <a:rPr lang="pl-PL" dirty="0" smtClean="0"/>
              <a:t>Może być w każdej chwili usunięty</a:t>
            </a:r>
          </a:p>
          <a:p>
            <a:pPr>
              <a:buFontTx/>
              <a:buChar char="-"/>
            </a:pPr>
            <a:r>
              <a:rPr lang="pl-PL" dirty="0" smtClean="0"/>
              <a:t>Stały pracownik, zawsze obecny na posiedzeniach (nawet poza Kostaryką)</a:t>
            </a:r>
            <a:endParaRPr lang="pl-PL" dirty="0"/>
          </a:p>
        </p:txBody>
      </p:sp>
      <p:sp>
        <p:nvSpPr>
          <p:cNvPr id="9" name="Prostokąt zaokrąglony 8"/>
          <p:cNvSpPr/>
          <p:nvPr/>
        </p:nvSpPr>
        <p:spPr>
          <a:xfrm>
            <a:off x="1331640" y="3284984"/>
            <a:ext cx="5976664" cy="316835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pole tekstowe 9"/>
          <p:cNvSpPr txBox="1"/>
          <p:nvPr/>
        </p:nvSpPr>
        <p:spPr>
          <a:xfrm>
            <a:off x="1691680" y="3501008"/>
            <a:ext cx="5112568" cy="1754326"/>
          </a:xfrm>
          <a:prstGeom prst="rect">
            <a:avLst/>
          </a:prstGeom>
          <a:noFill/>
        </p:spPr>
        <p:txBody>
          <a:bodyPr wrap="square" rtlCol="0">
            <a:spAutoFit/>
          </a:bodyPr>
          <a:lstStyle/>
          <a:p>
            <a:pPr>
              <a:buFontTx/>
              <a:buChar char="-"/>
            </a:pPr>
            <a:r>
              <a:rPr lang="pl-PL" dirty="0" smtClean="0"/>
              <a:t>Sekretarz i jego zastępca składają przysięgę w obecności Prezesa;</a:t>
            </a:r>
          </a:p>
          <a:p>
            <a:pPr>
              <a:buFontTx/>
              <a:buChar char="-"/>
            </a:pPr>
            <a:r>
              <a:rPr lang="pl-PL" dirty="0" smtClean="0"/>
              <a:t>Gdy są niezdolni do pełnienia funkcji, prezes powołuje nowych;</a:t>
            </a:r>
          </a:p>
          <a:p>
            <a:pPr>
              <a:buFontTx/>
              <a:buChar char="-"/>
            </a:pPr>
            <a:r>
              <a:rPr lang="pl-PL" dirty="0" smtClean="0"/>
              <a:t>Sekretarz zarządza trybunałem zgodnie z </a:t>
            </a:r>
            <a:r>
              <a:rPr lang="pl-PL" dirty="0" err="1" smtClean="0"/>
              <a:t>intrukcjami</a:t>
            </a:r>
            <a:r>
              <a:rPr lang="pl-PL" dirty="0" smtClean="0"/>
              <a:t> prezesa</a:t>
            </a:r>
            <a:endParaRPr lang="pl-P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0" y="1052736"/>
            <a:ext cx="8604448" cy="369332"/>
          </a:xfrm>
          <a:prstGeom prst="rect">
            <a:avLst/>
          </a:prstGeom>
          <a:noFill/>
        </p:spPr>
        <p:txBody>
          <a:bodyPr wrap="square" rtlCol="0">
            <a:spAutoFit/>
          </a:bodyPr>
          <a:lstStyle/>
          <a:p>
            <a:r>
              <a:rPr lang="pl-PL" b="1" dirty="0" smtClean="0"/>
              <a:t>1. FUNKCJA DORADCZA TRYBUNAŁU</a:t>
            </a:r>
            <a:endParaRPr lang="pl-PL" b="1" dirty="0"/>
          </a:p>
        </p:txBody>
      </p:sp>
      <p:sp>
        <p:nvSpPr>
          <p:cNvPr id="7" name="pole tekstowe 6"/>
          <p:cNvSpPr txBox="1"/>
          <p:nvPr/>
        </p:nvSpPr>
        <p:spPr>
          <a:xfrm>
            <a:off x="0" y="1700808"/>
            <a:ext cx="8748464" cy="4524315"/>
          </a:xfrm>
          <a:prstGeom prst="rect">
            <a:avLst/>
          </a:prstGeom>
          <a:noFill/>
        </p:spPr>
        <p:txBody>
          <a:bodyPr wrap="square" rtlCol="0">
            <a:spAutoFit/>
          </a:bodyPr>
          <a:lstStyle/>
          <a:p>
            <a:r>
              <a:rPr lang="pl-PL" dirty="0" smtClean="0"/>
              <a:t>Trybunał jest właściwy w sprawach interpretacji i stosowania Konwencji;</a:t>
            </a:r>
          </a:p>
          <a:p>
            <a:endParaRPr lang="pl-PL" dirty="0"/>
          </a:p>
          <a:p>
            <a:r>
              <a:rPr lang="pl-PL" dirty="0" smtClean="0"/>
              <a:t>Państwa członkowskie mogą się z nim konsultować w sprawie wykładni: </a:t>
            </a:r>
          </a:p>
          <a:p>
            <a:endParaRPr lang="pl-PL" dirty="0"/>
          </a:p>
          <a:p>
            <a:endParaRPr lang="pl-PL" dirty="0" smtClean="0"/>
          </a:p>
          <a:p>
            <a:r>
              <a:rPr lang="pl-PL" b="1" dirty="0"/>
              <a:t>Artykuł 64 </a:t>
            </a:r>
            <a:endParaRPr lang="pl-PL" b="1" dirty="0" smtClean="0"/>
          </a:p>
          <a:p>
            <a:pPr algn="just"/>
            <a:r>
              <a:rPr lang="pl-PL" b="1" dirty="0" smtClean="0"/>
              <a:t/>
            </a:r>
            <a:br>
              <a:rPr lang="pl-PL" b="1" dirty="0" smtClean="0"/>
            </a:br>
            <a:r>
              <a:rPr lang="pl-PL" b="1" dirty="0" smtClean="0"/>
              <a:t>1. </a:t>
            </a:r>
            <a:r>
              <a:rPr lang="pl-PL" b="1" dirty="0"/>
              <a:t>Państwa członkowskie Organizacji mogą zasięgać rady Trybunału w zakresie interpretacji niniejszej Konwencji lub innych traktatów dotyczących ochrony praw człowieka w państwach amerykańskich. W podobny sposób, w zakresie swojej kompetencji, mogą zasięgać rady Trybunału organy wyliczone w Rozdziale X Karty Organizacji Państw Amerykańskich, w jej poprawionej przez Protokół z Buenos Aires postaci. </a:t>
            </a:r>
            <a:endParaRPr lang="pl-PL" b="1" dirty="0" smtClean="0"/>
          </a:p>
          <a:p>
            <a:pPr algn="just"/>
            <a:r>
              <a:rPr lang="pl-PL" b="1" dirty="0" smtClean="0"/>
              <a:t/>
            </a:r>
            <a:br>
              <a:rPr lang="pl-PL" b="1" dirty="0" smtClean="0"/>
            </a:br>
            <a:r>
              <a:rPr lang="pl-PL" b="1" dirty="0" smtClean="0">
                <a:solidFill>
                  <a:srgbClr val="FF0000"/>
                </a:solidFill>
              </a:rPr>
              <a:t>2</a:t>
            </a:r>
            <a:r>
              <a:rPr lang="pl-PL" b="1" dirty="0">
                <a:solidFill>
                  <a:srgbClr val="FF0000"/>
                </a:solidFill>
              </a:rPr>
              <a:t>. Trybunał, na wniosek państwa członkowskiego Organizacji, może zapewnić temu państwu opinie dotyczące zgodności wszelkich praw krajowych tego państwa z wyżej wspomnianymi dokumentami międzynarodowymi.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p:txBody>
          <a:bodyPr/>
          <a:lstStyle/>
          <a:p>
            <a:endParaRPr lang="pl-PL" dirty="0"/>
          </a:p>
        </p:txBody>
      </p:sp>
      <p:sp>
        <p:nvSpPr>
          <p:cNvPr id="4" name="pole tekstowe 3"/>
          <p:cNvSpPr txBox="1"/>
          <p:nvPr/>
        </p:nvSpPr>
        <p:spPr>
          <a:xfrm>
            <a:off x="0" y="188640"/>
            <a:ext cx="8748464" cy="369332"/>
          </a:xfrm>
          <a:prstGeom prst="rect">
            <a:avLst/>
          </a:prstGeom>
          <a:noFill/>
        </p:spPr>
        <p:txBody>
          <a:bodyPr wrap="square" rtlCol="0">
            <a:spAutoFit/>
          </a:bodyPr>
          <a:lstStyle/>
          <a:p>
            <a:r>
              <a:rPr lang="pl-PL" b="1" dirty="0" err="1" smtClean="0"/>
              <a:t>Międzyamerykański</a:t>
            </a:r>
            <a:r>
              <a:rPr lang="pl-PL" b="1" dirty="0" smtClean="0"/>
              <a:t> Trybunał Praw Człowieka</a:t>
            </a:r>
            <a:endParaRPr lang="pl-PL" b="1" dirty="0"/>
          </a:p>
        </p:txBody>
      </p:sp>
      <p:cxnSp>
        <p:nvCxnSpPr>
          <p:cNvPr id="6" name="Łącznik prosty 5"/>
          <p:cNvCxnSpPr/>
          <p:nvPr/>
        </p:nvCxnSpPr>
        <p:spPr>
          <a:xfrm>
            <a:off x="-468560" y="836712"/>
            <a:ext cx="12025336"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pole tekstowe 4"/>
          <p:cNvSpPr txBox="1"/>
          <p:nvPr/>
        </p:nvSpPr>
        <p:spPr>
          <a:xfrm>
            <a:off x="0" y="1052736"/>
            <a:ext cx="8604448" cy="369332"/>
          </a:xfrm>
          <a:prstGeom prst="rect">
            <a:avLst/>
          </a:prstGeom>
          <a:noFill/>
        </p:spPr>
        <p:txBody>
          <a:bodyPr wrap="square" rtlCol="0">
            <a:spAutoFit/>
          </a:bodyPr>
          <a:lstStyle/>
          <a:p>
            <a:r>
              <a:rPr lang="pl-PL" b="1" dirty="0" smtClean="0"/>
              <a:t>1. FUNKCJA DORADCZA TRYBUNAŁU</a:t>
            </a:r>
            <a:endParaRPr lang="pl-PL" b="1" dirty="0"/>
          </a:p>
        </p:txBody>
      </p:sp>
      <p:sp>
        <p:nvSpPr>
          <p:cNvPr id="7" name="pole tekstowe 6"/>
          <p:cNvSpPr txBox="1"/>
          <p:nvPr/>
        </p:nvSpPr>
        <p:spPr>
          <a:xfrm>
            <a:off x="0" y="1700808"/>
            <a:ext cx="8748464" cy="3416320"/>
          </a:xfrm>
          <a:prstGeom prst="rect">
            <a:avLst/>
          </a:prstGeom>
          <a:noFill/>
        </p:spPr>
        <p:txBody>
          <a:bodyPr wrap="square" rtlCol="0">
            <a:spAutoFit/>
          </a:bodyPr>
          <a:lstStyle/>
          <a:p>
            <a:pPr algn="just"/>
            <a:r>
              <a:rPr lang="pl-PL" dirty="0" smtClean="0"/>
              <a:t>Konstrukcja art. 64 jest dość nowatorska – teoretycznie Trybunał może bowiem kontrolować KAŻDY akt, niekoniecznie odnoszące się do systemu ochrony praw człowieka; w opinii doradczej z 1982 Trybunał stwierdził , że </a:t>
            </a:r>
            <a:r>
              <a:rPr lang="pl-PL" b="1" dirty="0" smtClean="0"/>
              <a:t>katalog ten będzie zatem obejmował także dwustronne i wielostronne traktaty o dowolnej materii przedmiotowej.</a:t>
            </a:r>
          </a:p>
          <a:p>
            <a:pPr algn="just"/>
            <a:endParaRPr lang="pl-PL" b="1" dirty="0"/>
          </a:p>
          <a:p>
            <a:pPr algn="just"/>
            <a:r>
              <a:rPr lang="pl-PL" b="1" dirty="0" smtClean="0"/>
              <a:t>Trybunał jest właściwy do wydawania opinii także na podstawie:</a:t>
            </a:r>
            <a:endParaRPr lang="pl-PL" dirty="0" smtClean="0"/>
          </a:p>
          <a:p>
            <a:pPr algn="just">
              <a:buFontTx/>
              <a:buChar char="-"/>
            </a:pPr>
            <a:r>
              <a:rPr lang="pl-PL" b="1" dirty="0" err="1" smtClean="0"/>
              <a:t>Międzyamerykańskiej</a:t>
            </a:r>
            <a:r>
              <a:rPr lang="pl-PL" b="1" dirty="0" smtClean="0"/>
              <a:t> Konwencji o Zapobieganiu, Karaniu i Likwidacji Przemocy Wobec Kobiet</a:t>
            </a:r>
          </a:p>
          <a:p>
            <a:pPr algn="just">
              <a:buFontTx/>
              <a:buChar char="-"/>
            </a:pPr>
            <a:endParaRPr lang="pl-PL" b="1" dirty="0"/>
          </a:p>
          <a:p>
            <a:pPr algn="just">
              <a:buFontTx/>
              <a:buChar char="-"/>
            </a:pPr>
            <a:endParaRPr lang="pl-PL" b="1" dirty="0" smtClean="0"/>
          </a:p>
          <a:p>
            <a:endParaRPr lang="pl-PL" b="1" dirty="0"/>
          </a:p>
          <a:p>
            <a:endParaRPr lang="pl-PL" b="1" dirty="0"/>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231</TotalTime>
  <Words>2087</Words>
  <Application>Microsoft Office PowerPoint</Application>
  <PresentationFormat>Pokaz na ekranie (4:3)</PresentationFormat>
  <Paragraphs>351</Paragraphs>
  <Slides>36</Slides>
  <Notes>0</Notes>
  <HiddenSlides>0</HiddenSlides>
  <MMClips>0</MMClips>
  <ScaleCrop>false</ScaleCrop>
  <HeadingPairs>
    <vt:vector size="4" baseType="variant">
      <vt:variant>
        <vt:lpstr>Motyw</vt:lpstr>
      </vt:variant>
      <vt:variant>
        <vt:i4>1</vt:i4>
      </vt:variant>
      <vt:variant>
        <vt:lpstr>Tytuły slajdów</vt:lpstr>
      </vt:variant>
      <vt:variant>
        <vt:i4>36</vt:i4>
      </vt:variant>
    </vt:vector>
  </HeadingPairs>
  <TitlesOfParts>
    <vt:vector size="37" baseType="lpstr">
      <vt:lpstr>Motyw pakietu Office</vt:lpstr>
      <vt:lpstr>Slajd 1</vt:lpstr>
      <vt:lpstr>Slajd 2</vt:lpstr>
      <vt:lpstr>Slajd 3</vt:lpstr>
      <vt:lpstr>Slajd 4</vt:lpstr>
      <vt:lpstr>Slajd 5</vt:lpstr>
      <vt:lpstr>Slajd 6</vt:lpstr>
      <vt:lpstr>Slajd 7</vt:lpstr>
      <vt:lpstr>Slajd 8</vt:lpstr>
      <vt:lpstr>Slajd 9</vt:lpstr>
      <vt:lpstr>Slajd 10</vt:lpstr>
      <vt:lpstr>Slajd 11</vt:lpstr>
      <vt:lpstr>Slajd 12</vt:lpstr>
      <vt:lpstr>Slajd 13</vt:lpstr>
      <vt:lpstr>Slajd 14</vt:lpstr>
      <vt:lpstr>Slajd 15</vt:lpstr>
      <vt:lpstr>Slajd 16</vt:lpstr>
      <vt:lpstr>Slajd 17</vt:lpstr>
      <vt:lpstr>Slajd 18</vt:lpstr>
      <vt:lpstr>Slajd 19</vt:lpstr>
      <vt:lpstr>Slajd 20</vt:lpstr>
      <vt:lpstr>Slajd 21</vt:lpstr>
      <vt:lpstr>Slajd 22</vt:lpstr>
      <vt:lpstr>Slajd 23</vt:lpstr>
      <vt:lpstr>Slajd 24</vt:lpstr>
      <vt:lpstr>Slajd 25</vt:lpstr>
      <vt:lpstr>Slajd 26</vt:lpstr>
      <vt:lpstr>Slajd 27</vt:lpstr>
      <vt:lpstr>Slajd 28</vt:lpstr>
      <vt:lpstr>Slajd 29</vt:lpstr>
      <vt:lpstr>Slajd 30</vt:lpstr>
      <vt:lpstr>Slajd 31</vt:lpstr>
      <vt:lpstr>Slajd 32</vt:lpstr>
      <vt:lpstr>Slajd 33</vt:lpstr>
      <vt:lpstr>Slajd 34</vt:lpstr>
      <vt:lpstr>Slajd 35</vt:lpstr>
      <vt:lpstr>Slajd 36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Lenovo</dc:creator>
  <cp:lastModifiedBy>Lenovo</cp:lastModifiedBy>
  <cp:revision>14</cp:revision>
  <dcterms:created xsi:type="dcterms:W3CDTF">2014-12-14T21:18:29Z</dcterms:created>
  <dcterms:modified xsi:type="dcterms:W3CDTF">2014-12-15T10:35:45Z</dcterms:modified>
</cp:coreProperties>
</file>