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68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jpeg" ContentType="image/jpeg"/>
  <Override PartName="/ppt/media/image62.png" ContentType="image/png"/>
  <Override PartName="/ppt/media/image60.png" ContentType="image/png"/>
  <Override PartName="/ppt/media/image58.jpeg" ContentType="image/jpeg"/>
  <Override PartName="/ppt/media/image70.jpeg" ContentType="image/jpeg"/>
  <Override PartName="/ppt/media/image57.jpeg" ContentType="image/jpeg"/>
  <Override PartName="/ppt/media/image2.png" ContentType="image/png"/>
  <Override PartName="/ppt/media/image52.png" ContentType="image/png"/>
  <Override PartName="/ppt/media/image49.jpeg" ContentType="image/jpeg"/>
  <Override PartName="/ppt/media/image32.png" ContentType="image/png"/>
  <Override PartName="/ppt/media/image47.jpeg" ContentType="image/jpeg"/>
  <Override PartName="/ppt/media/image44.png" ContentType="image/png"/>
  <Override PartName="/ppt/media/image51.jpeg" ContentType="image/jpeg"/>
  <Override PartName="/ppt/media/image61.jpeg" ContentType="image/jpeg"/>
  <Override PartName="/ppt/media/image42.png" ContentType="image/png"/>
  <Override PartName="/ppt/media/image38.png" ContentType="image/png"/>
  <Override PartName="/ppt/media/image48.png" ContentType="image/png"/>
  <Override PartName="/ppt/media/image37.jpeg" ContentType="image/jpeg"/>
  <Override PartName="/ppt/media/image21.jpeg" ContentType="image/jpeg"/>
  <Override PartName="/ppt/media/image36.png" ContentType="image/png"/>
  <Override PartName="/ppt/media/image34.png" ContentType="image/png"/>
  <Override PartName="/ppt/media/image33.jpeg" ContentType="image/jpeg"/>
  <Override PartName="/ppt/media/image53.jpeg" ContentType="image/jpeg"/>
  <Override PartName="/ppt/media/image31.jpeg" ContentType="image/jpeg"/>
  <Override PartName="/ppt/media/image25.png" ContentType="image/png"/>
  <Override PartName="/ppt/media/image39.jpeg" ContentType="image/jpeg"/>
  <Override PartName="/ppt/media/image3.png" ContentType="image/png"/>
  <Override PartName="/ppt/media/image17.jpeg" ContentType="image/jpeg"/>
  <Override PartName="/ppt/media/image28.jpeg" ContentType="image/jpeg"/>
  <Override PartName="/ppt/media/image40.png" ContentType="image/png"/>
  <Override PartName="/ppt/media/image56.png" ContentType="image/png"/>
  <Override PartName="/ppt/media/image6.png" ContentType="image/png"/>
  <Override PartName="/ppt/media/image23.jpeg" ContentType="image/jpeg"/>
  <Override PartName="/ppt/media/image22.png" ContentType="image/png"/>
  <Override PartName="/ppt/media/image20.png" ContentType="image/png"/>
  <Override PartName="/ppt/media/image19.jpeg" ContentType="image/jpeg"/>
  <Override PartName="/ppt/media/image43.png" ContentType="image/png"/>
  <Override PartName="/ppt/media/image18.png" ContentType="image/png"/>
  <Override PartName="/ppt/media/image14.png" ContentType="image/png"/>
  <Override PartName="/ppt/media/image12.png" ContentType="image/png"/>
  <Override PartName="/ppt/media/image30.png" ContentType="image/png"/>
  <Override PartName="/ppt/media/image11.jpeg" ContentType="image/jpeg"/>
  <Override PartName="/ppt/media/image69.png" ContentType="image/png"/>
  <Override PartName="/ppt/media/image10.png" ContentType="image/png"/>
  <Override PartName="/ppt/media/image59.png" ContentType="image/png"/>
  <Override PartName="/ppt/media/image9.png" ContentType="image/png"/>
  <Override PartName="/ppt/media/image45.png" ContentType="image/png"/>
  <Override PartName="/ppt/media/image1.png" ContentType="image/png"/>
  <Override PartName="/ppt/media/image26.jpeg" ContentType="image/jpeg"/>
  <Override PartName="/ppt/media/image15.jpeg" ContentType="image/jpeg"/>
  <Override PartName="/ppt/media/image35.jpeg" ContentType="image/jpeg"/>
  <Override PartName="/ppt/media/image8.png" ContentType="image/png"/>
  <Override PartName="/ppt/media/image7.png" ContentType="image/png"/>
  <Override PartName="/ppt/media/image29.png" ContentType="image/png"/>
  <Override PartName="/ppt/media/image55.jpeg" ContentType="image/jpeg"/>
  <Override PartName="/ppt/media/image5.png" ContentType="image/png"/>
  <Override PartName="/ppt/media/image27.png" ContentType="image/png"/>
  <Override PartName="/ppt/media/image54.png" ContentType="image/png"/>
  <Override PartName="/ppt/media/image4.png" ContentType="image/png"/>
  <Override PartName="/ppt/media/image41.png" ContentType="image/png"/>
  <Override PartName="/ppt/media/image16.png" ContentType="image/png"/>
  <Override PartName="/ppt/media/image50.png" ContentType="image/png"/>
  <Override PartName="/ppt/media/image13.jpeg" ContentType="image/jpeg"/>
  <Override PartName="/ppt/media/image46.png" ContentType="image/png"/>
  <Override PartName="/ppt/media/image24.png" ContentType="image/png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Obraz 4294967295" descr=""/>
          <p:cNvPicPr/>
          <p:nvPr/>
        </p:nvPicPr>
        <p:blipFill>
          <a:blip r:embed="rId2"/>
          <a:stretch/>
        </p:blipFill>
        <p:spPr>
          <a:xfrm>
            <a:off x="0" y="0"/>
            <a:ext cx="9141120" cy="68515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l-PL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az 36" descr=""/>
          <p:cNvPicPr/>
          <p:nvPr/>
        </p:nvPicPr>
        <p:blipFill>
          <a:blip r:embed="rId2"/>
          <a:stretch/>
        </p:blipFill>
        <p:spPr>
          <a:xfrm>
            <a:off x="0" y="0"/>
            <a:ext cx="9141120" cy="685152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l-PL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Obraz 4294967295" descr=""/>
          <p:cNvPicPr/>
          <p:nvPr/>
        </p:nvPicPr>
        <p:blipFill>
          <a:blip r:embed="rId2"/>
          <a:stretch/>
        </p:blipFill>
        <p:spPr>
          <a:xfrm>
            <a:off x="0" y="0"/>
            <a:ext cx="9141120" cy="6851520"/>
          </a:xfrm>
          <a:prstGeom prst="rect">
            <a:avLst/>
          </a:prstGeom>
          <a:ln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lang="pl-PL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2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2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jpeg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jpeg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jpe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jpeg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jpeg"/><Relationship Id="rId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jpeg"/><Relationship Id="rId3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jpeg"/><Relationship Id="rId3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2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slideLayout" Target="../slideLayouts/slideLayout2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slideLayout" Target="../slideLayouts/slideLayout2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2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571320" y="285840"/>
            <a:ext cx="8351280" cy="114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l-PL" sz="2800" strike="noStrike">
                <a:solidFill>
                  <a:srgbClr val="000000"/>
                </a:solidFill>
                <a:latin typeface="Arial"/>
                <a:ea typeface="DejaVu Sans"/>
              </a:rPr>
              <a:t>         </a:t>
            </a:r>
            <a:r>
              <a:rPr b="1" lang="pl-PL" sz="2800" strike="noStrike">
                <a:solidFill>
                  <a:srgbClr val="000000"/>
                </a:solidFill>
                <a:latin typeface="Arial"/>
                <a:ea typeface="DejaVu Sans"/>
              </a:rPr>
              <a:t>Konstytucyjne prawa i wolności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12" name="Obraz 114" descr=""/>
          <p:cNvPicPr/>
          <p:nvPr/>
        </p:nvPicPr>
        <p:blipFill>
          <a:blip r:embed="rId1"/>
          <a:stretch/>
        </p:blipFill>
        <p:spPr>
          <a:xfrm>
            <a:off x="0" y="6192000"/>
            <a:ext cx="9139320" cy="72720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2"/>
          <a:stretch/>
        </p:blipFill>
        <p:spPr>
          <a:xfrm>
            <a:off x="1152000" y="1800000"/>
            <a:ext cx="6480000" cy="367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395640" y="1772640"/>
            <a:ext cx="8156880" cy="3904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r>
              <a:rPr b="1" lang="pl-PL" sz="2000" strike="noStrike">
                <a:solidFill>
                  <a:srgbClr val="1f497d"/>
                </a:solidFill>
                <a:latin typeface="Arial"/>
              </a:rPr>
              <a:t>4.Prawo dostępu do informacji publicznej</a:t>
            </a:r>
            <a:endParaRPr/>
          </a:p>
          <a:p>
            <a:pPr algn="ctr"/>
            <a:endParaRPr/>
          </a:p>
          <a:p>
            <a:pPr algn="ctr"/>
            <a:r>
              <a:rPr lang="pl-PL" strike="noStrike">
                <a:solidFill>
                  <a:srgbClr val="1f497d"/>
                </a:solidFill>
                <a:latin typeface="Arial"/>
              </a:rPr>
              <a:t>Art. 61. Prawo uzyskiwania informacji o działalności organów</a:t>
            </a:r>
            <a:endParaRPr/>
          </a:p>
          <a:p>
            <a:pPr algn="ctr"/>
            <a:r>
              <a:rPr lang="pl-PL" strike="noStrike">
                <a:solidFill>
                  <a:srgbClr val="1f497d"/>
                </a:solidFill>
                <a:latin typeface="Arial"/>
              </a:rPr>
              <a:t>1. Obywatel ma prawo do uzyskiwania informacji o działalności organów władzy publicznej oraz osób pełniących funkcje publiczne. Prawo to obejmuje również uzyskiwanie informacji o działalności organów samorządu gospodarczego i zawodowego, a także innych osób oraz jednostek organizacyjnych w zakresie, w jakim wykonują one zadania władzy publicznej i gospodarują mieniem komunalnym lub majątkiem Skarbu Państwa.</a:t>
            </a:r>
            <a:endParaRPr/>
          </a:p>
          <a:p>
            <a:pPr algn="ctr"/>
            <a:r>
              <a:rPr lang="pl-PL" strike="noStrike">
                <a:solidFill>
                  <a:srgbClr val="1f497d"/>
                </a:solidFill>
                <a:latin typeface="Arial"/>
              </a:rPr>
              <a:t>2. Prawo do uzyskiwania informacji obejmuje dostęp do dokumentów oraz wstęp na posiedzenia kolegialnych organów władzy publicznej pochodzących z powszechnych wyborów, z możliwością rejestracji dźwięku lub obrazu.</a:t>
            </a:r>
            <a:endParaRPr/>
          </a:p>
          <a:p>
            <a:pPr algn="ctr"/>
            <a:r>
              <a:rPr lang="pl-PL" strike="noStrike">
                <a:solidFill>
                  <a:srgbClr val="1f497d"/>
                </a:solidFill>
                <a:latin typeface="Arial"/>
              </a:rPr>
              <a:t>3. Ograniczenie prawa, o którym mowa w ust. 1 i 2, może nastąpić wyłącznie ze względu na określone w ustawach ochronę wolności i praw innych osób i podmiotów gospodarczych oraz ochronę porządku publicznego, bezpieczeństwa lub ważnego interesu gospodarczego państwa.</a:t>
            </a:r>
            <a:endParaRPr/>
          </a:p>
          <a:p>
            <a:pPr algn="ctr"/>
            <a:r>
              <a:rPr lang="pl-PL" strike="noStrike">
                <a:solidFill>
                  <a:srgbClr val="1f497d"/>
                </a:solidFill>
                <a:latin typeface="Arial"/>
              </a:rPr>
              <a:t>4. Tryb udzielania informacji, o których mowa w ust. 1 i 2, określają ustawy, a w odniesieniu do Sejmu i Senatu ich regulaminy.</a:t>
            </a:r>
            <a:endParaRPr/>
          </a:p>
          <a:p>
            <a:pPr algn="ctr"/>
            <a:endParaRPr/>
          </a:p>
        </p:txBody>
      </p:sp>
      <p:pic>
        <p:nvPicPr>
          <p:cNvPr id="152" name="Obraz 227" descr=""/>
          <p:cNvPicPr/>
          <p:nvPr/>
        </p:nvPicPr>
        <p:blipFill>
          <a:blip r:embed="rId1"/>
          <a:stretch/>
        </p:blipFill>
        <p:spPr>
          <a:xfrm>
            <a:off x="1800" y="6480000"/>
            <a:ext cx="9139320" cy="37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67640" y="98064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467640" y="19890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r>
              <a:rPr lang="pl-PL" strike="noStrike">
                <a:solidFill>
                  <a:srgbClr val="1f497d"/>
                </a:solidFill>
                <a:latin typeface="Arial"/>
              </a:rPr>
              <a:t>5) Czynne i bierne prawo wyborcze</a:t>
            </a:r>
            <a:endParaRPr/>
          </a:p>
          <a:p>
            <a:pPr algn="ctr"/>
            <a:endParaRPr/>
          </a:p>
          <a:p>
            <a:pPr algn="ctr"/>
            <a:r>
              <a:rPr lang="pl-PL" strike="noStrike">
                <a:solidFill>
                  <a:srgbClr val="1f497d"/>
                </a:solidFill>
                <a:latin typeface="Arial"/>
              </a:rPr>
              <a:t>Art. 62. Prawo do udziału w referendum</a:t>
            </a:r>
            <a:endParaRPr/>
          </a:p>
          <a:p>
            <a:pPr algn="ctr"/>
            <a:r>
              <a:rPr lang="pl-PL" strike="noStrike">
                <a:solidFill>
                  <a:srgbClr val="1f497d"/>
                </a:solidFill>
                <a:latin typeface="Arial"/>
              </a:rPr>
              <a:t>1. Obywatel polski ma prawo udziału w referendum oraz prawo wybierania Prezydenta Rzeczypospolitej, posłów, senatorów i przedstawicieli do organów samorządu terytorialnego, jeżeli najpóźniej w dniu głosowania kończy 18 lat.</a:t>
            </a:r>
            <a:endParaRPr/>
          </a:p>
          <a:p>
            <a:pPr algn="ctr"/>
            <a:r>
              <a:rPr lang="pl-PL" strike="noStrike">
                <a:solidFill>
                  <a:srgbClr val="1f497d"/>
                </a:solidFill>
                <a:latin typeface="Arial"/>
              </a:rPr>
              <a:t>2. Prawo udziału w referendum oraz prawo wybierania nie przysługuje osobom, które prawomocnym orzeczeniem sądowym są ubezwłasnowolnione lub pozbawione praw publicznych albo wyborczych.</a:t>
            </a:r>
            <a:endParaRPr/>
          </a:p>
          <a:p>
            <a:pPr algn="ctr"/>
            <a:endParaRPr/>
          </a:p>
        </p:txBody>
      </p:sp>
      <p:pic>
        <p:nvPicPr>
          <p:cNvPr id="155" name="Obraz 139" descr=""/>
          <p:cNvPicPr/>
          <p:nvPr/>
        </p:nvPicPr>
        <p:blipFill>
          <a:blip r:embed="rId1"/>
          <a:stretch/>
        </p:blipFill>
        <p:spPr>
          <a:xfrm>
            <a:off x="7681680" y="4248000"/>
            <a:ext cx="1318680" cy="1728000"/>
          </a:xfrm>
          <a:prstGeom prst="rect">
            <a:avLst/>
          </a:prstGeom>
          <a:ln>
            <a:noFill/>
          </a:ln>
        </p:spPr>
      </p:pic>
      <p:pic>
        <p:nvPicPr>
          <p:cNvPr id="156" name="Obraz 227" descr=""/>
          <p:cNvPicPr/>
          <p:nvPr/>
        </p:nvPicPr>
        <p:blipFill>
          <a:blip r:embed="rId2"/>
          <a:stretch/>
        </p:blipFill>
        <p:spPr>
          <a:xfrm>
            <a:off x="1800" y="6130800"/>
            <a:ext cx="9139320" cy="72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/>
          </a:p>
        </p:txBody>
      </p:sp>
      <p:sp>
        <p:nvSpPr>
          <p:cNvPr id="158" name="TextShape 2"/>
          <p:cNvSpPr txBox="1"/>
          <p:nvPr/>
        </p:nvSpPr>
        <p:spPr>
          <a:xfrm>
            <a:off x="683640" y="23490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pl-PL" strike="noStrike">
                <a:solidFill>
                  <a:srgbClr val="1f497d"/>
                </a:solidFill>
                <a:latin typeface="Arial"/>
              </a:rPr>
              <a:t>6) Prawo do petycji, skarg i wniosków do organów władzy publicznej i instytucji społecznych w związku z wykonywaniem przez nie zadań zleconych z zakresu administracji publicznej. </a:t>
            </a:r>
            <a:endParaRPr/>
          </a:p>
          <a:p>
            <a:pPr algn="ctr"/>
            <a:r>
              <a:rPr lang="pl-PL" strike="noStrike">
                <a:solidFill>
                  <a:srgbClr val="1f497d"/>
                </a:solidFill>
                <a:latin typeface="Arial"/>
              </a:rPr>
              <a:t>Art. 63. Prawo do składania petycji, wniosków i skarg</a:t>
            </a:r>
            <a:endParaRPr/>
          </a:p>
          <a:p>
            <a:pPr algn="ctr"/>
            <a:r>
              <a:rPr lang="pl-PL" strike="noStrike">
                <a:solidFill>
                  <a:srgbClr val="1f497d"/>
                </a:solidFill>
                <a:latin typeface="Arial"/>
              </a:rPr>
              <a:t>Każdy ma prawo składać petycje, wnioski i skargi w interesie publicznym, własnym lub innej osoby za jej zgodą do organów władzy publicznej oraz do organizacji i instytucji społecznych w związku z wykonywanymi przez nie zadaniami zleconymi z zakresu administracji publicznej. Tryb rozpatrywania petycji, wniosków i skarg określa ustawa.</a:t>
            </a:r>
            <a:endParaRPr/>
          </a:p>
          <a:p>
            <a:pPr algn="ctr"/>
            <a:endParaRPr/>
          </a:p>
        </p:txBody>
      </p:sp>
      <p:pic>
        <p:nvPicPr>
          <p:cNvPr id="159" name="Obraz 227" descr=""/>
          <p:cNvPicPr/>
          <p:nvPr/>
        </p:nvPicPr>
        <p:blipFill>
          <a:blip r:embed="rId1"/>
          <a:stretch/>
        </p:blipFill>
        <p:spPr>
          <a:xfrm>
            <a:off x="1800" y="6130800"/>
            <a:ext cx="9139320" cy="727200"/>
          </a:xfrm>
          <a:prstGeom prst="rect">
            <a:avLst/>
          </a:prstGeom>
          <a:ln>
            <a:noFill/>
          </a:ln>
        </p:spPr>
      </p:pic>
      <p:pic>
        <p:nvPicPr>
          <p:cNvPr id="160" name="Obraz 139" descr=""/>
          <p:cNvPicPr/>
          <p:nvPr/>
        </p:nvPicPr>
        <p:blipFill>
          <a:blip r:embed="rId2"/>
          <a:stretch/>
        </p:blipFill>
        <p:spPr>
          <a:xfrm>
            <a:off x="7488000" y="4320000"/>
            <a:ext cx="1508040" cy="1732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360000" y="1440000"/>
            <a:ext cx="8029080" cy="616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Calibri;Calibri"/>
                <a:ea typeface="Calibri;Calibri"/>
              </a:rPr>
              <a:t>1) </a:t>
            </a:r>
            <a:r>
              <a:rPr lang="pl-PL" sz="2200" strike="noStrike">
                <a:solidFill>
                  <a:srgbClr val="004586"/>
                </a:solidFill>
                <a:latin typeface="Calibri;Calibri"/>
                <a:ea typeface="Calibri;Calibri"/>
              </a:rPr>
              <a:t>swoboda rozpoczynania i prowadzenia działalności gospodarczej,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Calibri;Calibri"/>
                <a:ea typeface="Calibri;Calibri"/>
              </a:rPr>
              <a:t>2)</a:t>
            </a:r>
            <a:r>
              <a:rPr lang="pl-PL" sz="2200" strike="noStrike">
                <a:solidFill>
                  <a:srgbClr val="004586"/>
                </a:solidFill>
                <a:latin typeface="Calibri;Calibri"/>
                <a:ea typeface="Calibri;Calibri"/>
              </a:rPr>
              <a:t> prawo do (ochrony) własności i innych praw majątkowych,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Calibri;Calibri"/>
                <a:ea typeface="Calibri;Calibri"/>
              </a:rPr>
              <a:t>3)</a:t>
            </a:r>
            <a:r>
              <a:rPr lang="pl-PL" sz="2200" strike="noStrike">
                <a:solidFill>
                  <a:srgbClr val="004586"/>
                </a:solidFill>
                <a:latin typeface="Calibri;Calibri"/>
                <a:ea typeface="Calibri;Calibri"/>
              </a:rPr>
              <a:t> prawo do dziedziczenia,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Calibri;Calibri"/>
                <a:ea typeface="Calibri;Calibri"/>
              </a:rPr>
              <a:t>4)</a:t>
            </a:r>
            <a:r>
              <a:rPr lang="pl-PL" sz="2200" strike="noStrike">
                <a:solidFill>
                  <a:srgbClr val="004586"/>
                </a:solidFill>
                <a:latin typeface="Calibri;Calibri"/>
                <a:ea typeface="Calibri;Calibri"/>
              </a:rPr>
              <a:t> wolność wyboru miejsca pracy i wykonywania zawodu,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Calibri;Calibri"/>
                <a:ea typeface="Calibri;Calibri"/>
              </a:rPr>
              <a:t>5)</a:t>
            </a:r>
            <a:r>
              <a:rPr lang="pl-PL" sz="2200" strike="noStrike">
                <a:solidFill>
                  <a:srgbClr val="004586"/>
                </a:solidFill>
                <a:latin typeface="Calibri;Calibri"/>
                <a:ea typeface="Calibri;Calibri"/>
              </a:rPr>
              <a:t> prawo do wynagrodzenia,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Calibri;Calibri"/>
                <a:ea typeface="Calibri;Calibri"/>
              </a:rPr>
              <a:t>6)</a:t>
            </a:r>
            <a:r>
              <a:rPr lang="pl-PL" sz="2200" strike="noStrike">
                <a:solidFill>
                  <a:srgbClr val="004586"/>
                </a:solidFill>
                <a:latin typeface="Calibri;Calibri"/>
                <a:ea typeface="Calibri;Calibri"/>
              </a:rPr>
              <a:t> prawo do bezpiecznych i higienicznych warunków pracy,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Calibri;Calibri"/>
                <a:ea typeface="Calibri;Calibri"/>
              </a:rPr>
              <a:t>7) </a:t>
            </a:r>
            <a:r>
              <a:rPr lang="pl-PL" sz="2200" strike="noStrike">
                <a:solidFill>
                  <a:srgbClr val="004586"/>
                </a:solidFill>
                <a:latin typeface="Calibri;Calibri"/>
                <a:ea typeface="Calibri;Calibri"/>
              </a:rPr>
              <a:t>prawo do urlopu,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Calibri;Calibri"/>
                <a:ea typeface="Calibri;Calibri"/>
              </a:rPr>
              <a:t>8) </a:t>
            </a:r>
            <a:r>
              <a:rPr lang="pl-PL" sz="2200" strike="noStrike">
                <a:solidFill>
                  <a:srgbClr val="004586"/>
                </a:solidFill>
                <a:latin typeface="Calibri;Calibri"/>
                <a:ea typeface="Calibri;Calibri"/>
              </a:rPr>
              <a:t>prawo do zabezpieczenia społecznego,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Calibri;Calibri"/>
                <a:ea typeface="Calibri;Calibri"/>
              </a:rPr>
              <a:t>9) </a:t>
            </a:r>
            <a:r>
              <a:rPr lang="pl-PL" sz="2200" strike="noStrike">
                <a:solidFill>
                  <a:srgbClr val="004586"/>
                </a:solidFill>
                <a:latin typeface="Calibri;Calibri"/>
                <a:ea typeface="Calibri;Calibri"/>
              </a:rPr>
              <a:t>prawo rodzin znajdujących się w trudnej sytuacji materialnej i społecznej do szczególnej pomocy ze strony władz publicznych,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Calibri;Calibri"/>
                <a:ea typeface="Calibri;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Calibri;Calibri"/>
                <a:ea typeface="Calibri;Calibri"/>
              </a:rPr>
              <a:t>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2" name="CustomShape 2"/>
          <p:cNvSpPr/>
          <p:nvPr/>
        </p:nvSpPr>
        <p:spPr>
          <a:xfrm>
            <a:off x="964080" y="360000"/>
            <a:ext cx="7196400" cy="64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Times New Roman"/>
                <a:ea typeface="DejaVu Sans"/>
              </a:rPr>
              <a:t>Wolności i prawa ekonomiczne, socjalne i kulturalne: </a:t>
            </a:r>
            <a:endParaRPr/>
          </a:p>
        </p:txBody>
      </p:sp>
      <p:pic>
        <p:nvPicPr>
          <p:cNvPr id="163" name="Obraz 227" descr=""/>
          <p:cNvPicPr/>
          <p:nvPr/>
        </p:nvPicPr>
        <p:blipFill>
          <a:blip r:embed="rId1"/>
          <a:stretch/>
        </p:blipFill>
        <p:spPr>
          <a:xfrm>
            <a:off x="720" y="6127200"/>
            <a:ext cx="9139320" cy="727200"/>
          </a:xfrm>
          <a:prstGeom prst="rect">
            <a:avLst/>
          </a:prstGeom>
          <a:ln>
            <a:noFill/>
          </a:ln>
        </p:spPr>
      </p:pic>
      <p:pic>
        <p:nvPicPr>
          <p:cNvPr id="164" name="Obraz 139" descr=""/>
          <p:cNvPicPr/>
          <p:nvPr/>
        </p:nvPicPr>
        <p:blipFill>
          <a:blip r:embed="rId2"/>
          <a:stretch/>
        </p:blipFill>
        <p:spPr>
          <a:xfrm>
            <a:off x="7632000" y="4392000"/>
            <a:ext cx="1508040" cy="1732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Obraz 227" descr=""/>
          <p:cNvPicPr/>
          <p:nvPr/>
        </p:nvPicPr>
        <p:blipFill>
          <a:blip r:embed="rId1"/>
          <a:stretch/>
        </p:blipFill>
        <p:spPr>
          <a:xfrm>
            <a:off x="720" y="6127200"/>
            <a:ext cx="9139320" cy="727200"/>
          </a:xfrm>
          <a:prstGeom prst="rect">
            <a:avLst/>
          </a:prstGeom>
          <a:ln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504000" y="1800000"/>
            <a:ext cx="6381000" cy="281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Arial"/>
                <a:ea typeface="DejaVu Sans"/>
              </a:rPr>
              <a:t>10)</a:t>
            </a:r>
            <a:r>
              <a:rPr lang="pl-PL" sz="2200" strike="noStrike">
                <a:solidFill>
                  <a:srgbClr val="004586"/>
                </a:solidFill>
                <a:latin typeface="Arial"/>
                <a:ea typeface="DejaVu Sans"/>
              </a:rPr>
              <a:t> prawo do nauki,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Arial"/>
                <a:ea typeface="Calibri;Calibri"/>
              </a:rPr>
              <a:t>11)</a:t>
            </a:r>
            <a:r>
              <a:rPr lang="pl-PL" sz="2200" strike="noStrike">
                <a:solidFill>
                  <a:srgbClr val="004586"/>
                </a:solidFill>
                <a:latin typeface="Arial"/>
                <a:ea typeface="Calibri;Calibri"/>
              </a:rPr>
              <a:t> prawo do zakładania szkół,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Arial"/>
                <a:ea typeface="Calibri;Calibri"/>
              </a:rPr>
              <a:t>12)</a:t>
            </a:r>
            <a:r>
              <a:rPr lang="pl-PL" sz="2200" strike="noStrike">
                <a:solidFill>
                  <a:srgbClr val="004586"/>
                </a:solidFill>
                <a:latin typeface="Arial"/>
                <a:ea typeface="Calibri;Calibri"/>
              </a:rPr>
              <a:t> wolność twórczości artystycznej,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Arial"/>
                <a:ea typeface="Calibri;Calibri"/>
              </a:rPr>
              <a:t>13)</a:t>
            </a:r>
            <a:r>
              <a:rPr lang="pl-PL" sz="2200" strike="noStrike">
                <a:solidFill>
                  <a:srgbClr val="004586"/>
                </a:solidFill>
                <a:latin typeface="Arial"/>
                <a:ea typeface="Calibri;Calibri"/>
              </a:rPr>
              <a:t> wolność twórczości naukowej,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Arial"/>
                <a:ea typeface="Calibri;Calibri"/>
              </a:rPr>
              <a:t>14)</a:t>
            </a:r>
            <a:r>
              <a:rPr lang="pl-PL" sz="2200" strike="noStrike">
                <a:solidFill>
                  <a:srgbClr val="004586"/>
                </a:solidFill>
                <a:latin typeface="Arial"/>
                <a:ea typeface="Calibri;Calibri"/>
              </a:rPr>
              <a:t> wolność ogłaszania wyników prowadzonych badań,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Arial"/>
                <a:ea typeface="Calibri;Calibri"/>
              </a:rPr>
              <a:t>15)</a:t>
            </a:r>
            <a:r>
              <a:rPr lang="pl-PL" sz="2200" strike="noStrike">
                <a:solidFill>
                  <a:srgbClr val="004586"/>
                </a:solidFill>
                <a:latin typeface="Arial"/>
                <a:ea typeface="Calibri;Calibri"/>
              </a:rPr>
              <a:t> wolność nauczania,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Arial"/>
                <a:ea typeface="Calibri;Calibri"/>
              </a:rPr>
              <a:t>16) </a:t>
            </a:r>
            <a:r>
              <a:rPr lang="pl-PL" sz="2200" strike="noStrike">
                <a:solidFill>
                  <a:srgbClr val="004586"/>
                </a:solidFill>
                <a:latin typeface="Arial"/>
                <a:ea typeface="Calibri;Calibri"/>
              </a:rPr>
              <a:t>wolność korzystania z dóbr kultury.</a:t>
            </a:r>
            <a:endParaRPr/>
          </a:p>
        </p:txBody>
      </p:sp>
      <p:pic>
        <p:nvPicPr>
          <p:cNvPr id="167" name="Obraz 139" descr=""/>
          <p:cNvPicPr/>
          <p:nvPr/>
        </p:nvPicPr>
        <p:blipFill>
          <a:blip r:embed="rId2"/>
          <a:stretch/>
        </p:blipFill>
        <p:spPr>
          <a:xfrm>
            <a:off x="7920000" y="4752000"/>
            <a:ext cx="1174680" cy="137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288000" y="2088000"/>
            <a:ext cx="8475480" cy="359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Art. 31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 „</a:t>
            </a:r>
            <a:r>
              <a:rPr b="1"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ograniczenia w zakresie korzystania z konstytucyjnych wolności i pra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w mogą być ustanawiane </a:t>
            </a:r>
            <a:r>
              <a:rPr i="1" lang="pl-PL" sz="2000" strike="noStrike" u="sng">
                <a:solidFill>
                  <a:srgbClr val="003366"/>
                </a:solidFill>
                <a:latin typeface="Arial"/>
                <a:ea typeface="DejaVu Sans"/>
              </a:rPr>
              <a:t>tylko i wtedy, gdy są konieczne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 w </a:t>
            </a:r>
            <a:r>
              <a:rPr lang="pl-PL" sz="2000" strike="noStrike" u="sng">
                <a:solidFill>
                  <a:srgbClr val="003366"/>
                </a:solidFill>
                <a:latin typeface="Arial"/>
                <a:ea typeface="DejaVu Sans"/>
              </a:rPr>
              <a:t>demokratycznym państwie 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dla jego bezpieczeństwa lub porządku publicznego, bądź dla ochrony środowiska, zdrowia i moralności publicznej, albo wolności i praw innych osób.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Ograniczenia te nie mogą naruszać istoty wolności i praw.</a:t>
            </a:r>
            <a:endParaRPr/>
          </a:p>
        </p:txBody>
      </p:sp>
      <p:pic>
        <p:nvPicPr>
          <p:cNvPr id="169" name="Obraz 169" descr=""/>
          <p:cNvPicPr/>
          <p:nvPr/>
        </p:nvPicPr>
        <p:blipFill>
          <a:blip r:embed="rId1"/>
          <a:stretch/>
        </p:blipFill>
        <p:spPr>
          <a:xfrm>
            <a:off x="1440" y="6126480"/>
            <a:ext cx="9139320" cy="727200"/>
          </a:xfrm>
          <a:prstGeom prst="rect">
            <a:avLst/>
          </a:prstGeom>
          <a:ln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0" y="500040"/>
            <a:ext cx="641376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</a:t>
            </a:r>
            <a:r>
              <a:rPr b="1" lang="pl-PL" sz="2800" strike="noStrike">
                <a:solidFill>
                  <a:srgbClr val="000000"/>
                </a:solidFill>
                <a:latin typeface="Arial"/>
                <a:ea typeface="DejaVu Sans"/>
              </a:rPr>
              <a:t>Art.31 Konstytucji RP</a:t>
            </a:r>
            <a:endParaRPr/>
          </a:p>
        </p:txBody>
      </p:sp>
      <p:pic>
        <p:nvPicPr>
          <p:cNvPr id="171" name="Obraz 171" descr=""/>
          <p:cNvPicPr/>
          <p:nvPr/>
        </p:nvPicPr>
        <p:blipFill>
          <a:blip r:embed="rId2"/>
          <a:stretch/>
        </p:blipFill>
        <p:spPr>
          <a:xfrm>
            <a:off x="7678080" y="4608000"/>
            <a:ext cx="1174680" cy="137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52520" y="301680"/>
            <a:ext cx="7896960" cy="85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Zgodnie z tym przepisem konkretyzacja ograniczeń dopuszczalna jest wyłącznie w drodze  ustawy (aspekt formalny) tylko wtedy, gdy są one </a:t>
            </a:r>
            <a:r>
              <a:rPr b="1" lang="pl-PL" strike="noStrike">
                <a:solidFill>
                  <a:srgbClr val="000000"/>
                </a:solidFill>
                <a:latin typeface="Arial"/>
                <a:ea typeface="DejaVu Sans"/>
              </a:rPr>
              <a:t>konieczne w demokratycznym państwie dla jego:</a:t>
            </a: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360000" y="1224000"/>
            <a:ext cx="7053480" cy="34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endParaRPr/>
          </a:p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4586"/>
                </a:solidFill>
                <a:latin typeface="Times New Roman"/>
                <a:ea typeface="DejaVu Sans"/>
              </a:rPr>
              <a:t>-  bezpieczeństwa, </a:t>
            </a:r>
            <a:endParaRPr/>
          </a:p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4586"/>
                </a:solidFill>
                <a:latin typeface="Times New Roman"/>
                <a:ea typeface="DejaVu Sans"/>
              </a:rPr>
              <a:t>- porządku publicznego, </a:t>
            </a:r>
            <a:endParaRPr/>
          </a:p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4586"/>
                </a:solidFill>
                <a:latin typeface="Times New Roman"/>
                <a:ea typeface="DejaVu Sans"/>
              </a:rPr>
              <a:t>- ochrony środowiska, </a:t>
            </a:r>
            <a:endParaRPr/>
          </a:p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4586"/>
                </a:solidFill>
                <a:latin typeface="Times New Roman"/>
                <a:ea typeface="DejaVu Sans"/>
              </a:rPr>
              <a:t>- ochrony zdrowia, </a:t>
            </a:r>
            <a:endParaRPr/>
          </a:p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4586"/>
                </a:solidFill>
                <a:latin typeface="Times New Roman"/>
                <a:ea typeface="DejaVu Sans"/>
              </a:rPr>
              <a:t>- ochrony moralności publicznej, </a:t>
            </a:r>
            <a:endParaRPr/>
          </a:p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4586"/>
                </a:solidFill>
                <a:latin typeface="Times New Roman"/>
                <a:ea typeface="DejaVu Sans"/>
              </a:rPr>
              <a:t>- ochrony wolności i praw innych osób. </a:t>
            </a:r>
            <a:endParaRPr/>
          </a:p>
        </p:txBody>
      </p:sp>
      <p:pic>
        <p:nvPicPr>
          <p:cNvPr id="174" name="Obraz 169" descr=""/>
          <p:cNvPicPr/>
          <p:nvPr/>
        </p:nvPicPr>
        <p:blipFill>
          <a:blip r:embed="rId1"/>
          <a:stretch/>
        </p:blipFill>
        <p:spPr>
          <a:xfrm>
            <a:off x="1440" y="6126840"/>
            <a:ext cx="9139320" cy="727200"/>
          </a:xfrm>
          <a:prstGeom prst="rect">
            <a:avLst/>
          </a:prstGeom>
          <a:ln>
            <a:noFill/>
          </a:ln>
        </p:spPr>
      </p:pic>
      <p:sp>
        <p:nvSpPr>
          <p:cNvPr id="175" name="CustomShape 3"/>
          <p:cNvSpPr/>
          <p:nvPr/>
        </p:nvSpPr>
        <p:spPr>
          <a:xfrm>
            <a:off x="288000" y="4756680"/>
            <a:ext cx="8133480" cy="13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trike="noStrike" u="sng">
                <a:solidFill>
                  <a:srgbClr val="000000"/>
                </a:solidFill>
                <a:latin typeface="Arial"/>
                <a:ea typeface="DejaVu Sans"/>
              </a:rPr>
              <a:t>I tylko wtedy, gdy określonego ,,celu (efektu) nie można było osiągnąć przy użyciu innych środków, mniej uciążliwych dla obywatela, bo słabiej ingerujących w strefę jego praw i wolności”.</a:t>
            </a:r>
            <a:endParaRPr/>
          </a:p>
        </p:txBody>
      </p:sp>
      <p:pic>
        <p:nvPicPr>
          <p:cNvPr id="176" name="Obraz 171" descr=""/>
          <p:cNvPicPr/>
          <p:nvPr/>
        </p:nvPicPr>
        <p:blipFill>
          <a:blip r:embed="rId2"/>
          <a:stretch/>
        </p:blipFill>
        <p:spPr>
          <a:xfrm>
            <a:off x="7632000" y="2448000"/>
            <a:ext cx="1174680" cy="137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445680" y="1714320"/>
            <a:ext cx="6981480" cy="527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2600" strike="noStrike">
                <a:solidFill>
                  <a:srgbClr val="000000"/>
                </a:solidFill>
                <a:latin typeface="Calibri;Calibri"/>
                <a:ea typeface="Calibri;Calibri"/>
              </a:rPr>
              <a:t>1) </a:t>
            </a:r>
            <a:r>
              <a:rPr b="1" lang="pl-PL" sz="2600" strike="noStrike">
                <a:solidFill>
                  <a:srgbClr val="004586"/>
                </a:solidFill>
                <a:latin typeface="Calibri;Calibri"/>
                <a:ea typeface="Calibri;Calibri"/>
              </a:rPr>
              <a:t>Zasada wyłączności ustawy</a:t>
            </a:r>
            <a:r>
              <a:rPr lang="pl-PL" sz="2600" strike="noStrike">
                <a:solidFill>
                  <a:srgbClr val="004586"/>
                </a:solidFill>
                <a:latin typeface="Calibri;Calibri"/>
                <a:ea typeface="Calibri;Calibri"/>
              </a:rPr>
              <a:t> – polega na przyjęciu, że pewne najważniejsze materie mogą być regulowane tylko w ustawie, akty podustawowe zaś mają jedynie charakter wykonawczy i mogą być wydawane tylko na podstawie  szczegółowego upoważnienia zawartego w tej ustawie i w celu jej wykonania. 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78" name="CustomShape 2"/>
          <p:cNvSpPr/>
          <p:nvPr/>
        </p:nvSpPr>
        <p:spPr>
          <a:xfrm>
            <a:off x="1000080" y="142920"/>
            <a:ext cx="6792120" cy="12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l-PL" sz="2600" strike="noStrike">
                <a:solidFill>
                  <a:srgbClr val="000000"/>
                </a:solidFill>
                <a:latin typeface="Times New Roman"/>
                <a:ea typeface="DejaVu Sans"/>
              </a:rPr>
              <a:t>Zasady ograniczenia praw i wolności w Konstytucji RP:</a:t>
            </a:r>
            <a:endParaRPr/>
          </a:p>
        </p:txBody>
      </p:sp>
      <p:pic>
        <p:nvPicPr>
          <p:cNvPr id="179" name="Obraz 169" descr=""/>
          <p:cNvPicPr/>
          <p:nvPr/>
        </p:nvPicPr>
        <p:blipFill>
          <a:blip r:embed="rId1"/>
          <a:stretch/>
        </p:blipFill>
        <p:spPr>
          <a:xfrm>
            <a:off x="1080" y="6126480"/>
            <a:ext cx="9139320" cy="72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Obraz 169" descr=""/>
          <p:cNvPicPr/>
          <p:nvPr/>
        </p:nvPicPr>
        <p:blipFill>
          <a:blip r:embed="rId1"/>
          <a:stretch/>
        </p:blipFill>
        <p:spPr>
          <a:xfrm>
            <a:off x="1080" y="6126480"/>
            <a:ext cx="9139320" cy="727200"/>
          </a:xfrm>
          <a:prstGeom prst="rect">
            <a:avLst/>
          </a:prstGeom>
          <a:ln>
            <a:noFill/>
          </a:ln>
        </p:spPr>
      </p:pic>
      <p:sp>
        <p:nvSpPr>
          <p:cNvPr id="181" name="CustomShape 1"/>
          <p:cNvSpPr/>
          <p:nvPr/>
        </p:nvSpPr>
        <p:spPr>
          <a:xfrm>
            <a:off x="411840" y="1728000"/>
            <a:ext cx="7505640" cy="492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2600" strike="noStrike">
                <a:solidFill>
                  <a:srgbClr val="000000"/>
                </a:solidFill>
                <a:latin typeface="Calibri;Calibri"/>
                <a:ea typeface="Calibri;Calibri"/>
              </a:rPr>
              <a:t>2) </a:t>
            </a:r>
            <a:r>
              <a:rPr b="1" lang="pl-PL" sz="2600" strike="noStrike">
                <a:solidFill>
                  <a:srgbClr val="004586"/>
                </a:solidFill>
                <a:latin typeface="Calibri;Calibri"/>
                <a:ea typeface="Calibri;Calibri"/>
              </a:rPr>
              <a:t>Zasada proporcjonalności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2600" strike="noStrike">
                <a:solidFill>
                  <a:srgbClr val="004586"/>
                </a:solidFill>
                <a:latin typeface="Calibri;Calibri"/>
                <a:ea typeface="Calibri;Calibri"/>
              </a:rPr>
              <a:t>przyjęcie takiego rozwiązania ustawowego, które </a:t>
            </a:r>
            <a:r>
              <a:rPr lang="pl-PL" sz="2600" strike="noStrike" u="sng">
                <a:solidFill>
                  <a:srgbClr val="004586"/>
                </a:solidFill>
                <a:latin typeface="Calibri;Calibri"/>
                <a:ea typeface="Calibri;Calibri"/>
              </a:rPr>
              <a:t>nie przekracza pewnego stopnia uciążliwości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2600" strike="noStrike">
                <a:solidFill>
                  <a:srgbClr val="004586"/>
                </a:solidFill>
                <a:latin typeface="Calibri;Calibri"/>
                <a:ea typeface="Calibri;Calibri"/>
              </a:rPr>
              <a:t>nie stanowi, ze względu na swój charakter i skutki, </a:t>
            </a:r>
            <a:r>
              <a:rPr lang="pl-PL" sz="2600" strike="noStrike" u="sng">
                <a:solidFill>
                  <a:srgbClr val="004586"/>
                </a:solidFill>
                <a:latin typeface="Calibri;Calibri"/>
                <a:ea typeface="Calibri;Calibri"/>
              </a:rPr>
              <a:t>nadmiernej ingerencji.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2600" strike="noStrike">
                <a:solidFill>
                  <a:srgbClr val="004586"/>
                </a:solidFill>
                <a:latin typeface="Calibri;Calibri"/>
                <a:ea typeface="Calibri;Calibri"/>
              </a:rPr>
              <a:t>konieczne jest zachowanie proporcji między zakresem ingerencji (ograniczeń) ,,a rangą interesu publicznego, który ma w ten sposób podlegać ochronie”.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555840" y="1760040"/>
            <a:ext cx="7505640" cy="428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l-PL" sz="2400" strike="noStrike">
                <a:solidFill>
                  <a:srgbClr val="000000"/>
                </a:solidFill>
                <a:latin typeface="Arial"/>
                <a:ea typeface="DejaVu Sans"/>
              </a:rPr>
              <a:t>3) </a:t>
            </a:r>
            <a:r>
              <a:rPr b="1" lang="pl-PL" sz="2400" strike="noStrike">
                <a:solidFill>
                  <a:srgbClr val="004586"/>
                </a:solidFill>
                <a:latin typeface="Arial"/>
                <a:ea typeface="DejaVu Sans"/>
              </a:rPr>
              <a:t>Zasada zachowania istoty wolności i praw jednostki – </a:t>
            </a:r>
            <a:r>
              <a:rPr lang="pl-PL" sz="2200" strike="noStrike">
                <a:solidFill>
                  <a:srgbClr val="004586"/>
                </a:solidFill>
                <a:latin typeface="Arial"/>
                <a:ea typeface="DejaVu Sans"/>
              </a:rPr>
              <a:t>konieczne jest </a:t>
            </a:r>
            <a:r>
              <a:rPr lang="pl-PL" sz="2200" strike="noStrike" u="sng">
                <a:solidFill>
                  <a:srgbClr val="004586"/>
                </a:solidFill>
                <a:latin typeface="Arial"/>
                <a:ea typeface="DejaVu Sans"/>
              </a:rPr>
              <a:t>określanie istoty konkretnej wolności lub prawa </a:t>
            </a:r>
            <a:r>
              <a:rPr lang="pl-PL" sz="2200" strike="noStrike">
                <a:solidFill>
                  <a:srgbClr val="004586"/>
                </a:solidFill>
                <a:latin typeface="Arial"/>
                <a:ea typeface="DejaVu Sans"/>
              </a:rPr>
              <a:t>w trakcie rozstrzygania sporu, którego przedmiotem będzie ustalenie, czy mamy do czynienia z ich naruszeniem.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z="2200" strike="noStrike" u="sng">
                <a:solidFill>
                  <a:srgbClr val="004586"/>
                </a:solidFill>
                <a:latin typeface="Arial"/>
                <a:ea typeface="Segoe UI"/>
              </a:rPr>
              <a:t>Poszukiwanie pewnych treści mających podstawowe znaczenie</a:t>
            </a:r>
            <a:r>
              <a:rPr i="1" lang="pl-PL" sz="2200" strike="noStrike">
                <a:solidFill>
                  <a:srgbClr val="004586"/>
                </a:solidFill>
                <a:latin typeface="Arial"/>
                <a:ea typeface="Segoe UI"/>
              </a:rPr>
              <a:t> </a:t>
            </a:r>
            <a:r>
              <a:rPr b="1" i="1" lang="pl-PL" sz="2200" strike="noStrike">
                <a:solidFill>
                  <a:srgbClr val="004586"/>
                </a:solidFill>
                <a:latin typeface="Arial"/>
                <a:ea typeface="Segoe UI"/>
              </a:rPr>
              <a:t>(rdzeń, jądro)</a:t>
            </a:r>
            <a:r>
              <a:rPr lang="pl-PL" sz="2200" strike="noStrike">
                <a:solidFill>
                  <a:srgbClr val="004586"/>
                </a:solidFill>
                <a:latin typeface="Arial"/>
                <a:ea typeface="Segoe UI"/>
              </a:rPr>
              <a:t>, których ograniczenie byłoby równoznaczne z ich eliminacją oraz tzw. elementów dodatkowych </a:t>
            </a:r>
            <a:r>
              <a:rPr b="1" i="1" lang="pl-PL" sz="2200" strike="noStrike">
                <a:solidFill>
                  <a:srgbClr val="004586"/>
                </a:solidFill>
                <a:latin typeface="Arial"/>
                <a:ea typeface="Segoe UI"/>
              </a:rPr>
              <a:t>(otoczkę)</a:t>
            </a:r>
            <a:r>
              <a:rPr lang="pl-PL" sz="2200" strike="noStrike">
                <a:solidFill>
                  <a:srgbClr val="004586"/>
                </a:solidFill>
                <a:latin typeface="Arial"/>
                <a:ea typeface="Segoe UI"/>
              </a:rPr>
              <a:t>, ujmowanych i modyfikowanych w różny sposób </a:t>
            </a:r>
            <a:r>
              <a:rPr lang="pl-PL" sz="2200" strike="noStrike" u="sng">
                <a:solidFill>
                  <a:srgbClr val="004586"/>
                </a:solidFill>
                <a:latin typeface="Arial"/>
                <a:ea typeface="Segoe UI"/>
              </a:rPr>
              <a:t>bez zniszczenia tożsamości danego prawa czy wolności.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183" name="Obraz 169" descr=""/>
          <p:cNvPicPr/>
          <p:nvPr/>
        </p:nvPicPr>
        <p:blipFill>
          <a:blip r:embed="rId1"/>
          <a:stretch/>
        </p:blipFill>
        <p:spPr>
          <a:xfrm>
            <a:off x="1080" y="6126840"/>
            <a:ext cx="9139320" cy="72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49040" y="1406520"/>
            <a:ext cx="9136440" cy="406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Arial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pl-PL" sz="2200" strike="noStrike">
                <a:solidFill>
                  <a:srgbClr val="004586"/>
                </a:solidFill>
                <a:latin typeface="Arial"/>
                <a:ea typeface="DejaVu Sans"/>
              </a:rPr>
              <a:t> </a:t>
            </a:r>
            <a:r>
              <a:rPr lang="pl-PL" sz="2200" strike="noStrike">
                <a:solidFill>
                  <a:srgbClr val="004586"/>
                </a:solidFill>
                <a:latin typeface="Arial"/>
                <a:ea typeface="DejaVu Sans"/>
              </a:rPr>
              <a:t>zasada nienaruszalności i poszanowania godności człowieka,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pl-PL" sz="2200" strike="noStrike">
                <a:solidFill>
                  <a:srgbClr val="004586"/>
                </a:solidFill>
                <a:latin typeface="Arial"/>
                <a:ea typeface="DejaVu Sans"/>
              </a:rPr>
              <a:t> </a:t>
            </a:r>
            <a:r>
              <a:rPr lang="pl-PL" sz="2200" strike="noStrike">
                <a:solidFill>
                  <a:srgbClr val="004586"/>
                </a:solidFill>
                <a:latin typeface="Arial"/>
                <a:ea typeface="DejaVu Sans"/>
              </a:rPr>
              <a:t>zasada poszanowania i ochrony wolności człowieka,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pl-PL" sz="2200" strike="noStrike">
                <a:solidFill>
                  <a:srgbClr val="004586"/>
                </a:solidFill>
                <a:latin typeface="Arial"/>
                <a:ea typeface="DejaVu Sans"/>
              </a:rPr>
              <a:t> </a:t>
            </a:r>
            <a:r>
              <a:rPr lang="pl-PL" sz="2200" strike="noStrike">
                <a:solidFill>
                  <a:srgbClr val="004586"/>
                </a:solidFill>
                <a:latin typeface="Arial"/>
                <a:ea typeface="DejaVu Sans"/>
              </a:rPr>
              <a:t>zasada równości wobec prawa,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pl-PL" sz="2200" strike="noStrike">
                <a:solidFill>
                  <a:srgbClr val="004586"/>
                </a:solidFill>
                <a:latin typeface="Arial"/>
                <a:ea typeface="DejaVu Sans"/>
              </a:rPr>
              <a:t> </a:t>
            </a:r>
            <a:r>
              <a:rPr lang="pl-PL" sz="2200" strike="noStrike">
                <a:solidFill>
                  <a:srgbClr val="004586"/>
                </a:solidFill>
                <a:latin typeface="Arial"/>
                <a:ea typeface="DejaVu Sans"/>
              </a:rPr>
              <a:t>zasada równouprawnienia i zakaz dyskryminacji,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pl-PL" sz="2200" strike="noStrike">
                <a:solidFill>
                  <a:srgbClr val="004586"/>
                </a:solidFill>
                <a:latin typeface="Arial"/>
                <a:ea typeface="DejaVu Sans"/>
              </a:rPr>
              <a:t> </a:t>
            </a:r>
            <a:r>
              <a:rPr lang="pl-PL" sz="2200" strike="noStrike">
                <a:solidFill>
                  <a:srgbClr val="004586"/>
                </a:solidFill>
                <a:latin typeface="Arial"/>
                <a:ea typeface="DejaVu Sans"/>
              </a:rPr>
              <a:t>zasada ochrony i poszanowania prawa do obywatelstwa polskiego,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pl-PL" sz="2200" strike="noStrike">
                <a:solidFill>
                  <a:srgbClr val="004586"/>
                </a:solidFill>
                <a:latin typeface="Arial"/>
                <a:ea typeface="DejaVu Sans"/>
              </a:rPr>
              <a:t> </a:t>
            </a:r>
            <a:r>
              <a:rPr lang="pl-PL" sz="2200" strike="noStrike">
                <a:solidFill>
                  <a:srgbClr val="004586"/>
                </a:solidFill>
                <a:latin typeface="Arial"/>
                <a:ea typeface="DejaVu Sans"/>
              </a:rPr>
              <a:t>zasada ochrony praw mniejszości narodowych i etnicznych,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pl-PL" sz="2200" strike="noStrike">
                <a:solidFill>
                  <a:srgbClr val="004586"/>
                </a:solidFill>
                <a:latin typeface="Arial"/>
                <a:ea typeface="DejaVu Sans"/>
              </a:rPr>
              <a:t> </a:t>
            </a:r>
            <a:r>
              <a:rPr lang="pl-PL" sz="2200" strike="noStrike">
                <a:solidFill>
                  <a:srgbClr val="004586"/>
                </a:solidFill>
                <a:latin typeface="Arial"/>
                <a:ea typeface="DejaVu Sans"/>
              </a:rPr>
              <a:t>zasada sprawowania opieki nad obywatelem polskim przebywającym poza granicami kraju,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pl-PL" sz="2200" strike="noStrike">
                <a:solidFill>
                  <a:srgbClr val="004586"/>
                </a:solidFill>
                <a:latin typeface="Arial"/>
                <a:ea typeface="DejaVu Sans"/>
              </a:rPr>
              <a:t> </a:t>
            </a:r>
            <a:r>
              <a:rPr lang="pl-PL" sz="2200" strike="noStrike">
                <a:solidFill>
                  <a:srgbClr val="004586"/>
                </a:solidFill>
                <a:latin typeface="Arial"/>
                <a:ea typeface="DejaVu Sans"/>
              </a:rPr>
              <a:t>zasada różnicowania zakresu realizacji konstytucyjnych wolności i praw w oparciu o kryterium obywatelstwa. </a:t>
            </a:r>
            <a:endParaRPr/>
          </a:p>
        </p:txBody>
      </p:sp>
      <p:sp>
        <p:nvSpPr>
          <p:cNvPr id="115" name="CustomShape 2"/>
          <p:cNvSpPr/>
          <p:nvPr/>
        </p:nvSpPr>
        <p:spPr>
          <a:xfrm>
            <a:off x="2296080" y="288000"/>
            <a:ext cx="4532400" cy="78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Times New Roman"/>
                <a:ea typeface="DejaVu Sans"/>
              </a:rPr>
              <a:t>Zasady ogólne w Konstytucji RP:</a:t>
            </a:r>
            <a:endParaRPr/>
          </a:p>
        </p:txBody>
      </p:sp>
      <p:pic>
        <p:nvPicPr>
          <p:cNvPr id="116" name="Obraz 227" descr=""/>
          <p:cNvPicPr/>
          <p:nvPr/>
        </p:nvPicPr>
        <p:blipFill>
          <a:blip r:embed="rId1"/>
          <a:stretch/>
        </p:blipFill>
        <p:spPr>
          <a:xfrm>
            <a:off x="1080" y="6126480"/>
            <a:ext cx="9139320" cy="727200"/>
          </a:xfrm>
          <a:prstGeom prst="rect">
            <a:avLst/>
          </a:prstGeom>
          <a:ln>
            <a:noFill/>
          </a:ln>
        </p:spPr>
      </p:pic>
      <p:pic>
        <p:nvPicPr>
          <p:cNvPr id="117" name="Obraz 139" descr=""/>
          <p:cNvPicPr/>
          <p:nvPr/>
        </p:nvPicPr>
        <p:blipFill>
          <a:blip r:embed="rId2"/>
          <a:stretch/>
        </p:blipFill>
        <p:spPr>
          <a:xfrm>
            <a:off x="7894800" y="4744440"/>
            <a:ext cx="1174680" cy="1379520"/>
          </a:xfrm>
          <a:prstGeom prst="rect">
            <a:avLst/>
          </a:prstGeom>
          <a:ln>
            <a:noFill/>
          </a:ln>
        </p:spPr>
      </p:pic>
      <p:sp>
        <p:nvSpPr>
          <p:cNvPr id="118" name="CustomShape 3"/>
          <p:cNvSpPr/>
          <p:nvPr/>
        </p:nvSpPr>
        <p:spPr>
          <a:xfrm>
            <a:off x="5346000" y="5812200"/>
            <a:ext cx="394200" cy="34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705960" y="285840"/>
            <a:ext cx="7557480" cy="113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Arial"/>
                <a:ea typeface="DejaVu Sans"/>
              </a:rPr>
              <a:t>             </a:t>
            </a:r>
            <a:r>
              <a:rPr b="1" lang="pl-PL" strike="noStrike">
                <a:solidFill>
                  <a:srgbClr val="000000"/>
                </a:solidFill>
                <a:latin typeface="Arial"/>
                <a:ea typeface="DejaVu Sans"/>
              </a:rPr>
              <a:t>OGRANICZENIE WOLNOŚCI I PRAW W ZWIĄZKU Z            WPROWADZENIEM STANU NADZWYCZAJNEGO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Arial"/>
                <a:ea typeface="DejaVu Sans"/>
              </a:rPr>
              <a:t>ART.233 KONSTYTUCJI RP</a:t>
            </a:r>
            <a:endParaRPr/>
          </a:p>
        </p:txBody>
      </p:sp>
      <p:sp>
        <p:nvSpPr>
          <p:cNvPr id="185" name="CustomShape 2"/>
          <p:cNvSpPr/>
          <p:nvPr/>
        </p:nvSpPr>
        <p:spPr>
          <a:xfrm>
            <a:off x="111240" y="1512000"/>
            <a:ext cx="8238240" cy="355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Podczas trwania  stanu wojennego i wyjątkowego </a:t>
            </a:r>
            <a:r>
              <a:rPr b="1" lang="pl-PL" sz="2100" strike="noStrike" u="sng">
                <a:solidFill>
                  <a:srgbClr val="004586"/>
                </a:solidFill>
                <a:latin typeface="Times New Roman"/>
                <a:ea typeface="Segoe UI"/>
              </a:rPr>
              <a:t>nie może </a:t>
            </a:r>
            <a:r>
              <a:rPr b="1"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ograniczać  </a:t>
            </a: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 wolności i praw określonych w :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 </a:t>
            </a: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art. 30 (godność człowieka),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 </a:t>
            </a: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art. 34 i art. 36 (obywatelstwo),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 </a:t>
            </a: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art. 38 (ochrona życia),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art. 39, art. 40 i art. 41 ust. 4 (humanitarne traktowanie),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art. 42 (ponoszenie odpowiedzialności karnej),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art. 45 (dostęp do sądu),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art. 47 (dobra osobiste),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art. 53 (sumienie i religia),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art. 63 (petycje)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art. 48 i art. 72 (rodzina i dziecko). </a:t>
            </a:r>
            <a:endParaRPr/>
          </a:p>
        </p:txBody>
      </p:sp>
      <p:pic>
        <p:nvPicPr>
          <p:cNvPr id="186" name="Obraz 169" descr=""/>
          <p:cNvPicPr/>
          <p:nvPr/>
        </p:nvPicPr>
        <p:blipFill>
          <a:blip r:embed="rId1"/>
          <a:stretch/>
        </p:blipFill>
        <p:spPr>
          <a:xfrm>
            <a:off x="1080" y="6126840"/>
            <a:ext cx="9139320" cy="72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288000" y="1794600"/>
            <a:ext cx="8004240" cy="302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2100" strike="noStrike">
                <a:solidFill>
                  <a:srgbClr val="000000"/>
                </a:solidFill>
                <a:latin typeface="Times New Roman"/>
                <a:ea typeface="Segoe UI"/>
              </a:rPr>
              <a:t>2.</a:t>
            </a: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 </a:t>
            </a:r>
            <a:r>
              <a:rPr b="1"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Niedopuszczalne jest ograniczenie wolności i praw człowieka i obywatela wyłącznie z powodu :</a:t>
            </a:r>
            <a:endParaRPr/>
          </a:p>
          <a:p>
            <a:pPr>
              <a:lnSpc>
                <a:spcPct val="100000"/>
              </a:lnSpc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- rasy, </a:t>
            </a:r>
            <a:endParaRPr/>
          </a:p>
          <a:p>
            <a:pPr>
              <a:lnSpc>
                <a:spcPct val="100000"/>
              </a:lnSpc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- płci, </a:t>
            </a:r>
            <a:endParaRPr/>
          </a:p>
          <a:p>
            <a:pPr>
              <a:lnSpc>
                <a:spcPct val="100000"/>
              </a:lnSpc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- języka, </a:t>
            </a:r>
            <a:endParaRPr/>
          </a:p>
          <a:p>
            <a:pPr>
              <a:lnSpc>
                <a:spcPct val="100000"/>
              </a:lnSpc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- wyznania lub jego braku,</a:t>
            </a:r>
            <a:endParaRPr/>
          </a:p>
          <a:p>
            <a:pPr>
              <a:lnSpc>
                <a:spcPct val="100000"/>
              </a:lnSpc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- pochodzenia społecznego, </a:t>
            </a:r>
            <a:endParaRPr/>
          </a:p>
          <a:p>
            <a:pPr>
              <a:lnSpc>
                <a:spcPct val="100000"/>
              </a:lnSpc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- urodzenia oraz majątku. </a:t>
            </a:r>
            <a:endParaRPr/>
          </a:p>
        </p:txBody>
      </p:sp>
      <p:pic>
        <p:nvPicPr>
          <p:cNvPr id="188" name="Obraz 169" descr=""/>
          <p:cNvPicPr/>
          <p:nvPr/>
        </p:nvPicPr>
        <p:blipFill>
          <a:blip r:embed="rId1"/>
          <a:stretch/>
        </p:blipFill>
        <p:spPr>
          <a:xfrm>
            <a:off x="1080" y="6126840"/>
            <a:ext cx="9139320" cy="72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360000" y="1368000"/>
            <a:ext cx="7917480" cy="468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2100" strike="noStrike">
                <a:solidFill>
                  <a:srgbClr val="000000"/>
                </a:solidFill>
                <a:latin typeface="Times New Roman"/>
                <a:ea typeface="Segoe UI"/>
              </a:rPr>
              <a:t> </a:t>
            </a:r>
            <a:r>
              <a:rPr b="1"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W czasie trwania stanu klęski żywiołowej </a:t>
            </a:r>
            <a:r>
              <a:rPr b="1" lang="pl-PL" sz="2100" strike="noStrike" u="sng">
                <a:solidFill>
                  <a:srgbClr val="004586"/>
                </a:solidFill>
                <a:latin typeface="Times New Roman"/>
                <a:ea typeface="Segoe UI"/>
              </a:rPr>
              <a:t>może </a:t>
            </a:r>
            <a:r>
              <a:rPr b="1"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ograniczeniu może ulec wyłącznie :</a:t>
            </a:r>
            <a:endParaRPr/>
          </a:p>
          <a:p>
            <a:pPr>
              <a:lnSpc>
                <a:spcPct val="100000"/>
              </a:lnSpc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art. 22 (wolność działalności gospodarczej), </a:t>
            </a:r>
            <a:endParaRPr/>
          </a:p>
          <a:p>
            <a:pPr>
              <a:lnSpc>
                <a:spcPct val="100000"/>
              </a:lnSpc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art. 41 ust. 1, 3 i 5 (wolność osobista), </a:t>
            </a:r>
            <a:endParaRPr/>
          </a:p>
          <a:p>
            <a:pPr>
              <a:lnSpc>
                <a:spcPct val="100000"/>
              </a:lnSpc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art. 50 (nienaruszalność mieszkania), </a:t>
            </a:r>
            <a:endParaRPr/>
          </a:p>
          <a:p>
            <a:pPr>
              <a:lnSpc>
                <a:spcPct val="100000"/>
              </a:lnSpc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art. 52 ust. 1 (wolność poruszania się i pobytu na terytorium Rzeczypospolitej Polskiej), </a:t>
            </a:r>
            <a:endParaRPr/>
          </a:p>
          <a:p>
            <a:pPr>
              <a:lnSpc>
                <a:spcPct val="100000"/>
              </a:lnSpc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art. 59 ust. 3 (prawo do strajku), </a:t>
            </a:r>
            <a:endParaRPr/>
          </a:p>
          <a:p>
            <a:pPr>
              <a:lnSpc>
                <a:spcPct val="100000"/>
              </a:lnSpc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art. 64 (prawo własności), </a:t>
            </a:r>
            <a:endParaRPr/>
          </a:p>
          <a:p>
            <a:pPr>
              <a:lnSpc>
                <a:spcPct val="100000"/>
              </a:lnSpc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art. 65 ust. 1 (wolność pracy), </a:t>
            </a:r>
            <a:endParaRPr/>
          </a:p>
          <a:p>
            <a:pPr>
              <a:lnSpc>
                <a:spcPct val="100000"/>
              </a:lnSpc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art. 66 ust. 1 (prawo do bezpiecznych i higienicznych warunków pracy)</a:t>
            </a:r>
            <a:endParaRPr/>
          </a:p>
          <a:p>
            <a:pPr>
              <a:lnSpc>
                <a:spcPct val="100000"/>
              </a:lnSpc>
            </a:pPr>
            <a:r>
              <a:rPr lang="pl-PL" sz="2100" strike="noStrike">
                <a:solidFill>
                  <a:srgbClr val="004586"/>
                </a:solidFill>
                <a:latin typeface="Times New Roman"/>
                <a:ea typeface="Segoe UI"/>
              </a:rPr>
              <a:t>art. 66 ust. 2 (prawo do wypoczynku).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90" name="Obraz 169" descr=""/>
          <p:cNvPicPr/>
          <p:nvPr/>
        </p:nvPicPr>
        <p:blipFill>
          <a:blip r:embed="rId1"/>
          <a:stretch/>
        </p:blipFill>
        <p:spPr>
          <a:xfrm>
            <a:off x="1080" y="6127200"/>
            <a:ext cx="9139320" cy="72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Obraz 169" descr=""/>
          <p:cNvPicPr/>
          <p:nvPr/>
        </p:nvPicPr>
        <p:blipFill>
          <a:blip r:embed="rId1"/>
          <a:stretch/>
        </p:blipFill>
        <p:spPr>
          <a:xfrm>
            <a:off x="1080" y="6127560"/>
            <a:ext cx="9139320" cy="727200"/>
          </a:xfrm>
          <a:prstGeom prst="rect">
            <a:avLst/>
          </a:prstGeom>
          <a:ln>
            <a:noFill/>
          </a:ln>
        </p:spPr>
      </p:pic>
      <p:sp>
        <p:nvSpPr>
          <p:cNvPr id="192" name="CustomShape 1"/>
          <p:cNvSpPr/>
          <p:nvPr/>
        </p:nvSpPr>
        <p:spPr>
          <a:xfrm>
            <a:off x="504000" y="432000"/>
            <a:ext cx="7414200" cy="71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200" strike="noStrike">
                <a:solidFill>
                  <a:srgbClr val="000000"/>
                </a:solidFill>
                <a:latin typeface="Arial"/>
                <a:ea typeface="DejaVu Sans"/>
              </a:rPr>
              <a:t>Konstytucyjne środki  ochrony wolności i praw jednostki w RP</a:t>
            </a:r>
            <a:endParaRPr/>
          </a:p>
        </p:txBody>
      </p:sp>
      <p:sp>
        <p:nvSpPr>
          <p:cNvPr id="193" name="CustomShape 2"/>
          <p:cNvSpPr/>
          <p:nvPr/>
        </p:nvSpPr>
        <p:spPr>
          <a:xfrm>
            <a:off x="144000" y="3168000"/>
            <a:ext cx="8134200" cy="265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pl-PL" sz="2000" strike="noStrike">
                <a:solidFill>
                  <a:srgbClr val="000000"/>
                </a:solidFill>
                <a:latin typeface="Times New Roman"/>
                <a:ea typeface="DejaVu Sans"/>
              </a:rPr>
              <a:t>Art. 45. Zasada sprawiedliwego procesu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2000" strike="noStrike">
                <a:solidFill>
                  <a:srgbClr val="1f497d"/>
                </a:solidFill>
                <a:latin typeface="Arial"/>
                <a:ea typeface="DejaVu Sans"/>
              </a:rPr>
              <a:t>1. Każdy ma prawo do sprawiedliwego i jawnego rozpatrzenia sprawy bez nieuzasadnionej zwłoki przez właściwy, niezależny, bezstronny i niezawisły sąd.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2000" strike="noStrike">
                <a:solidFill>
                  <a:srgbClr val="1f497d"/>
                </a:solidFill>
                <a:latin typeface="Arial"/>
                <a:ea typeface="DejaVu Sans"/>
              </a:rPr>
              <a:t>2. Wyłączenie jawności rozprawy może nastąpić ze względu na moralność, bezpieczeństwo państwa i porządek publiczny oraz ze względu na ochronę życia prywatnego stron lub inny ważny interes prywatny. Wyrok ogłaszany jest publicznie.</a:t>
            </a:r>
            <a:endParaRPr/>
          </a:p>
        </p:txBody>
      </p:sp>
      <p:sp>
        <p:nvSpPr>
          <p:cNvPr id="194" name="CustomShape 3"/>
          <p:cNvSpPr/>
          <p:nvPr/>
        </p:nvSpPr>
        <p:spPr>
          <a:xfrm>
            <a:off x="428760" y="1643040"/>
            <a:ext cx="359820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trike="noStrike" u="sng">
                <a:solidFill>
                  <a:srgbClr val="000000"/>
                </a:solidFill>
                <a:latin typeface="Arial"/>
                <a:ea typeface="DejaVu Sans"/>
              </a:rPr>
              <a:t>1. PRAWO DO SĄDU</a:t>
            </a:r>
            <a:endParaRPr/>
          </a:p>
        </p:txBody>
      </p:sp>
      <p:pic>
        <p:nvPicPr>
          <p:cNvPr id="195" name="Obraz 245" descr=""/>
          <p:cNvPicPr/>
          <p:nvPr/>
        </p:nvPicPr>
        <p:blipFill>
          <a:blip r:embed="rId2"/>
          <a:stretch/>
        </p:blipFill>
        <p:spPr>
          <a:xfrm>
            <a:off x="5400000" y="1595160"/>
            <a:ext cx="2806200" cy="1787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Obraz 169" descr=""/>
          <p:cNvPicPr/>
          <p:nvPr/>
        </p:nvPicPr>
        <p:blipFill>
          <a:blip r:embed="rId1"/>
          <a:stretch/>
        </p:blipFill>
        <p:spPr>
          <a:xfrm>
            <a:off x="1080" y="6127560"/>
            <a:ext cx="9139320" cy="727200"/>
          </a:xfrm>
          <a:prstGeom prst="rect">
            <a:avLst/>
          </a:prstGeom>
          <a:ln>
            <a:noFill/>
          </a:ln>
        </p:spPr>
      </p:pic>
      <p:sp>
        <p:nvSpPr>
          <p:cNvPr id="197" name="CustomShape 1"/>
          <p:cNvSpPr/>
          <p:nvPr/>
        </p:nvSpPr>
        <p:spPr>
          <a:xfrm>
            <a:off x="432000" y="1800000"/>
            <a:ext cx="7702200" cy="60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Arial"/>
                <a:ea typeface="DejaVu Sans"/>
              </a:rPr>
              <a:t>2. </a:t>
            </a:r>
            <a:r>
              <a:rPr b="1" lang="pl-PL" strike="noStrike" u="sng">
                <a:solidFill>
                  <a:srgbClr val="000000"/>
                </a:solidFill>
                <a:latin typeface="Arial"/>
                <a:ea typeface="DejaVu Sans"/>
              </a:rPr>
              <a:t>PRAWO DO WYNAGRODZENIA SZKODY</a:t>
            </a:r>
            <a:r>
              <a:rPr b="1" lang="pl-PL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pl-PL" strike="noStrike">
                <a:solidFill>
                  <a:srgbClr val="1f497d"/>
                </a:solidFill>
                <a:latin typeface="Arial"/>
                <a:ea typeface="DejaVu Sans"/>
              </a:rPr>
              <a:t>wyrządzonej przez niezgodne z prawem działanie organu władzy publicznej</a:t>
            </a:r>
            <a:endParaRPr/>
          </a:p>
        </p:txBody>
      </p:sp>
      <p:sp>
        <p:nvSpPr>
          <p:cNvPr id="198" name="CustomShape 2"/>
          <p:cNvSpPr/>
          <p:nvPr/>
        </p:nvSpPr>
        <p:spPr>
          <a:xfrm>
            <a:off x="432000" y="2808000"/>
            <a:ext cx="5182200" cy="324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pl-PL" sz="2000" strike="noStrike">
                <a:solidFill>
                  <a:srgbClr val="000000"/>
                </a:solidFill>
                <a:latin typeface="Times New Roman"/>
                <a:ea typeface="DejaVu Sans"/>
              </a:rPr>
              <a:t>Art. 77. Prawo do wynagrodzenia szkody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2000" strike="noStrike">
                <a:solidFill>
                  <a:srgbClr val="1f497d"/>
                </a:solidFill>
                <a:latin typeface="Arial"/>
                <a:ea typeface="DejaVu Sans"/>
              </a:rPr>
              <a:t>1. Każdy ma prawo do wynagrodzenia szkody, jaka została mu wyrządzona przez niezgodne z prawem działanie organu władzy publicznej.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2000" strike="noStrike">
                <a:solidFill>
                  <a:srgbClr val="1f497d"/>
                </a:solidFill>
                <a:latin typeface="Arial"/>
                <a:ea typeface="DejaVu Sans"/>
              </a:rPr>
              <a:t>2. Ustawa nie może nikomu zamykać drogi sądowej dochodzenia naruszonych wolności lub praw</a:t>
            </a:r>
            <a:endParaRPr/>
          </a:p>
        </p:txBody>
      </p:sp>
      <p:pic>
        <p:nvPicPr>
          <p:cNvPr id="199" name="Obraz 249" descr=""/>
          <p:cNvPicPr/>
          <p:nvPr/>
        </p:nvPicPr>
        <p:blipFill>
          <a:blip r:embed="rId2"/>
          <a:stretch/>
        </p:blipFill>
        <p:spPr>
          <a:xfrm>
            <a:off x="6112440" y="2664000"/>
            <a:ext cx="2021760" cy="3045960"/>
          </a:xfrm>
          <a:prstGeom prst="rect">
            <a:avLst/>
          </a:prstGeom>
          <a:ln>
            <a:noFill/>
          </a:ln>
        </p:spPr>
      </p:pic>
      <p:sp>
        <p:nvSpPr>
          <p:cNvPr id="200" name="CustomShape 3"/>
          <p:cNvSpPr/>
          <p:nvPr/>
        </p:nvSpPr>
        <p:spPr>
          <a:xfrm>
            <a:off x="7560" y="5238000"/>
            <a:ext cx="6470640" cy="88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286200" y="3384000"/>
            <a:ext cx="8566560" cy="164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l-PL" sz="2200" strike="noStrike">
                <a:solidFill>
                  <a:srgbClr val="1f497d"/>
                </a:solidFill>
                <a:latin typeface="Times New Roman"/>
                <a:ea typeface="DejaVu Sans"/>
              </a:rPr>
              <a:t>Art. 78 Konstytucji RP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2200" strike="noStrike">
                <a:solidFill>
                  <a:srgbClr val="1f497d"/>
                </a:solidFill>
                <a:latin typeface="Times New Roman"/>
                <a:ea typeface="Calibri;Calibri"/>
              </a:rPr>
              <a:t>Każda ze stron ma prawo do zaskarżenia orzeczeń i decyzji wydanych w pierwszej instancji. Wyjątki od tej zasady oraz tryb zaskarżania określa ustawa. </a:t>
            </a:r>
            <a:endParaRPr/>
          </a:p>
        </p:txBody>
      </p:sp>
      <p:sp>
        <p:nvSpPr>
          <p:cNvPr id="202" name="CustomShape 2"/>
          <p:cNvSpPr/>
          <p:nvPr/>
        </p:nvSpPr>
        <p:spPr>
          <a:xfrm>
            <a:off x="216000" y="1944000"/>
            <a:ext cx="8726040" cy="134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l-PL" sz="2200" strike="noStrike">
                <a:solidFill>
                  <a:srgbClr val="1f497d"/>
                </a:solidFill>
                <a:latin typeface="Times New Roman"/>
                <a:ea typeface="DejaVu Sans"/>
              </a:rPr>
              <a:t>Zgodnie z </a:t>
            </a:r>
            <a:r>
              <a:rPr b="1" lang="pl-PL" sz="2200" strike="noStrike">
                <a:solidFill>
                  <a:srgbClr val="1f497d"/>
                </a:solidFill>
                <a:latin typeface="Times New Roman"/>
                <a:ea typeface="DejaVu Sans"/>
              </a:rPr>
              <a:t>wyrokiem TK (SK 18/00) </a:t>
            </a:r>
            <a:r>
              <a:rPr lang="pl-PL" sz="2200" strike="noStrike">
                <a:solidFill>
                  <a:srgbClr val="1f497d"/>
                </a:solidFill>
                <a:latin typeface="Times New Roman"/>
                <a:ea typeface="DejaVu Sans"/>
              </a:rPr>
              <a:t>użyte w Konstytucji pojęcie </a:t>
            </a:r>
            <a:r>
              <a:rPr b="1" lang="pl-PL" sz="2200" strike="noStrike">
                <a:solidFill>
                  <a:srgbClr val="1f497d"/>
                </a:solidFill>
                <a:latin typeface="Times New Roman"/>
                <a:ea typeface="DejaVu Sans"/>
              </a:rPr>
              <a:t>szkody</a:t>
            </a:r>
            <a:r>
              <a:rPr lang="pl-PL" sz="2200" strike="noStrike">
                <a:solidFill>
                  <a:srgbClr val="1f497d"/>
                </a:solidFill>
                <a:latin typeface="Times New Roman"/>
                <a:ea typeface="DejaVu Sans"/>
              </a:rPr>
              <a:t> należy rozumieć w sposób przyjęty na gruncie </a:t>
            </a:r>
            <a:r>
              <a:rPr lang="pl-PL" sz="2200" strike="noStrike" u="sng">
                <a:solidFill>
                  <a:srgbClr val="1f497d"/>
                </a:solidFill>
                <a:latin typeface="Times New Roman"/>
                <a:ea typeface="DejaVu Sans"/>
              </a:rPr>
              <a:t>prawa cywilnego. </a:t>
            </a:r>
            <a:r>
              <a:rPr lang="pl-PL" sz="2200" strike="noStrike">
                <a:solidFill>
                  <a:srgbClr val="1f497d"/>
                </a:solidFill>
                <a:latin typeface="Times New Roman"/>
                <a:ea typeface="DejaVu Sans"/>
              </a:rPr>
              <a:t>Chodzi tu o </a:t>
            </a:r>
            <a:r>
              <a:rPr b="1" lang="pl-PL" sz="2200" strike="noStrike">
                <a:solidFill>
                  <a:srgbClr val="1f497d"/>
                </a:solidFill>
                <a:latin typeface="Times New Roman"/>
                <a:ea typeface="DejaVu Sans"/>
              </a:rPr>
              <a:t>każdy uszczerbek </a:t>
            </a:r>
            <a:r>
              <a:rPr lang="pl-PL" sz="2200" strike="noStrike">
                <a:solidFill>
                  <a:srgbClr val="1f497d"/>
                </a:solidFill>
                <a:latin typeface="Times New Roman"/>
                <a:ea typeface="DejaVu Sans"/>
              </a:rPr>
              <a:t>w prawnie chronionych dobrach danego podmiotu, zarówno o charakterze majątkowym, jak i niemajątkowym. </a:t>
            </a:r>
            <a:endParaRPr/>
          </a:p>
        </p:txBody>
      </p:sp>
      <p:pic>
        <p:nvPicPr>
          <p:cNvPr id="203" name="Obraz 169" descr=""/>
          <p:cNvPicPr/>
          <p:nvPr/>
        </p:nvPicPr>
        <p:blipFill>
          <a:blip r:embed="rId1"/>
          <a:stretch/>
        </p:blipFill>
        <p:spPr>
          <a:xfrm>
            <a:off x="1440" y="6127560"/>
            <a:ext cx="9139320" cy="727200"/>
          </a:xfrm>
          <a:prstGeom prst="rect">
            <a:avLst/>
          </a:prstGeom>
          <a:ln>
            <a:noFill/>
          </a:ln>
        </p:spPr>
      </p:pic>
      <p:pic>
        <p:nvPicPr>
          <p:cNvPr id="204" name="Obraz 171" descr=""/>
          <p:cNvPicPr/>
          <p:nvPr/>
        </p:nvPicPr>
        <p:blipFill>
          <a:blip r:embed="rId2"/>
          <a:stretch/>
        </p:blipFill>
        <p:spPr>
          <a:xfrm>
            <a:off x="7967880" y="4752000"/>
            <a:ext cx="1174680" cy="137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216000" y="1584000"/>
            <a:ext cx="6186960" cy="410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l-PL" strike="noStrike" u="sng">
                <a:solidFill>
                  <a:srgbClr val="000000"/>
                </a:solidFill>
                <a:latin typeface="Times New Roman"/>
                <a:ea typeface="DejaVu Sans"/>
              </a:rPr>
              <a:t>3.</a:t>
            </a:r>
            <a:r>
              <a:rPr b="1" lang="pl-PL" sz="2400" strike="noStrike" u="sng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pl-PL" strike="noStrike" u="sng">
                <a:solidFill>
                  <a:srgbClr val="000000"/>
                </a:solidFill>
                <a:latin typeface="Times New Roman"/>
                <a:ea typeface="DejaVu Sans"/>
              </a:rPr>
              <a:t>PRAWO DO PETYCJI, SKRAG I WNIOSKÓW</a:t>
            </a:r>
            <a:endParaRPr/>
          </a:p>
          <a:p>
            <a:pPr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Times New Roman"/>
                <a:ea typeface="DejaVu Sans"/>
              </a:rPr>
              <a:t>Art. 63 Konstytucji RP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z="2000" strike="noStrike">
                <a:solidFill>
                  <a:srgbClr val="1f497d"/>
                </a:solidFill>
                <a:latin typeface="Arial"/>
                <a:ea typeface="Calibri;Calibri"/>
              </a:rPr>
              <a:t>Każdy ma prawo składać petycje, wnioski i skargi </a:t>
            </a:r>
            <a:r>
              <a:rPr lang="pl-PL" sz="2000" strike="noStrike" u="sng">
                <a:solidFill>
                  <a:srgbClr val="1f497d"/>
                </a:solidFill>
                <a:latin typeface="Arial"/>
                <a:ea typeface="Calibri;Calibri"/>
              </a:rPr>
              <a:t>w  interesie publicznym, własnym lub innej osoby za jej zgodą do organów władzy publicznej</a:t>
            </a:r>
            <a:r>
              <a:rPr lang="pl-PL" sz="2000" strike="noStrike">
                <a:solidFill>
                  <a:srgbClr val="1f497d"/>
                </a:solidFill>
                <a:latin typeface="Arial"/>
                <a:ea typeface="Calibri;Calibri"/>
              </a:rPr>
              <a:t> oraz organizacji i instytucji społecznych w związku z wykonywanymi przez nie zadaniami zleconymi z  zakresu administracji publicznej.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2000" strike="noStrike">
                <a:solidFill>
                  <a:srgbClr val="1f497d"/>
                </a:solidFill>
                <a:latin typeface="Arial"/>
                <a:ea typeface="Calibri;Calibri"/>
              </a:rPr>
              <a:t> </a:t>
            </a:r>
            <a:r>
              <a:rPr lang="pl-PL" sz="2000" strike="noStrike">
                <a:solidFill>
                  <a:srgbClr val="1f497d"/>
                </a:solidFill>
                <a:latin typeface="Arial"/>
                <a:ea typeface="Calibri;Calibri"/>
              </a:rPr>
              <a:t>Tryb rozpatrywania petycji, wniosków i skarg określa ustawa. </a:t>
            </a:r>
            <a:endParaRPr/>
          </a:p>
        </p:txBody>
      </p:sp>
      <p:pic>
        <p:nvPicPr>
          <p:cNvPr id="206" name="Obraz 169" descr=""/>
          <p:cNvPicPr/>
          <p:nvPr/>
        </p:nvPicPr>
        <p:blipFill>
          <a:blip r:embed="rId1"/>
          <a:stretch/>
        </p:blipFill>
        <p:spPr>
          <a:xfrm>
            <a:off x="1800" y="6127560"/>
            <a:ext cx="9139320" cy="727200"/>
          </a:xfrm>
          <a:prstGeom prst="rect">
            <a:avLst/>
          </a:prstGeom>
          <a:ln>
            <a:noFill/>
          </a:ln>
        </p:spPr>
      </p:pic>
      <p:pic>
        <p:nvPicPr>
          <p:cNvPr id="207" name="Obraz 257" descr=""/>
          <p:cNvPicPr/>
          <p:nvPr/>
        </p:nvPicPr>
        <p:blipFill>
          <a:blip r:embed="rId2"/>
          <a:stretch/>
        </p:blipFill>
        <p:spPr>
          <a:xfrm>
            <a:off x="6552000" y="2448000"/>
            <a:ext cx="2374560" cy="280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Obraz 169" descr=""/>
          <p:cNvPicPr/>
          <p:nvPr/>
        </p:nvPicPr>
        <p:blipFill>
          <a:blip r:embed="rId1"/>
          <a:stretch/>
        </p:blipFill>
        <p:spPr>
          <a:xfrm>
            <a:off x="2160" y="6127560"/>
            <a:ext cx="9139320" cy="727200"/>
          </a:xfrm>
          <a:prstGeom prst="rect">
            <a:avLst/>
          </a:prstGeom>
          <a:ln>
            <a:noFill/>
          </a:ln>
        </p:spPr>
      </p:pic>
      <p:sp>
        <p:nvSpPr>
          <p:cNvPr id="209" name="CustomShape 1"/>
          <p:cNvSpPr/>
          <p:nvPr/>
        </p:nvSpPr>
        <p:spPr>
          <a:xfrm>
            <a:off x="264240" y="1800000"/>
            <a:ext cx="7006320" cy="35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trike="noStrike" u="sng">
                <a:solidFill>
                  <a:srgbClr val="000000"/>
                </a:solidFill>
                <a:latin typeface="Arial"/>
                <a:ea typeface="DejaVu Sans"/>
              </a:rPr>
              <a:t>4.PRAWO DO WYSTĄPIENIA Z WNIOSKIEM DO RPO</a:t>
            </a:r>
            <a:endParaRPr/>
          </a:p>
        </p:txBody>
      </p:sp>
      <p:sp>
        <p:nvSpPr>
          <p:cNvPr id="210" name="CustomShape 2"/>
          <p:cNvSpPr/>
          <p:nvPr/>
        </p:nvSpPr>
        <p:spPr>
          <a:xfrm>
            <a:off x="24480" y="2304000"/>
            <a:ext cx="5158080" cy="45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l-PL" sz="2200" strike="noStrike">
                <a:solidFill>
                  <a:srgbClr val="000000"/>
                </a:solidFill>
                <a:latin typeface="Times New Roman"/>
                <a:ea typeface="DejaVu Sans"/>
              </a:rPr>
              <a:t>Art. 80. Konstytucji RP</a:t>
            </a:r>
            <a:r>
              <a:rPr b="1" lang="pl-PL" sz="20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z="2000" strike="noStrike">
                <a:solidFill>
                  <a:srgbClr val="1f497d"/>
                </a:solidFill>
                <a:latin typeface="Arial"/>
                <a:ea typeface="DejaVu Sans"/>
              </a:rPr>
              <a:t>Każdy ma prawo wystąpienia, na zasadach określonych w ustawie, do Rzecznika Praw Obywatelskich </a:t>
            </a:r>
            <a:r>
              <a:rPr lang="pl-PL" sz="2000" strike="noStrike" u="sng">
                <a:solidFill>
                  <a:srgbClr val="1f497d"/>
                </a:solidFill>
                <a:latin typeface="Arial"/>
                <a:ea typeface="DejaVu Sans"/>
              </a:rPr>
              <a:t>z wnioskiem o pomoc w ochronie swoich wolności lub praw naruszonych przez organy władzy publicznej. </a:t>
            </a:r>
            <a:endParaRPr/>
          </a:p>
        </p:txBody>
      </p:sp>
      <p:pic>
        <p:nvPicPr>
          <p:cNvPr id="211" name="Obraz 261" descr=""/>
          <p:cNvPicPr/>
          <p:nvPr/>
        </p:nvPicPr>
        <p:blipFill>
          <a:blip r:embed="rId2"/>
          <a:stretch/>
        </p:blipFill>
        <p:spPr>
          <a:xfrm>
            <a:off x="5408280" y="2440440"/>
            <a:ext cx="3590280" cy="2598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288000" y="2088000"/>
            <a:ext cx="4606560" cy="395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pl-PL" sz="2000" strike="noStrike" u="sng">
                <a:solidFill>
                  <a:srgbClr val="000000"/>
                </a:solidFill>
                <a:latin typeface="Arial"/>
                <a:ea typeface="DejaVu Sans"/>
              </a:rPr>
              <a:t>Rzecznik Praw Obywatelskich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2000" strike="noStrike">
                <a:solidFill>
                  <a:srgbClr val="000000"/>
                </a:solidFill>
                <a:latin typeface="Symbol"/>
                <a:ea typeface="Symbol"/>
              </a:rPr>
              <a:t>· </a:t>
            </a:r>
            <a:r>
              <a:rPr b="1" lang="pl-PL" sz="2000" strike="noStrike">
                <a:solidFill>
                  <a:srgbClr val="000000"/>
                </a:solidFill>
                <a:latin typeface="Arial"/>
                <a:ea typeface="Symbol"/>
              </a:rPr>
              <a:t>Art. 208.Konstytucji RP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z="2000" strike="noStrike">
                <a:solidFill>
                  <a:srgbClr val="1f497d"/>
                </a:solidFill>
                <a:latin typeface="Arial"/>
                <a:ea typeface="Symbol"/>
              </a:rPr>
              <a:t>1. Rzecznik Praw Obywatelskich </a:t>
            </a:r>
            <a:r>
              <a:rPr b="1" lang="pl-PL" sz="2000" strike="noStrike" u="sng">
                <a:solidFill>
                  <a:srgbClr val="1f497d"/>
                </a:solidFill>
                <a:latin typeface="Arial"/>
                <a:ea typeface="Symbol"/>
              </a:rPr>
              <a:t>stoi na straży wolności i praw człowieka</a:t>
            </a:r>
            <a:r>
              <a:rPr lang="pl-PL" sz="2000" strike="noStrike">
                <a:solidFill>
                  <a:srgbClr val="1f497d"/>
                </a:solidFill>
                <a:latin typeface="Arial"/>
                <a:ea typeface="Symbol"/>
              </a:rPr>
              <a:t> i obywatela określonych w Konstytucji oraz w innych aktach normatywnych.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z="2000" strike="noStrike">
                <a:solidFill>
                  <a:srgbClr val="1f497d"/>
                </a:solidFill>
                <a:latin typeface="Arial"/>
                <a:ea typeface="Symbol"/>
              </a:rPr>
              <a:t>2. Zakres i sposób działania Rzecznika Praw Obywatelskich określa ustawa.</a:t>
            </a:r>
            <a:endParaRPr/>
          </a:p>
        </p:txBody>
      </p:sp>
      <p:pic>
        <p:nvPicPr>
          <p:cNvPr id="213" name="Obraz 169" descr=""/>
          <p:cNvPicPr/>
          <p:nvPr/>
        </p:nvPicPr>
        <p:blipFill>
          <a:blip r:embed="rId1"/>
          <a:stretch/>
        </p:blipFill>
        <p:spPr>
          <a:xfrm>
            <a:off x="2520" y="6127560"/>
            <a:ext cx="9139320" cy="727200"/>
          </a:xfrm>
          <a:prstGeom prst="rect">
            <a:avLst/>
          </a:prstGeom>
          <a:ln>
            <a:noFill/>
          </a:ln>
        </p:spPr>
      </p:pic>
      <p:pic>
        <p:nvPicPr>
          <p:cNvPr id="214" name="Obraz 264" descr=""/>
          <p:cNvPicPr/>
          <p:nvPr/>
        </p:nvPicPr>
        <p:blipFill>
          <a:blip r:embed="rId2"/>
          <a:stretch/>
        </p:blipFill>
        <p:spPr>
          <a:xfrm>
            <a:off x="5112000" y="2160000"/>
            <a:ext cx="3886560" cy="319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308880" y="2016000"/>
            <a:ext cx="4585680" cy="408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000" strike="noStrike" u="sng">
                <a:solidFill>
                  <a:srgbClr val="000000"/>
                </a:solidFill>
                <a:latin typeface="Arial"/>
                <a:ea typeface="DejaVu Sans"/>
              </a:rPr>
              <a:t>Krajowa Rada Radiofonii i Telewizji</a:t>
            </a:r>
            <a:endParaRPr/>
          </a:p>
          <a:p>
            <a:pPr>
              <a:lnSpc>
                <a:spcPct val="100000"/>
              </a:lnSpc>
            </a:pPr>
            <a:r>
              <a:rPr lang="pl-PL" sz="2000" strike="noStrike">
                <a:solidFill>
                  <a:srgbClr val="000000"/>
                </a:solidFill>
                <a:latin typeface="Symbol"/>
                <a:ea typeface="Symbol"/>
              </a:rPr>
              <a:t>· </a:t>
            </a:r>
            <a:r>
              <a:rPr b="1" lang="pl-PL" sz="2000" strike="noStrike">
                <a:solidFill>
                  <a:srgbClr val="000000"/>
                </a:solidFill>
                <a:latin typeface="Arial"/>
                <a:ea typeface="Symbol"/>
              </a:rPr>
              <a:t>Art. 213. Konstytucji RP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z="2000" strike="noStrike">
                <a:solidFill>
                  <a:srgbClr val="1f497d"/>
                </a:solidFill>
                <a:latin typeface="Arial"/>
                <a:ea typeface="Symbol"/>
              </a:rPr>
              <a:t>1. Krajowa Rada Radiofonii i Telewizji </a:t>
            </a:r>
            <a:r>
              <a:rPr lang="pl-PL" sz="2000" strike="noStrike" u="sng">
                <a:solidFill>
                  <a:srgbClr val="1f497d"/>
                </a:solidFill>
                <a:latin typeface="Arial"/>
                <a:ea typeface="Symbol"/>
              </a:rPr>
              <a:t>stoi na straży </a:t>
            </a:r>
            <a:r>
              <a:rPr b="1" i="1" lang="pl-PL" sz="2000" strike="noStrike" u="sng">
                <a:solidFill>
                  <a:srgbClr val="1f497d"/>
                </a:solidFill>
                <a:latin typeface="Arial"/>
                <a:ea typeface="Symbol"/>
              </a:rPr>
              <a:t>wolności słowa</a:t>
            </a:r>
            <a:r>
              <a:rPr b="1" lang="pl-PL" sz="2000" strike="noStrike" u="sng">
                <a:solidFill>
                  <a:srgbClr val="1f497d"/>
                </a:solidFill>
                <a:latin typeface="Arial"/>
                <a:ea typeface="Symbol"/>
              </a:rPr>
              <a:t>, </a:t>
            </a:r>
            <a:r>
              <a:rPr b="1" i="1" lang="pl-PL" sz="2000" strike="noStrike" u="sng">
                <a:solidFill>
                  <a:srgbClr val="1f497d"/>
                </a:solidFill>
                <a:latin typeface="Arial"/>
                <a:ea typeface="Symbol"/>
              </a:rPr>
              <a:t>prawa do informacji oraz interesu publicznego w radiofonii i telewizji.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z="2000" strike="noStrike">
                <a:solidFill>
                  <a:srgbClr val="1f497d"/>
                </a:solidFill>
                <a:latin typeface="Arial"/>
                <a:ea typeface="Symbol"/>
              </a:rPr>
              <a:t>2. Krajowa Rada Radiofonii i Telewizji wydaje rozporządzenia, a w sprawach indywidualnych podejmuje uchwały.</a:t>
            </a:r>
            <a:endParaRPr/>
          </a:p>
        </p:txBody>
      </p:sp>
      <p:pic>
        <p:nvPicPr>
          <p:cNvPr id="216" name="Obraz 266" descr=""/>
          <p:cNvPicPr/>
          <p:nvPr/>
        </p:nvPicPr>
        <p:blipFill>
          <a:blip r:embed="rId1"/>
          <a:stretch/>
        </p:blipFill>
        <p:spPr>
          <a:xfrm>
            <a:off x="5112000" y="2520000"/>
            <a:ext cx="3742560" cy="2734560"/>
          </a:xfrm>
          <a:prstGeom prst="rect">
            <a:avLst/>
          </a:prstGeom>
          <a:ln>
            <a:noFill/>
          </a:ln>
        </p:spPr>
      </p:pic>
      <p:pic>
        <p:nvPicPr>
          <p:cNvPr id="217" name="Obraz 169" descr=""/>
          <p:cNvPicPr/>
          <p:nvPr/>
        </p:nvPicPr>
        <p:blipFill>
          <a:blip r:embed="rId2"/>
          <a:stretch/>
        </p:blipFill>
        <p:spPr>
          <a:xfrm>
            <a:off x="2880" y="6127560"/>
            <a:ext cx="9139320" cy="72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214200" y="1357200"/>
            <a:ext cx="8967240" cy="470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pl-PL" sz="2200" strike="noStrike">
                <a:solidFill>
                  <a:srgbClr val="004586"/>
                </a:solidFill>
                <a:latin typeface="Times New Roman"/>
                <a:ea typeface="DejaVu Sans"/>
              </a:rPr>
              <a:t>prawo do życia,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pl-PL" sz="2200" strike="noStrike">
                <a:solidFill>
                  <a:srgbClr val="004586"/>
                </a:solidFill>
                <a:latin typeface="Times New Roman"/>
                <a:ea typeface="DejaVu Sans"/>
              </a:rPr>
              <a:t>wolność od eksperymentów naukowych bez zgody poddanej im osoby,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pl-PL" sz="2200" strike="noStrike">
                <a:solidFill>
                  <a:srgbClr val="004586"/>
                </a:solidFill>
                <a:latin typeface="Times New Roman"/>
                <a:ea typeface="DejaVu Sans"/>
              </a:rPr>
              <a:t>wolność od tortur, okrutnego, nieludzkiego lub poniżającego traktowania lub karania,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pl-PL" sz="2200" strike="noStrike">
                <a:solidFill>
                  <a:srgbClr val="004586"/>
                </a:solidFill>
                <a:latin typeface="Times New Roman"/>
                <a:ea typeface="DejaVu Sans"/>
              </a:rPr>
              <a:t>wolność od stosowania kar cielesnych,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pl-PL" sz="2200" strike="noStrike">
                <a:solidFill>
                  <a:srgbClr val="004586"/>
                </a:solidFill>
                <a:latin typeface="Times New Roman"/>
                <a:ea typeface="DejaVu Sans"/>
              </a:rPr>
              <a:t>prawo do nietykalności osobistej,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pl-PL" sz="2200" strike="noStrike">
                <a:solidFill>
                  <a:srgbClr val="004586"/>
                </a:solidFill>
                <a:latin typeface="Times New Roman"/>
                <a:ea typeface="DejaVu Sans"/>
              </a:rPr>
              <a:t>wolność osobista,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pl-PL" sz="2200" strike="noStrike">
                <a:solidFill>
                  <a:srgbClr val="004586"/>
                </a:solidFill>
                <a:latin typeface="Times New Roman"/>
                <a:ea typeface="DejaVu Sans"/>
              </a:rPr>
              <a:t>prawo osób zatrzymanych do humanitarnego traktowania,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pl-PL" sz="2200" strike="noStrike">
                <a:solidFill>
                  <a:srgbClr val="004586"/>
                </a:solidFill>
                <a:latin typeface="Times New Roman"/>
                <a:ea typeface="DejaVu Sans"/>
              </a:rPr>
              <a:t>prawo do bycia poinformowanym o powodach zatrzymania,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pl-PL" sz="2200" strike="noStrike">
                <a:solidFill>
                  <a:srgbClr val="004586"/>
                </a:solidFill>
                <a:latin typeface="Times New Roman"/>
                <a:ea typeface="DejaVu Sans"/>
              </a:rPr>
              <a:t>prawo do odszkodowania za bezprawne zatrzymanie lub pozbawienie wolności,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pl-PL" sz="2200" strike="noStrike">
                <a:solidFill>
                  <a:srgbClr val="004586"/>
                </a:solidFill>
                <a:latin typeface="Times New Roman"/>
                <a:ea typeface="DejaVu Sans"/>
              </a:rPr>
              <a:t>prawo do zaskarżania decyzji o zatrzymaniu</a:t>
            </a:r>
            <a:r>
              <a:rPr lang="pl-PL" sz="22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360000" y="144000"/>
            <a:ext cx="7485480" cy="108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Times New Roman"/>
                <a:ea typeface="DejaVu Sans"/>
              </a:rPr>
              <a:t>Wolności i prawa osobiste w Konstytucji RP </a:t>
            </a:r>
            <a:endParaRPr/>
          </a:p>
          <a:p>
            <a:pPr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Times New Roman"/>
                <a:ea typeface="DejaVu Sans"/>
              </a:rPr>
              <a:t>(2 IV 1997) : </a:t>
            </a:r>
            <a:endParaRPr/>
          </a:p>
        </p:txBody>
      </p:sp>
      <p:sp>
        <p:nvSpPr>
          <p:cNvPr id="121" name="CustomShape 3"/>
          <p:cNvSpPr/>
          <p:nvPr/>
        </p:nvSpPr>
        <p:spPr>
          <a:xfrm>
            <a:off x="457200" y="273600"/>
            <a:ext cx="822672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4"/>
          <p:cNvSpPr/>
          <p:nvPr/>
        </p:nvSpPr>
        <p:spPr>
          <a:xfrm>
            <a:off x="642960" y="1643040"/>
            <a:ext cx="8227080" cy="397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3" name="Obraz 227" descr=""/>
          <p:cNvPicPr/>
          <p:nvPr/>
        </p:nvPicPr>
        <p:blipFill>
          <a:blip r:embed="rId1"/>
          <a:stretch/>
        </p:blipFill>
        <p:spPr>
          <a:xfrm>
            <a:off x="1080" y="6126480"/>
            <a:ext cx="9139320" cy="727200"/>
          </a:xfrm>
          <a:prstGeom prst="rect">
            <a:avLst/>
          </a:prstGeom>
          <a:ln>
            <a:noFill/>
          </a:ln>
        </p:spPr>
      </p:pic>
      <p:pic>
        <p:nvPicPr>
          <p:cNvPr id="124" name="Obraz 139" descr=""/>
          <p:cNvPicPr/>
          <p:nvPr/>
        </p:nvPicPr>
        <p:blipFill>
          <a:blip r:embed="rId2"/>
          <a:stretch/>
        </p:blipFill>
        <p:spPr>
          <a:xfrm>
            <a:off x="7992000" y="4752000"/>
            <a:ext cx="1174680" cy="137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Obraz 169" descr=""/>
          <p:cNvPicPr/>
          <p:nvPr/>
        </p:nvPicPr>
        <p:blipFill>
          <a:blip r:embed="rId1"/>
          <a:stretch/>
        </p:blipFill>
        <p:spPr>
          <a:xfrm>
            <a:off x="3240" y="6127560"/>
            <a:ext cx="9139320" cy="727200"/>
          </a:xfrm>
          <a:prstGeom prst="rect">
            <a:avLst/>
          </a:prstGeom>
          <a:ln>
            <a:noFill/>
          </a:ln>
        </p:spPr>
      </p:pic>
      <p:pic>
        <p:nvPicPr>
          <p:cNvPr id="219" name="Obraz 269" descr=""/>
          <p:cNvPicPr/>
          <p:nvPr/>
        </p:nvPicPr>
        <p:blipFill>
          <a:blip r:embed="rId2"/>
          <a:stretch/>
        </p:blipFill>
        <p:spPr>
          <a:xfrm>
            <a:off x="5256000" y="2376000"/>
            <a:ext cx="3742560" cy="2875320"/>
          </a:xfrm>
          <a:prstGeom prst="rect">
            <a:avLst/>
          </a:prstGeom>
          <a:ln>
            <a:noFill/>
          </a:ln>
        </p:spPr>
      </p:pic>
      <p:sp>
        <p:nvSpPr>
          <p:cNvPr id="220" name="CustomShape 1"/>
          <p:cNvSpPr/>
          <p:nvPr/>
        </p:nvSpPr>
        <p:spPr>
          <a:xfrm>
            <a:off x="576000" y="360000"/>
            <a:ext cx="4478400" cy="37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000000"/>
                </a:solidFill>
                <a:latin typeface="Arial"/>
                <a:ea typeface="Microsoft YaHei"/>
              </a:rPr>
              <a:t>Art. 72 ust. 4  Konstytucji RP</a:t>
            </a:r>
            <a:endParaRPr/>
          </a:p>
        </p:txBody>
      </p:sp>
      <p:sp>
        <p:nvSpPr>
          <p:cNvPr id="221" name="CustomShape 2"/>
          <p:cNvSpPr/>
          <p:nvPr/>
        </p:nvSpPr>
        <p:spPr>
          <a:xfrm>
            <a:off x="576000" y="864000"/>
            <a:ext cx="7774560" cy="5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1600" strike="noStrike">
                <a:solidFill>
                  <a:srgbClr val="000000"/>
                </a:solidFill>
                <a:latin typeface="Arial"/>
                <a:ea typeface="Microsoft YaHei"/>
              </a:rPr>
              <a:t>4. </a:t>
            </a:r>
            <a:r>
              <a:rPr lang="pl-PL" sz="1600" strike="noStrike">
                <a:solidFill>
                  <a:srgbClr val="1f497d"/>
                </a:solidFill>
                <a:latin typeface="Arial"/>
                <a:ea typeface="Microsoft YaHei"/>
              </a:rPr>
              <a:t>Ustawa określa kompetencje i sposób powoływania Rzecznika Praw Dziecka.</a:t>
            </a:r>
            <a:endParaRPr/>
          </a:p>
        </p:txBody>
      </p:sp>
      <p:sp>
        <p:nvSpPr>
          <p:cNvPr id="222" name="CustomShape 3"/>
          <p:cNvSpPr/>
          <p:nvPr/>
        </p:nvSpPr>
        <p:spPr>
          <a:xfrm>
            <a:off x="432000" y="1558800"/>
            <a:ext cx="4678560" cy="444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pl-PL" strike="noStrike">
                <a:solidFill>
                  <a:srgbClr val="000000"/>
                </a:solidFill>
                <a:latin typeface="Arial"/>
                <a:ea typeface="DejaVu Sans"/>
              </a:rPr>
              <a:t>Rzecznik Praw Dziecka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pl-PL" strike="noStrike">
                <a:solidFill>
                  <a:srgbClr val="000000"/>
                </a:solidFill>
                <a:latin typeface="Arial"/>
                <a:ea typeface="DejaVu Sans"/>
              </a:rPr>
              <a:t>art.1 </a:t>
            </a:r>
            <a:r>
              <a:rPr b="1" lang="pl-PL" strike="noStrike">
                <a:solidFill>
                  <a:srgbClr val="000000"/>
                </a:solidFill>
                <a:latin typeface="Arial"/>
                <a:ea typeface="Arial"/>
              </a:rPr>
              <a:t>Ustawy o RPD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1f497d"/>
                </a:solidFill>
                <a:latin typeface="Arial"/>
                <a:ea typeface="Arial"/>
              </a:rPr>
              <a:t>(Dz. U. z dnia 31 stycznia 2000 r.)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trike="noStrike">
                <a:solidFill>
                  <a:srgbClr val="1f497d"/>
                </a:solidFill>
                <a:latin typeface="Arial"/>
                <a:ea typeface="Arial"/>
              </a:rPr>
              <a:t>2. Rzecznik Praw Dziecka, zwany dalej Rzecznikiem, </a:t>
            </a:r>
            <a:r>
              <a:rPr b="1" lang="pl-PL" strike="noStrike">
                <a:solidFill>
                  <a:srgbClr val="1f497d"/>
                </a:solidFill>
                <a:latin typeface="Arial"/>
                <a:ea typeface="Arial"/>
              </a:rPr>
              <a:t>stoi na straży praw dziecka określonych w Konstytucji Rzeczypospolitej Polskiej, Konwencji o prawach dziecka </a:t>
            </a:r>
            <a:r>
              <a:rPr lang="pl-PL" strike="noStrike">
                <a:solidFill>
                  <a:srgbClr val="1f497d"/>
                </a:solidFill>
                <a:latin typeface="Arial"/>
                <a:ea typeface="Arial"/>
              </a:rPr>
              <a:t>i innych przepisach prawa, z poszanowaniem odpowiedzialności, praw i obowiązków rodziców.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1f497d"/>
                </a:solidFill>
                <a:latin typeface="Arial"/>
                <a:ea typeface="Arial"/>
              </a:rPr>
              <a:t>3. Rzecznik przy wykonywaniu swoich uprawnień kieruje się </a:t>
            </a:r>
            <a:r>
              <a:rPr b="1" i="1" lang="pl-PL" strike="noStrike">
                <a:solidFill>
                  <a:srgbClr val="1f497d"/>
                </a:solidFill>
                <a:latin typeface="Arial"/>
                <a:ea typeface="Arial"/>
              </a:rPr>
              <a:t>dobrem dziecka</a:t>
            </a:r>
            <a:r>
              <a:rPr lang="pl-PL" strike="noStrike">
                <a:solidFill>
                  <a:srgbClr val="1f497d"/>
                </a:solidFill>
                <a:latin typeface="Arial"/>
                <a:ea typeface="Arial"/>
              </a:rPr>
              <a:t> oraz bierze pod uwagę, że naturalnym środowiskiem jego rozwoju jest rodzina</a:t>
            </a:r>
            <a:r>
              <a:rPr lang="pl-PL" strike="noStrike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Obraz 169" descr=""/>
          <p:cNvPicPr/>
          <p:nvPr/>
        </p:nvPicPr>
        <p:blipFill>
          <a:blip r:embed="rId1"/>
          <a:stretch/>
        </p:blipFill>
        <p:spPr>
          <a:xfrm>
            <a:off x="1080" y="6127560"/>
            <a:ext cx="9139320" cy="727200"/>
          </a:xfrm>
          <a:prstGeom prst="rect">
            <a:avLst/>
          </a:prstGeom>
          <a:ln>
            <a:noFill/>
          </a:ln>
        </p:spPr>
      </p:pic>
      <p:sp>
        <p:nvSpPr>
          <p:cNvPr id="224" name="CustomShape 1"/>
          <p:cNvSpPr/>
          <p:nvPr/>
        </p:nvSpPr>
        <p:spPr>
          <a:xfrm>
            <a:off x="214200" y="2214720"/>
            <a:ext cx="5902920" cy="30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pl-PL" sz="2000" strike="noStrike">
                <a:solidFill>
                  <a:srgbClr val="000000"/>
                </a:solidFill>
                <a:latin typeface="Times New Roman"/>
                <a:ea typeface="DejaVu Sans"/>
              </a:rPr>
              <a:t>Art. 79. Konstytucji RP 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pl-PL" sz="2000" strike="noStrike">
                <a:solidFill>
                  <a:srgbClr val="000000"/>
                </a:solidFill>
                <a:latin typeface="Times New Roman"/>
                <a:ea typeface="DejaVu Sans"/>
              </a:rPr>
              <a:t>Skarga do Trybunału Konstytucyjnego</a:t>
            </a:r>
            <a:endParaRPr/>
          </a:p>
          <a:p>
            <a:pPr lvl="1"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trike="noStrike">
                <a:solidFill>
                  <a:srgbClr val="1f497d"/>
                </a:solidFill>
                <a:latin typeface="Arial"/>
                <a:ea typeface="DejaVu Sans"/>
              </a:rPr>
              <a:t>1. Każdy, czyje konstytucyjne wolności lub prawa zostały naruszone, ma prawo, na zasadach określonych w ustawie, wnieść skargę do </a:t>
            </a:r>
            <a:r>
              <a:rPr lang="pl-PL" strike="noStrike" u="sng">
                <a:solidFill>
                  <a:srgbClr val="1f497d"/>
                </a:solidFill>
                <a:latin typeface="Arial"/>
                <a:ea typeface="DejaVu Sans"/>
              </a:rPr>
              <a:t>Trybunału Konstytucyjnego </a:t>
            </a:r>
            <a:r>
              <a:rPr b="1" lang="pl-PL" strike="noStrike">
                <a:solidFill>
                  <a:srgbClr val="1f497d"/>
                </a:solidFill>
                <a:latin typeface="Arial"/>
                <a:ea typeface="DejaVu Sans"/>
              </a:rPr>
              <a:t>w sprawie zgodności z Konstytucją ustawy lub innego aktu normatywnego, </a:t>
            </a:r>
            <a:r>
              <a:rPr lang="pl-PL" strike="noStrike">
                <a:solidFill>
                  <a:srgbClr val="1f497d"/>
                </a:solidFill>
                <a:latin typeface="Arial"/>
                <a:ea typeface="DejaVu Sans"/>
              </a:rPr>
              <a:t>na podstawie którego sąd lub organ administracji publicznej orzekł ostatecznie o jego wolnościach lub prawach albo o jego obowiązkach określonych w Konstytucji.</a:t>
            </a:r>
            <a:endParaRPr/>
          </a:p>
          <a:p>
            <a:pPr lvl="1"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trike="noStrike">
                <a:solidFill>
                  <a:srgbClr val="1f497d"/>
                </a:solidFill>
                <a:latin typeface="Arial"/>
                <a:ea typeface="DejaVu Sans"/>
              </a:rPr>
              <a:t>2. Przepis ust. 1 nie dotyczy praw określonych w  art. 56 (</a:t>
            </a:r>
            <a:r>
              <a:rPr i="1" lang="pl-PL" strike="noStrike">
                <a:solidFill>
                  <a:srgbClr val="1f497d"/>
                </a:solidFill>
                <a:latin typeface="Arial"/>
                <a:ea typeface="DejaVu Sans"/>
              </a:rPr>
              <a:t>prawo azylu).</a:t>
            </a:r>
            <a:endParaRPr/>
          </a:p>
        </p:txBody>
      </p:sp>
      <p:sp>
        <p:nvSpPr>
          <p:cNvPr id="225" name="CustomShape 2"/>
          <p:cNvSpPr/>
          <p:nvPr/>
        </p:nvSpPr>
        <p:spPr>
          <a:xfrm>
            <a:off x="857160" y="1500120"/>
            <a:ext cx="5240880" cy="64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trike="noStrike" u="sng">
                <a:solidFill>
                  <a:srgbClr val="000000"/>
                </a:solidFill>
                <a:latin typeface="Arial"/>
                <a:ea typeface="DejaVu Sans"/>
              </a:rPr>
              <a:t>5.PRAWO DO SKARGI KONSTYTUCYJNEJ</a:t>
            </a:r>
            <a:endParaRPr/>
          </a:p>
        </p:txBody>
      </p:sp>
      <p:pic>
        <p:nvPicPr>
          <p:cNvPr id="226" name="Obraz 276" descr=""/>
          <p:cNvPicPr/>
          <p:nvPr/>
        </p:nvPicPr>
        <p:blipFill>
          <a:blip r:embed="rId2"/>
          <a:stretch/>
        </p:blipFill>
        <p:spPr>
          <a:xfrm>
            <a:off x="6447240" y="2232000"/>
            <a:ext cx="2479680" cy="323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l-PL" sz="2800" strike="noStrike">
                <a:latin typeface="Arial"/>
              </a:rPr>
              <a:t>OBOWIĄZKI JEDNOSTKI </a:t>
            </a:r>
            <a:endParaRPr/>
          </a:p>
        </p:txBody>
      </p:sp>
      <p:sp>
        <p:nvSpPr>
          <p:cNvPr id="228" name="TextShape 2"/>
          <p:cNvSpPr txBox="1"/>
          <p:nvPr/>
        </p:nvSpPr>
        <p:spPr>
          <a:xfrm>
            <a:off x="395640" y="27810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pl-PL" strike="noStrike">
                <a:latin typeface="Arial"/>
              </a:rPr>
              <a:t>OBOWIĄZKI CZŁOWIEK</a:t>
            </a:r>
            <a:r>
              <a:rPr lang="pl-PL" strike="noStrike">
                <a:latin typeface="Arial"/>
              </a:rPr>
              <a:t>A – to elementarne  powinności jednostki wobec innych ludzi wypływające z samej istoty człowieczeństwa i dlatego należy je wykonywać, nawet  gdy bezpośrednio nie wynikają z norm prawnych np. moralność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l-PL" strike="noStrike">
                <a:latin typeface="Arial"/>
              </a:rPr>
              <a:t>OBOWIĄZKI OBYWATELA </a:t>
            </a:r>
            <a:r>
              <a:rPr lang="pl-PL" strike="noStrike">
                <a:latin typeface="Arial"/>
              </a:rPr>
              <a:t>– to obowiązki wypływające z przynależności państwowej jednostki, Państwo podejmując decyzję o nałożeniu na  obywateli jakiegoś  obowiązku, gdy ma w tym  interes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lang="pl-PL" strike="noStrike">
                <a:latin typeface="Arial"/>
              </a:rPr>
              <a:t>OBOWIĄZEK KONSTYTUCYJNY </a:t>
            </a:r>
            <a:r>
              <a:rPr lang="pl-PL" strike="noStrike">
                <a:latin typeface="Arial"/>
              </a:rPr>
              <a:t>-  obowiązek  wyrażony w normie prawnej.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latin typeface="Arial"/>
              </a:rPr>
              <a:t>Konstytucja RP- Rozdział II , preambuła </a:t>
            </a:r>
            <a:endParaRPr/>
          </a:p>
        </p:txBody>
      </p:sp>
      <p:pic>
        <p:nvPicPr>
          <p:cNvPr id="229" name="Picture 2" descr=""/>
          <p:cNvPicPr/>
          <p:nvPr/>
        </p:nvPicPr>
        <p:blipFill>
          <a:blip r:embed="rId1"/>
          <a:stretch/>
        </p:blipFill>
        <p:spPr>
          <a:xfrm>
            <a:off x="32760" y="6087600"/>
            <a:ext cx="9138960" cy="73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pl-PL" sz="2800" strike="noStrike">
                <a:latin typeface="Arial"/>
              </a:rPr>
              <a:t>OBOWIĄZKI JEDNOSTKI</a:t>
            </a:r>
            <a:endParaRPr/>
          </a:p>
        </p:txBody>
      </p:sp>
      <p:sp>
        <p:nvSpPr>
          <p:cNvPr id="231" name="TextShape 2"/>
          <p:cNvSpPr txBox="1"/>
          <p:nvPr/>
        </p:nvSpPr>
        <p:spPr>
          <a:xfrm>
            <a:off x="457200" y="1340640"/>
            <a:ext cx="8228880" cy="4240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pl-PL" strike="noStrike">
                <a:solidFill>
                  <a:srgbClr val="1f497d"/>
                </a:solidFill>
                <a:latin typeface="Arial"/>
              </a:rPr>
              <a:t>1.Obowiązek wierności RP</a:t>
            </a:r>
            <a:endParaRPr/>
          </a:p>
          <a:p>
            <a:pPr algn="ctr"/>
            <a:r>
              <a:rPr lang="pl-PL" strike="noStrike">
                <a:solidFill>
                  <a:srgbClr val="1f497d"/>
                </a:solidFill>
                <a:latin typeface="Arial"/>
              </a:rPr>
              <a:t>Art. 82. Wierność RP jako obowiązek obywatela</a:t>
            </a:r>
            <a:endParaRPr/>
          </a:p>
          <a:p>
            <a:pPr algn="ctr"/>
            <a:r>
              <a:rPr lang="pl-PL" strike="noStrike">
                <a:solidFill>
                  <a:srgbClr val="1f497d"/>
                </a:solidFill>
                <a:latin typeface="Arial"/>
              </a:rPr>
              <a:t>Obowiązkiem obywatela polskiego jest wierność Rzeczypospolitej Polskiej oraz troska o dobro wspólne.</a:t>
            </a:r>
            <a:endParaRPr/>
          </a:p>
          <a:p>
            <a:pPr algn="ctr"/>
            <a:endParaRPr/>
          </a:p>
          <a:p>
            <a:pPr algn="ctr"/>
            <a:r>
              <a:rPr b="1" lang="pl-PL" strike="noStrike">
                <a:solidFill>
                  <a:srgbClr val="1f497d"/>
                </a:solidFill>
                <a:latin typeface="Arial"/>
              </a:rPr>
              <a:t>2.Obowiązek  przestrzegania prawa </a:t>
            </a:r>
            <a:endParaRPr/>
          </a:p>
          <a:p>
            <a:pPr algn="ctr"/>
            <a:r>
              <a:rPr lang="pl-PL" strike="noStrike">
                <a:solidFill>
                  <a:srgbClr val="1f497d"/>
                </a:solidFill>
                <a:latin typeface="Arial"/>
              </a:rPr>
              <a:t>Art. 83. Obowiązek przestrzegania prawa</a:t>
            </a:r>
            <a:endParaRPr/>
          </a:p>
          <a:p>
            <a:pPr algn="ctr"/>
            <a:r>
              <a:rPr lang="pl-PL" strike="noStrike">
                <a:solidFill>
                  <a:srgbClr val="1f497d"/>
                </a:solidFill>
                <a:latin typeface="Arial"/>
              </a:rPr>
              <a:t>Każdy ma obowiązek przestrzegania prawa Rzeczypospolitej Polskiej.</a:t>
            </a:r>
            <a:endParaRPr/>
          </a:p>
          <a:p>
            <a:pPr algn="ctr"/>
            <a:endParaRPr/>
          </a:p>
          <a:p>
            <a:pPr algn="ctr"/>
            <a:r>
              <a:rPr b="1" lang="pl-PL" strike="noStrike">
                <a:solidFill>
                  <a:srgbClr val="1f497d"/>
                </a:solidFill>
                <a:latin typeface="Arial"/>
              </a:rPr>
              <a:t>3.Obowiązki fiskalne</a:t>
            </a:r>
            <a:endParaRPr/>
          </a:p>
          <a:p>
            <a:pPr algn="ctr"/>
            <a:r>
              <a:rPr lang="pl-PL" strike="noStrike">
                <a:solidFill>
                  <a:srgbClr val="1f497d"/>
                </a:solidFill>
                <a:latin typeface="Arial"/>
              </a:rPr>
              <a:t>Art. 84. Obowiązek ponoszenia ciężarów</a:t>
            </a:r>
            <a:endParaRPr/>
          </a:p>
          <a:p>
            <a:pPr algn="ctr"/>
            <a:r>
              <a:rPr lang="pl-PL" strike="noStrike">
                <a:solidFill>
                  <a:srgbClr val="1f497d"/>
                </a:solidFill>
                <a:latin typeface="Arial"/>
              </a:rPr>
              <a:t>Każdy jest obowiązany do ponoszenia ciężarów i świadczeń publicznych, w tym podatków, określonych w ustawie.</a:t>
            </a:r>
            <a:endParaRPr/>
          </a:p>
          <a:p>
            <a:pPr algn="ctr"/>
            <a:endParaRPr/>
          </a:p>
        </p:txBody>
      </p:sp>
      <p:pic>
        <p:nvPicPr>
          <p:cNvPr id="232" name="Picture 2" descr=""/>
          <p:cNvPicPr/>
          <p:nvPr/>
        </p:nvPicPr>
        <p:blipFill>
          <a:blip r:embed="rId1"/>
          <a:stretch/>
        </p:blipFill>
        <p:spPr>
          <a:xfrm>
            <a:off x="8280" y="6126120"/>
            <a:ext cx="9138960" cy="73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pl-PL" sz="2800" strike="noStrike">
                <a:latin typeface="Arial"/>
              </a:rPr>
              <a:t>OBOWIĄZKI JEDNOSTKI</a:t>
            </a:r>
            <a:endParaRPr/>
          </a:p>
        </p:txBody>
      </p:sp>
      <p:sp>
        <p:nvSpPr>
          <p:cNvPr id="234" name="TextShape 2"/>
          <p:cNvSpPr txBox="1"/>
          <p:nvPr/>
        </p:nvSpPr>
        <p:spPr>
          <a:xfrm>
            <a:off x="457200" y="1268640"/>
            <a:ext cx="8228880" cy="4312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pl-PL" strike="noStrike">
                <a:solidFill>
                  <a:srgbClr val="1f497d"/>
                </a:solidFill>
                <a:latin typeface="Arial"/>
              </a:rPr>
              <a:t>4.Obowiązek obrony  ojczyzny  i obowiązek służby wojskowej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1f497d"/>
                </a:solidFill>
                <a:latin typeface="Arial"/>
              </a:rPr>
              <a:t>Art. 85. Obrona RP jako obowiązek obywatela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1f497d"/>
                </a:solidFill>
                <a:latin typeface="Arial"/>
              </a:rPr>
              <a:t>1. Obowiązkiem obywatela polskiego jest obrona Ojczyzny.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1f497d"/>
                </a:solidFill>
                <a:latin typeface="Arial"/>
              </a:rPr>
              <a:t>2. Zakres obowiązku służby wojskowej określa ustawa.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1f497d"/>
                </a:solidFill>
                <a:latin typeface="Arial"/>
              </a:rPr>
              <a:t>3. Obywatel, któremu przekonania religijne lub wyznawane zasady moralne nie pozwalają na odbywanie służby wojskowej, może być obowiązany do służby zastępczej na zasadach określonych w ustawie.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l-PL" strike="noStrike">
                <a:solidFill>
                  <a:srgbClr val="1f497d"/>
                </a:solidFill>
                <a:latin typeface="Arial"/>
              </a:rPr>
              <a:t>5.Obowiązek  dbałości o stan środowiska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1f497d"/>
                </a:solidFill>
                <a:latin typeface="Arial"/>
              </a:rPr>
              <a:t>Art. 86. Obowiązek dbałości o stan środowiska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1f497d"/>
                </a:solidFill>
                <a:latin typeface="Arial"/>
              </a:rPr>
              <a:t>Każdy jest obowiązany do dbałości o stan środowiska i ponosi odpowiedzialność za spowodowane przez siebie jego pogorszenie. Zasady tej odpowiedzialności określa ustawa.</a:t>
            </a:r>
            <a:endParaRPr/>
          </a:p>
        </p:txBody>
      </p:sp>
      <p:pic>
        <p:nvPicPr>
          <p:cNvPr id="235" name="Picture 2" descr=""/>
          <p:cNvPicPr/>
          <p:nvPr/>
        </p:nvPicPr>
        <p:blipFill>
          <a:blip r:embed="rId1"/>
          <a:stretch/>
        </p:blipFill>
        <p:spPr>
          <a:xfrm>
            <a:off x="0" y="6126120"/>
            <a:ext cx="9138960" cy="731520"/>
          </a:xfrm>
          <a:prstGeom prst="rect">
            <a:avLst/>
          </a:prstGeom>
          <a:ln>
            <a:noFill/>
          </a:ln>
        </p:spPr>
      </p:pic>
      <p:pic>
        <p:nvPicPr>
          <p:cNvPr id="236" name="Picture 3" descr=""/>
          <p:cNvPicPr/>
          <p:nvPr/>
        </p:nvPicPr>
        <p:blipFill>
          <a:blip r:embed="rId2"/>
          <a:stretch/>
        </p:blipFill>
        <p:spPr>
          <a:xfrm>
            <a:off x="7953120" y="0"/>
            <a:ext cx="1176120" cy="1377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0" y="0"/>
            <a:ext cx="9137160" cy="85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238" name="Obraz 227" descr=""/>
          <p:cNvPicPr/>
          <p:nvPr/>
        </p:nvPicPr>
        <p:blipFill>
          <a:blip r:embed="rId1"/>
          <a:stretch/>
        </p:blipFill>
        <p:spPr>
          <a:xfrm>
            <a:off x="1440" y="6126480"/>
            <a:ext cx="9139320" cy="727200"/>
          </a:xfrm>
          <a:prstGeom prst="rect">
            <a:avLst/>
          </a:prstGeom>
          <a:ln>
            <a:noFill/>
          </a:ln>
        </p:spPr>
      </p:pic>
      <p:sp>
        <p:nvSpPr>
          <p:cNvPr id="239" name="CustomShape 2"/>
          <p:cNvSpPr/>
          <p:nvPr/>
        </p:nvSpPr>
        <p:spPr>
          <a:xfrm>
            <a:off x="360000" y="576000"/>
            <a:ext cx="8419680" cy="55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Times New Roman"/>
                <a:ea typeface="Segoe UI"/>
              </a:rPr>
              <a:t>-  </a:t>
            </a:r>
            <a:r>
              <a:rPr lang="pl-PL" strike="noStrike">
                <a:solidFill>
                  <a:srgbClr val="004586"/>
                </a:solidFill>
                <a:latin typeface="Times New Roman"/>
                <a:ea typeface="Segoe UI"/>
              </a:rPr>
              <a:t>Banaszak B., Preisner A. (red.), </a:t>
            </a:r>
            <a:r>
              <a:rPr i="1"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Prawa i wolności obywatelskie w Konstytucji RP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, Warszawa 2002, 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 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- Banaszak B., Bisztyga A., Complak K., Jabłoński M., Wieruszewski R., Wójtowicz K., </a:t>
            </a:r>
            <a:r>
              <a:rPr i="1"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System ochrony praw człowieka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, Zakamycze 2005, 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- Bolechów B., Florczak A., </a:t>
            </a:r>
            <a:r>
              <a:rPr i="1"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Prawa i wolności I i II generacji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, Toruń 2006, 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- Garlicki L., </a:t>
            </a:r>
            <a:r>
              <a:rPr i="1"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Polskie prawo konstytucyjne, 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Warszawa 2012, 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- Jabłoński M., Jarosz-Żukowska S., </a:t>
            </a:r>
            <a:r>
              <a:rPr i="1"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Prawa człowieka i systemy ich ochrony. Zarys wykładu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, Wrocław 2010, 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- Jabłoński M. (red.), </a:t>
            </a:r>
            <a:r>
              <a:rPr i="1"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Wolności i prawa jednostki w Konstytucji RP. Tom I. Idee i zasady przewodnie konstytucyjnej regulacji wolności i praw jednostki w RP, 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Warszawa 2010, 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- Nowicki M. A., </a:t>
            </a:r>
            <a:r>
              <a:rPr i="1"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Wokół Konwencji Europejskiej: komentarz do Europejskiej Konwencji Praw Człowieka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, Warszawa 2013, 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- Zubik M. (red.), </a:t>
            </a:r>
            <a:r>
              <a:rPr i="1"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Konstytucja III RP w tezach orzeczniczych Trybunału Konstytucyjnego i wybranych sądów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, Warszawa 2008. </a:t>
            </a:r>
            <a:endParaRPr/>
          </a:p>
        </p:txBody>
      </p:sp>
      <p:sp>
        <p:nvSpPr>
          <p:cNvPr id="240" name="CustomShape 3"/>
          <p:cNvSpPr/>
          <p:nvPr/>
        </p:nvSpPr>
        <p:spPr>
          <a:xfrm>
            <a:off x="714240" y="571320"/>
            <a:ext cx="4750200" cy="34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Arial"/>
                <a:ea typeface="DejaVu Sans"/>
              </a:rPr>
              <a:t>LITERATURA</a:t>
            </a:r>
            <a:r>
              <a:rPr lang="pl-PL" sz="2400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/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642960" y="357120"/>
            <a:ext cx="4460400" cy="102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000000"/>
                </a:solidFill>
                <a:latin typeface="Arial"/>
                <a:ea typeface="DejaVu Sans"/>
              </a:rPr>
              <a:t>mgr Mariia Kostetska</a:t>
            </a:r>
            <a:endParaRPr/>
          </a:p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000000"/>
                </a:solidFill>
                <a:latin typeface="Arial"/>
                <a:ea typeface="DejaVu Sans"/>
              </a:rPr>
              <a:t>Katedra Prawa Konstytucyjnego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42" name="Obraz 231" descr=""/>
          <p:cNvPicPr/>
          <p:nvPr/>
        </p:nvPicPr>
        <p:blipFill>
          <a:blip r:embed="rId1"/>
          <a:stretch/>
        </p:blipFill>
        <p:spPr>
          <a:xfrm>
            <a:off x="1800" y="6126480"/>
            <a:ext cx="9139320" cy="727200"/>
          </a:xfrm>
          <a:prstGeom prst="rect">
            <a:avLst/>
          </a:prstGeom>
          <a:ln>
            <a:noFill/>
          </a:ln>
        </p:spPr>
      </p:pic>
      <p:pic>
        <p:nvPicPr>
          <p:cNvPr id="243" name="" descr=""/>
          <p:cNvPicPr/>
          <p:nvPr/>
        </p:nvPicPr>
        <p:blipFill>
          <a:blip r:embed="rId2"/>
          <a:stretch/>
        </p:blipFill>
        <p:spPr>
          <a:xfrm>
            <a:off x="1296000" y="2016000"/>
            <a:ext cx="6848280" cy="299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75320" y="1457640"/>
            <a:ext cx="8773560" cy="393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142920" y="1928880"/>
            <a:ext cx="8825400" cy="519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   </a:t>
            </a: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9)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 wolność od skazania za czyn niebędący czynem zabronionym w chwili jego popełnienia,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 </a:t>
            </a: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 </a:t>
            </a: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10)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 wolność od działania prawa wstecz,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 </a:t>
            </a: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 </a:t>
            </a: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11)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 prawo do obrony we wszystkich stadiach procesu,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 </a:t>
            </a: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 </a:t>
            </a: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12) 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prawo do respektowania niewinności do prawomocnego orzeczenia sądu   (domniemanie niewinności),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  </a:t>
            </a: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13)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 prawo do sądu,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 </a:t>
            </a: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 </a:t>
            </a: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14)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 wolność od pozasądowego rozstrzygania przepadku rzeczy</a:t>
            </a: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 </a:t>
            </a:r>
            <a:endParaRPr/>
          </a:p>
        </p:txBody>
      </p:sp>
      <p:pic>
        <p:nvPicPr>
          <p:cNvPr id="127" name="Obraz 227" descr=""/>
          <p:cNvPicPr/>
          <p:nvPr/>
        </p:nvPicPr>
        <p:blipFill>
          <a:blip r:embed="rId1"/>
          <a:stretch/>
        </p:blipFill>
        <p:spPr>
          <a:xfrm>
            <a:off x="1080" y="6126480"/>
            <a:ext cx="9139320" cy="727200"/>
          </a:xfrm>
          <a:prstGeom prst="rect">
            <a:avLst/>
          </a:prstGeom>
          <a:ln>
            <a:noFill/>
          </a:ln>
        </p:spPr>
      </p:pic>
      <p:sp>
        <p:nvSpPr>
          <p:cNvPr id="128" name="CustomShape 3"/>
          <p:cNvSpPr/>
          <p:nvPr/>
        </p:nvSpPr>
        <p:spPr>
          <a:xfrm>
            <a:off x="285840" y="4572000"/>
            <a:ext cx="7551000" cy="81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DejaVu Sans"/>
              </a:rPr>
              <a:t>15)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DejaVu Sans"/>
              </a:rPr>
              <a:t> prawo do ochrony prywatności,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16)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 prawo decydowania o własnym życiu osobistym</a:t>
            </a: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, </a:t>
            </a:r>
            <a:endParaRPr/>
          </a:p>
        </p:txBody>
      </p:sp>
      <p:pic>
        <p:nvPicPr>
          <p:cNvPr id="129" name="Obraz 139" descr=""/>
          <p:cNvPicPr/>
          <p:nvPr/>
        </p:nvPicPr>
        <p:blipFill>
          <a:blip r:embed="rId2"/>
          <a:stretch/>
        </p:blipFill>
        <p:spPr>
          <a:xfrm>
            <a:off x="7992000" y="4744440"/>
            <a:ext cx="1174680" cy="137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288000" y="504000"/>
            <a:ext cx="8820720" cy="546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17)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 prawo rodziców do wychowania dzieci zgodnie z własnymi przekonaniami,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18) 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wolność od pozasądowego pozbawiania rodziców praw rodzicielskich,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19)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 wolność i ochrona tajemnicy komunikowania się,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20)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 prawo do ochrony danych osobowych,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21)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 prawo dostępu do urzędowych dokumentów i zbiorów danych,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22) 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prawo do żądania sprostowania oraz usunięcia informacji nieprawdziwych, niepełnych lub zebranych w sposób sprzeczny z ustawą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1" name="Obraz 227" descr=""/>
          <p:cNvPicPr/>
          <p:nvPr/>
        </p:nvPicPr>
        <p:blipFill>
          <a:blip r:embed="rId1"/>
          <a:stretch/>
        </p:blipFill>
        <p:spPr>
          <a:xfrm>
            <a:off x="720" y="6126480"/>
            <a:ext cx="9139320" cy="727200"/>
          </a:xfrm>
          <a:prstGeom prst="rect">
            <a:avLst/>
          </a:prstGeom>
          <a:ln>
            <a:noFill/>
          </a:ln>
        </p:spPr>
      </p:pic>
      <p:sp>
        <p:nvSpPr>
          <p:cNvPr id="132" name="CustomShape 2"/>
          <p:cNvSpPr/>
          <p:nvPr/>
        </p:nvSpPr>
        <p:spPr>
          <a:xfrm>
            <a:off x="285840" y="4000680"/>
            <a:ext cx="7271640" cy="199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DejaVu Sans"/>
              </a:rPr>
              <a:t>23) 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DejaVu Sans"/>
              </a:rPr>
              <a:t>wolność poruszania się,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24) 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wolność wyboru miejsca zamieszkania lub miejsca pobytu,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25) 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swoboda opuszczenia terytorium RP, </a:t>
            </a:r>
            <a:endParaRPr/>
          </a:p>
        </p:txBody>
      </p:sp>
      <p:pic>
        <p:nvPicPr>
          <p:cNvPr id="133" name="Obraz 139" descr=""/>
          <p:cNvPicPr/>
          <p:nvPr/>
        </p:nvPicPr>
        <p:blipFill>
          <a:blip r:embed="rId2"/>
          <a:stretch/>
        </p:blipFill>
        <p:spPr>
          <a:xfrm>
            <a:off x="7966800" y="4744440"/>
            <a:ext cx="1174680" cy="137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285840" y="1143000"/>
            <a:ext cx="8897400" cy="409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26) 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zakaz wydalania obywatela polskiego z terytorium RP, zakaz uniemożliwiania obywatelowi RP powrotu do kraju,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27) 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wolność sumienia i wyznania,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28) 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prawo rodziców do zapewnienia dzieciom wychowania i nauczania moralnego i religijnego zgodnego z własnymi przekonaniami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5" name="CustomShape 2"/>
          <p:cNvSpPr/>
          <p:nvPr/>
        </p:nvSpPr>
        <p:spPr>
          <a:xfrm>
            <a:off x="285840" y="3357720"/>
            <a:ext cx="8685720" cy="235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DejaVu Sans"/>
              </a:rPr>
              <a:t>29) 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DejaVu Sans"/>
              </a:rPr>
              <a:t>wolność słowa,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30) 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wolność od cenzury prewencyjnej,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31) 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wolność od ekstradycji obywatela polskiego,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32)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wolność od ekstradycji osoby podejrzanej o popełnienie bez użycia przemocy przestępstwa z przyczyn politycznych, 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Segoe UI"/>
              </a:rPr>
              <a:t>33)</a:t>
            </a:r>
            <a:r>
              <a:rPr lang="pl-PL" sz="2200" strike="noStrike">
                <a:solidFill>
                  <a:srgbClr val="004586"/>
                </a:solidFill>
                <a:latin typeface="Times New Roman"/>
                <a:ea typeface="Segoe UI"/>
              </a:rPr>
              <a:t>prawo do azylu. </a:t>
            </a:r>
            <a:endParaRPr/>
          </a:p>
        </p:txBody>
      </p:sp>
      <p:pic>
        <p:nvPicPr>
          <p:cNvPr id="136" name="Obraz 227" descr=""/>
          <p:cNvPicPr/>
          <p:nvPr/>
        </p:nvPicPr>
        <p:blipFill>
          <a:blip r:embed="rId1"/>
          <a:stretch/>
        </p:blipFill>
        <p:spPr>
          <a:xfrm>
            <a:off x="720" y="6126840"/>
            <a:ext cx="9139320" cy="727200"/>
          </a:xfrm>
          <a:prstGeom prst="rect">
            <a:avLst/>
          </a:prstGeom>
          <a:ln>
            <a:noFill/>
          </a:ln>
        </p:spPr>
      </p:pic>
      <p:pic>
        <p:nvPicPr>
          <p:cNvPr id="137" name="Obraz 139" descr=""/>
          <p:cNvPicPr/>
          <p:nvPr/>
        </p:nvPicPr>
        <p:blipFill>
          <a:blip r:embed="rId2"/>
          <a:stretch/>
        </p:blipFill>
        <p:spPr>
          <a:xfrm>
            <a:off x="7966800" y="4752000"/>
            <a:ext cx="1174680" cy="137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76320" y="1819080"/>
            <a:ext cx="8971560" cy="32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9" name="CustomShape 2"/>
          <p:cNvSpPr/>
          <p:nvPr/>
        </p:nvSpPr>
        <p:spPr>
          <a:xfrm>
            <a:off x="144000" y="1944000"/>
            <a:ext cx="8867880" cy="49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Calibri;Calibri"/>
                <a:ea typeface="Calibri;Calibri"/>
              </a:rPr>
              <a:t>1)</a:t>
            </a:r>
            <a:r>
              <a:rPr b="1" lang="pl-PL" sz="2200" strike="noStrike">
                <a:solidFill>
                  <a:srgbClr val="000000"/>
                </a:solidFill>
                <a:latin typeface="Calibri;Calibri"/>
                <a:ea typeface="Calibri;Calibri"/>
              </a:rPr>
              <a:t> </a:t>
            </a:r>
            <a:r>
              <a:rPr b="1" lang="pl-PL" sz="2200" strike="noStrike">
                <a:solidFill>
                  <a:srgbClr val="004586"/>
                </a:solidFill>
                <a:latin typeface="Calibri;Calibri"/>
                <a:ea typeface="Calibri;Calibri"/>
              </a:rPr>
              <a:t>wolność zgromadzeń,</a:t>
            </a:r>
            <a:r>
              <a:rPr lang="pl-PL" sz="2200" strike="noStrike">
                <a:solidFill>
                  <a:srgbClr val="004586"/>
                </a:solidFill>
                <a:latin typeface="Calibri;Calibri"/>
                <a:ea typeface="Calibri;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Art. 57. Zasada wolności zgromadzeń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Każdemu zapewnia się wolność organizowania pokojowych zgromadzeń i uczestniczenia w nich. Ograniczenie tej wolności może określać ustawa.</a:t>
            </a:r>
            <a:endParaRPr/>
          </a:p>
          <a:p>
            <a:pPr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Calibri;Calibri"/>
                <a:ea typeface="Calibri;Calibri"/>
              </a:rPr>
              <a:t>2)</a:t>
            </a:r>
            <a:r>
              <a:rPr b="1" lang="pl-PL" sz="2200" strike="noStrike">
                <a:solidFill>
                  <a:srgbClr val="004586"/>
                </a:solidFill>
                <a:latin typeface="Calibri;Calibri"/>
                <a:ea typeface="Calibri;Calibri"/>
              </a:rPr>
              <a:t> wolność zrzeszania się</a:t>
            </a:r>
            <a:r>
              <a:rPr lang="pl-PL" sz="2200" strike="noStrike">
                <a:solidFill>
                  <a:srgbClr val="004586"/>
                </a:solidFill>
                <a:latin typeface="Calibri;Calibri"/>
                <a:ea typeface="Calibri;Calibri"/>
              </a:rPr>
              <a:t> (w tym: w związkach zawodowych, organizacjach społeczno- zawodowych rolników oraz organizacjach pracodawców), 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Art. 58. Zasada wolności zrzeszania się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1. Każdemu zapewnia się wolność zrzeszania się.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2. Zakazane są zrzeszenia, których cel lub działalność są sprzeczne z Konstytucją lub ustawą. O odmowie rejestracji lub zakazie działania takiego zrzeszenia orzeka sąd.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3. Ustawa określa rodzaje zrzeszeń podlegających sądowej rejestracji, tryb tej rejestracji oraz formy nadzoru nad tymi zrzeszeniami.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0" name="CustomShape 3"/>
          <p:cNvSpPr/>
          <p:nvPr/>
        </p:nvSpPr>
        <p:spPr>
          <a:xfrm>
            <a:off x="1383480" y="504000"/>
            <a:ext cx="6390000" cy="42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Times New Roman"/>
                <a:ea typeface="DejaVu Sans"/>
              </a:rPr>
              <a:t>Wolności i prawa polityczne w Konstytucji RP: </a:t>
            </a:r>
            <a:endParaRPr/>
          </a:p>
        </p:txBody>
      </p:sp>
      <p:pic>
        <p:nvPicPr>
          <p:cNvPr id="141" name="Obraz 227" descr=""/>
          <p:cNvPicPr/>
          <p:nvPr/>
        </p:nvPicPr>
        <p:blipFill>
          <a:blip r:embed="rId1"/>
          <a:stretch/>
        </p:blipFill>
        <p:spPr>
          <a:xfrm>
            <a:off x="720" y="6127200"/>
            <a:ext cx="9139320" cy="727200"/>
          </a:xfrm>
          <a:prstGeom prst="rect">
            <a:avLst/>
          </a:prstGeom>
          <a:ln>
            <a:noFill/>
          </a:ln>
        </p:spPr>
      </p:pic>
      <p:pic>
        <p:nvPicPr>
          <p:cNvPr id="142" name="Obraz 139" descr=""/>
          <p:cNvPicPr/>
          <p:nvPr/>
        </p:nvPicPr>
        <p:blipFill>
          <a:blip r:embed="rId2"/>
          <a:stretch/>
        </p:blipFill>
        <p:spPr>
          <a:xfrm>
            <a:off x="7858080" y="3000240"/>
            <a:ext cx="1174680" cy="137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395640" y="1700640"/>
            <a:ext cx="8228880" cy="4312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pl-PL" strike="noStrike">
                <a:latin typeface="Arial"/>
              </a:rPr>
              <a:t> </a:t>
            </a:r>
            <a:r>
              <a:rPr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 </a:t>
            </a:r>
            <a:endParaRPr/>
          </a:p>
          <a:p>
            <a:pPr algn="ctr"/>
            <a:r>
              <a:rPr b="1" lang="pl-PL" sz="2000" strike="noStrike">
                <a:solidFill>
                  <a:srgbClr val="004586"/>
                </a:solidFill>
                <a:latin typeface="Calibri;Calibri"/>
                <a:ea typeface="Calibri;Calibri"/>
              </a:rPr>
              <a:t>Art. 59. Zasada wolności związków zawodowych</a:t>
            </a:r>
            <a:endParaRPr/>
          </a:p>
          <a:p>
            <a:pPr algn="ctr"/>
            <a:r>
              <a:rPr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1. Zapewnia się wolność zrzeszania się w związkach zawodowych, organizacjach społeczno zawodowych rolników oraz w organizacjach pracodawców.</a:t>
            </a:r>
            <a:endParaRPr/>
          </a:p>
          <a:p>
            <a:pPr algn="ctr"/>
            <a:r>
              <a:rPr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2. Związki zawodowe oraz pracodawcy i ich organizacje mają prawo do rokowań, w szczególności w celu rozwiązywania sporów zbiorowych, oraz do zawierania układów zbiorowych pracy i innych porozumień.</a:t>
            </a:r>
            <a:endParaRPr/>
          </a:p>
          <a:p>
            <a:pPr algn="ctr"/>
            <a:r>
              <a:rPr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3. Związkom zawodowym przysługuje prawo do organizowania strajków pracowniczych i innych form protestu w granicach określonych w ustawie. Ze względu na dobro publiczne ustawa może ograniczyć prowadzenie strajku lub zakazać go w odniesieniu do określonych kategorii pracowników lub w określonych dziedzinach.</a:t>
            </a:r>
            <a:endParaRPr/>
          </a:p>
          <a:p>
            <a:pPr algn="ctr"/>
            <a:r>
              <a:rPr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4. Zakres wolności zrzeszania się w związkach zawodowych i organizacjach pracodawców oraz innych wolności związkowych może podlegać tylko takim ograniczeniom ustawowym, jakie są dopuszczalne przez wiążące Rzeczpospolitą Polską umowy międzynarodowe. </a:t>
            </a:r>
            <a:endParaRPr/>
          </a:p>
        </p:txBody>
      </p:sp>
      <p:pic>
        <p:nvPicPr>
          <p:cNvPr id="145" name="Obraz 227" descr=""/>
          <p:cNvPicPr/>
          <p:nvPr/>
        </p:nvPicPr>
        <p:blipFill>
          <a:blip r:embed="rId1"/>
          <a:stretch/>
        </p:blipFill>
        <p:spPr>
          <a:xfrm>
            <a:off x="1080" y="6130800"/>
            <a:ext cx="9139320" cy="72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251640" y="1052640"/>
            <a:ext cx="8228880" cy="3472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pl-PL" strike="noStrike">
                <a:latin typeface="Arial"/>
              </a:rPr>
              <a:t> </a:t>
            </a:r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r>
              <a:rPr b="1" lang="pl-PL" sz="2000" strike="noStrike">
                <a:solidFill>
                  <a:srgbClr val="1f497d"/>
                </a:solidFill>
                <a:latin typeface="Arial"/>
              </a:rPr>
              <a:t> </a:t>
            </a:r>
            <a:r>
              <a:rPr b="1" lang="pl-PL" sz="2000" strike="noStrike">
                <a:solidFill>
                  <a:srgbClr val="1f497d"/>
                </a:solidFill>
                <a:latin typeface="Arial"/>
              </a:rPr>
              <a:t>3. Prawo  dostępu do służby publicznej</a:t>
            </a:r>
            <a:endParaRPr/>
          </a:p>
          <a:p>
            <a:pPr algn="ctr"/>
            <a:endParaRPr/>
          </a:p>
          <a:p>
            <a:pPr algn="ctr"/>
            <a:r>
              <a:rPr b="1" lang="pl-PL" strike="noStrike">
                <a:solidFill>
                  <a:srgbClr val="1f497d"/>
                </a:solidFill>
                <a:latin typeface="Arial"/>
              </a:rPr>
              <a:t>Prawo dostępu do służby publicznej </a:t>
            </a:r>
            <a:endParaRPr/>
          </a:p>
          <a:p>
            <a:pPr algn="ctr"/>
            <a:r>
              <a:rPr lang="pl-PL" strike="noStrike">
                <a:solidFill>
                  <a:srgbClr val="1f497d"/>
                </a:solidFill>
                <a:latin typeface="Arial"/>
              </a:rPr>
              <a:t>Art. 60. Zasada korzystania z praw publicznych</a:t>
            </a:r>
            <a:endParaRPr/>
          </a:p>
          <a:p>
            <a:pPr algn="ctr"/>
            <a:r>
              <a:rPr lang="pl-PL" strike="noStrike">
                <a:solidFill>
                  <a:srgbClr val="1f497d"/>
                </a:solidFill>
                <a:latin typeface="Arial"/>
              </a:rPr>
              <a:t>Obywatele polscy korzystający z pełni praw publicznych mają prawo dostępu do służby publicznej na jednakowych zasadach.</a:t>
            </a:r>
            <a:endParaRPr/>
          </a:p>
          <a:p>
            <a:pPr algn="ctr"/>
            <a:endParaRPr/>
          </a:p>
          <a:p>
            <a:pPr algn="ctr"/>
            <a:r>
              <a:rPr b="1" lang="pl-PL" strike="noStrike">
                <a:solidFill>
                  <a:srgbClr val="1f497d"/>
                </a:solidFill>
                <a:latin typeface="Arial"/>
              </a:rPr>
              <a:t>  </a:t>
            </a:r>
            <a:endParaRPr/>
          </a:p>
        </p:txBody>
      </p:sp>
      <p:pic>
        <p:nvPicPr>
          <p:cNvPr id="148" name="Obraz 227" descr=""/>
          <p:cNvPicPr/>
          <p:nvPr/>
        </p:nvPicPr>
        <p:blipFill>
          <a:blip r:embed="rId1"/>
          <a:stretch/>
        </p:blipFill>
        <p:spPr>
          <a:xfrm>
            <a:off x="1440" y="6130800"/>
            <a:ext cx="9139320" cy="727200"/>
          </a:xfrm>
          <a:prstGeom prst="rect">
            <a:avLst/>
          </a:prstGeom>
          <a:ln>
            <a:noFill/>
          </a:ln>
        </p:spPr>
      </p:pic>
      <p:pic>
        <p:nvPicPr>
          <p:cNvPr id="149" name="Obraz 139" descr=""/>
          <p:cNvPicPr/>
          <p:nvPr/>
        </p:nvPicPr>
        <p:blipFill>
          <a:blip r:embed="rId2"/>
          <a:stretch/>
        </p:blipFill>
        <p:spPr>
          <a:xfrm>
            <a:off x="7681320" y="4248000"/>
            <a:ext cx="1318680" cy="172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