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4378A-FB6B-4D2D-A0CE-CFBA600F9C1B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5B36B-E018-4DBB-BF85-7D9B5A85ADD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5B36B-E018-4DBB-BF85-7D9B5A85ADDB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166075-01E0-4B09-8DEA-B55A8977F2C1}" type="datetimeFigureOut">
              <a:rPr lang="pl-PL" smtClean="0"/>
              <a:pPr/>
              <a:t>2015-03-16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67C912-4620-4207-957C-A5A96AFFB36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195736" y="260648"/>
            <a:ext cx="6172200" cy="1894362"/>
          </a:xfrm>
        </p:spPr>
        <p:txBody>
          <a:bodyPr/>
          <a:lstStyle/>
          <a:p>
            <a:r>
              <a:rPr lang="pl-PL" dirty="0" smtClean="0"/>
              <a:t>PODSTAWY PRAWA </a:t>
            </a:r>
            <a:r>
              <a:rPr lang="pl-PL" dirty="0" smtClean="0"/>
              <a:t>PRACY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mgr Małgorzata Grześków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ROZWIĄZANIE UMOWY O PRACĘ NA MOCY POROZUMIENIA STRON </a:t>
            </a:r>
            <a:br>
              <a:rPr lang="pl-PL" dirty="0" smtClean="0"/>
            </a:br>
            <a:r>
              <a:rPr lang="pl-PL" dirty="0" smtClean="0"/>
              <a:t>(art. 30 </a:t>
            </a:r>
            <a:r>
              <a:rPr lang="pl-PL" dirty="0" err="1" smtClean="0"/>
              <a:t>k.p</a:t>
            </a:r>
            <a:r>
              <a:rPr lang="pl-PL" dirty="0" smtClean="0"/>
              <a:t>.)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2924944"/>
            <a:ext cx="7467600" cy="4873752"/>
          </a:xfrm>
        </p:spPr>
        <p:txBody>
          <a:bodyPr/>
          <a:lstStyle/>
          <a:p>
            <a:r>
              <a:rPr lang="pl-PL" dirty="0" smtClean="0"/>
              <a:t>najkorzystniejszy i najszybszy sposób rozwiązania stosunku pracy</a:t>
            </a:r>
          </a:p>
          <a:p>
            <a:r>
              <a:rPr lang="pl-PL" dirty="0" smtClean="0"/>
              <a:t>umożliwia rozwiązanie umowy w każdym czasie bez potrzeby oczekiwania na upływ ustawowego okresu wypowiedzenia. </a:t>
            </a:r>
          </a:p>
          <a:p>
            <a:r>
              <a:rPr lang="pl-PL" dirty="0" smtClean="0"/>
              <a:t> z inicjatywą może wystąpić każda ze stron (zarówno pracodawca, jak i pracownik)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4873752"/>
          </a:xfrm>
        </p:spPr>
        <p:txBody>
          <a:bodyPr/>
          <a:lstStyle/>
          <a:p>
            <a:pPr algn="just">
              <a:buNone/>
            </a:pPr>
            <a:r>
              <a:rPr lang="pl-PL" dirty="0" smtClean="0"/>
              <a:t>   Rozwiązanie stosunku pracy w drodze porozumienia stron nie jest sformalizowane. Właściwie jedynym wymogiem jego skutecznego zawarcia jest złożenie </a:t>
            </a:r>
            <a:r>
              <a:rPr lang="pl-PL" b="1" dirty="0" smtClean="0"/>
              <a:t>zgodnych oświadczeń woli </a:t>
            </a:r>
            <a:r>
              <a:rPr lang="pl-PL" dirty="0" smtClean="0"/>
              <a:t>przez pracodawcę i pracownika. 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   Porozumienie może w najpełniejszym zakresie uwzględnić interesy obu stron.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   Do rozwiązania stosunku pracy w tym trybie mogą doprowadzić czynności </a:t>
            </a:r>
            <a:r>
              <a:rPr lang="pl-PL" dirty="0" err="1" smtClean="0"/>
              <a:t>konkludentne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tryb i Forma rozwiązania stosunku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inicjatywa zawarcia porozumienia może pochodzić zarówno od pracodawcy, jak i pracownika</a:t>
            </a:r>
          </a:p>
          <a:p>
            <a:r>
              <a:rPr lang="pl-PL" dirty="0" smtClean="0"/>
              <a:t>żadna ze stron nie jest jednak zobowiązana do wyrażenia zgody na złożoną przez drugą stronę propozycję</a:t>
            </a:r>
          </a:p>
          <a:p>
            <a:r>
              <a:rPr lang="pl-PL" dirty="0" smtClean="0"/>
              <a:t>wolą stron objęty jest zarówno tryb, jak i termin rozwiązania stosunku zatrudniania</a:t>
            </a:r>
          </a:p>
          <a:p>
            <a:r>
              <a:rPr lang="pl-PL" dirty="0" smtClean="0"/>
              <a:t>brak ograniczeń związanych z tzw. „okresem szczególnej ochrony pracownika”</a:t>
            </a:r>
          </a:p>
          <a:p>
            <a:r>
              <a:rPr lang="pl-PL" dirty="0" smtClean="0"/>
              <a:t>powinno zawierać w swojej treści datę rozwiązania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w braku ustaleń co do daty rozwiązania umowy, stosunek zatrudnienia rozwiązuje się w dacie zawarcia porozumienia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FORMA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Przepisy Kodeksu pracy </a:t>
            </a:r>
            <a:r>
              <a:rPr lang="pl-PL" b="1" dirty="0" smtClean="0"/>
              <a:t>nie zawierają szczegółowej regulacji </a:t>
            </a:r>
            <a:r>
              <a:rPr lang="pl-PL" dirty="0" smtClean="0"/>
              <a:t>kwestii związanych z treścią, ani formą porozumienia.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 Zgodnie z art. 300 </a:t>
            </a:r>
            <a:r>
              <a:rPr lang="pl-PL" dirty="0" err="1" smtClean="0"/>
              <a:t>k.p</a:t>
            </a:r>
            <a:r>
              <a:rPr lang="pl-PL" dirty="0" smtClean="0"/>
              <a:t>., znajdą tu zastosowani przepisu Kodeksu cywilnego</a:t>
            </a:r>
          </a:p>
          <a:p>
            <a:pPr>
              <a:buNone/>
            </a:pPr>
            <a:r>
              <a:rPr lang="pl-PL" dirty="0" smtClean="0"/>
              <a:t>   (w szczególności przepisy k.c. dotyczące trybu ofertowego zawarcia umowy)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Nie będzie miał zastosowania przepis art. 77 § 2 k.c., którego treść nakazywałaby posłużenie się formą pisemną w przypadku, gdy umowa o pracę miała taką formę.</a:t>
            </a:r>
          </a:p>
          <a:p>
            <a:pPr>
              <a:buNone/>
            </a:pPr>
            <a:r>
              <a:rPr lang="pl-PL" dirty="0" smtClean="0"/>
              <a:t>    </a:t>
            </a:r>
            <a:r>
              <a:rPr lang="pl-PL" b="1" dirty="0" smtClean="0"/>
              <a:t>Art. 473 § 1 k.p.c. - </a:t>
            </a:r>
            <a:r>
              <a:rPr lang="pl-PL" dirty="0" smtClean="0"/>
              <a:t>w sprawach z zakresu prawa pracy i ubezpieczeń społecznych regulacji przepisów ograniczających dopuszczalność dowodu z zeznań świadków i z przesłuchania stron </a:t>
            </a:r>
            <a:r>
              <a:rPr lang="pl-PL" b="1" dirty="0" smtClean="0"/>
              <a:t>nie stosuje się. 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POJĘCIE WYPOWIEDZENIA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l-PL" b="1" dirty="0" smtClean="0"/>
              <a:t>wypowiedzenie jako forma rozwiązania umowy o pracę 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- wypowiedzenie stanowi 1 – stronne oświadczenie strony stosunku pracy, które powoduje rozwiązanie stosunku pracy z upływem okresu wypowiedzenia</a:t>
            </a:r>
          </a:p>
          <a:p>
            <a:pPr>
              <a:buNone/>
            </a:pPr>
            <a:r>
              <a:rPr lang="pl-PL" dirty="0" smtClean="0"/>
              <a:t>   - wypowiedzenie powinno nastąpić </a:t>
            </a:r>
            <a:r>
              <a:rPr lang="pl-PL" b="1" dirty="0" smtClean="0"/>
              <a:t>na piśmie </a:t>
            </a:r>
            <a:r>
              <a:rPr lang="pl-PL" dirty="0" smtClean="0"/>
              <a:t>(niedochowanie tej formy po stronie pracodawcy powoduje, że wypowiedzenie nastąpiło niezgodnie z przepisami, brak natomiast negatywnych konsekwencji po stronie pracownika)</a:t>
            </a:r>
          </a:p>
          <a:p>
            <a:pPr>
              <a:buNone/>
            </a:pPr>
            <a:r>
              <a:rPr lang="pl-PL" dirty="0" smtClean="0"/>
              <a:t>   - oświadczenie pracodawcy o wypowiedzeniu umowy o pracę zawartej na czas </a:t>
            </a:r>
            <a:r>
              <a:rPr lang="pl-PL" b="1" dirty="0" smtClean="0"/>
              <a:t>nieokreślony</a:t>
            </a:r>
            <a:r>
              <a:rPr lang="pl-PL" dirty="0" smtClean="0"/>
              <a:t> powinno zawierać </a:t>
            </a:r>
            <a:r>
              <a:rPr lang="pl-PL" b="1" dirty="0" smtClean="0"/>
              <a:t>przyczynę</a:t>
            </a:r>
            <a:r>
              <a:rPr lang="pl-PL" dirty="0" smtClean="0"/>
              <a:t> wypowiedzenia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Wypowiedzenie może być zastosowane wobec następujących umów: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i="1" dirty="0" smtClean="0"/>
              <a:t>Art. 32.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§1. Każda ze stron może rozwiązać za wypowiedzeniem umowę o pracę zawartą na: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1)okres </a:t>
            </a:r>
            <a:r>
              <a:rPr lang="pl-PL" b="1" i="1" dirty="0" smtClean="0"/>
              <a:t>próbny,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2)(skreślony),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3)czas </a:t>
            </a:r>
            <a:r>
              <a:rPr lang="pl-PL" b="1" i="1" dirty="0" smtClean="0"/>
              <a:t>nie określony</a:t>
            </a:r>
            <a:r>
              <a:rPr lang="pl-PL" i="1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§2. Rozwiązanie umowy o pracę następuje </a:t>
            </a:r>
            <a:r>
              <a:rPr lang="pl-PL" b="1" i="1" dirty="0" smtClean="0"/>
              <a:t>z upływem okresu wypowiedzenia</a:t>
            </a:r>
            <a:r>
              <a:rPr lang="pl-PL" i="1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 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    Art. 33.</a:t>
            </a:r>
            <a:endParaRPr lang="pl-PL" dirty="0" smtClean="0"/>
          </a:p>
          <a:p>
            <a:pPr>
              <a:buNone/>
            </a:pPr>
            <a:r>
              <a:rPr lang="pl-PL" i="1" dirty="0" smtClean="0"/>
              <a:t>    Przy zawieraniu umowy o pracę na </a:t>
            </a:r>
            <a:r>
              <a:rPr lang="pl-PL" b="1" i="1" dirty="0" smtClean="0"/>
              <a:t>czas określony, dłuższy niż 6 miesięcy</a:t>
            </a:r>
            <a:r>
              <a:rPr lang="pl-PL" i="1" dirty="0" smtClean="0"/>
              <a:t>, strony mogą przewidzieć dopuszczalność wcześniejszego rozwiązania tej umowy za dwutygodniowym wypowiedzeniem.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l-PL" b="1" dirty="0" smtClean="0"/>
              <a:t>wypowiedzenie warunków pracy i płacy (zmieniające)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FontTx/>
              <a:buChar char="-"/>
            </a:pPr>
            <a:r>
              <a:rPr lang="pl-PL" dirty="0" smtClean="0"/>
              <a:t>przepisy o wypowiedzeniu umowy o pracę stosuje się </a:t>
            </a:r>
            <a:r>
              <a:rPr lang="pl-PL" b="1" dirty="0" smtClean="0"/>
              <a:t>odpowiednio</a:t>
            </a:r>
            <a:r>
              <a:rPr lang="pl-PL" dirty="0" smtClean="0"/>
              <a:t> do wypowiedzenia wynikających z umowy warunków pracy i płacy</a:t>
            </a:r>
          </a:p>
          <a:p>
            <a:pPr>
              <a:buFontTx/>
              <a:buChar char="-"/>
            </a:pPr>
            <a:r>
              <a:rPr lang="pl-PL" dirty="0" smtClean="0"/>
              <a:t>wypowiedzenie ma 2 zasadnicze cele: </a:t>
            </a:r>
            <a:r>
              <a:rPr lang="pl-PL" b="1" dirty="0" smtClean="0"/>
              <a:t>główny</a:t>
            </a:r>
            <a:r>
              <a:rPr lang="pl-PL" dirty="0" smtClean="0"/>
              <a:t>, tj. zmiana warunków pracy i cel </a:t>
            </a:r>
            <a:r>
              <a:rPr lang="pl-PL" b="1" dirty="0" smtClean="0"/>
              <a:t>ewentualny</a:t>
            </a:r>
            <a:r>
              <a:rPr lang="pl-PL" dirty="0" smtClean="0"/>
              <a:t>, tj. rozwiązanie umowy o pracę</a:t>
            </a:r>
          </a:p>
          <a:p>
            <a:pPr>
              <a:buFontTx/>
              <a:buChar char="-"/>
            </a:pPr>
            <a:r>
              <a:rPr lang="pl-PL" dirty="0" smtClean="0"/>
              <a:t>musi być </a:t>
            </a:r>
            <a:r>
              <a:rPr lang="pl-PL" b="1" dirty="0" smtClean="0"/>
              <a:t>na piśmie + zawierać nowe warunki pracy</a:t>
            </a:r>
            <a:endParaRPr lang="pl-PL" dirty="0" smtClean="0"/>
          </a:p>
          <a:p>
            <a:pPr>
              <a:buFontTx/>
              <a:buChar char="-"/>
            </a:pPr>
            <a:r>
              <a:rPr lang="pl-PL" b="1" dirty="0" smtClean="0"/>
              <a:t> musi zawierać pouczenie, </a:t>
            </a:r>
            <a:r>
              <a:rPr lang="pl-PL" dirty="0" smtClean="0"/>
              <a:t>że w przypadku braku sprzeciwu pracownika przed upływem połowy okresu wypowiedzenia uważa się, że pracownik przyjął nowe warunki (jak nie było takiego pouczenia pracownik może się sprzeciwić do końca okresu wypowiedzenia)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OKRES WYPOWIEDZENIA UMOWY O PRACĘ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   Art. 36. § 1.</a:t>
            </a:r>
            <a:r>
              <a:rPr lang="pl-PL" dirty="0" smtClean="0"/>
              <a:t>  Okres wypowiedzenia umowy o pracę zawartej na czas nie określony jest uzależniony od okresu zatrudnienia u danego pracodawcy i wynosi:</a:t>
            </a:r>
          </a:p>
          <a:p>
            <a:pPr>
              <a:buNone/>
            </a:pPr>
            <a:r>
              <a:rPr lang="pl-PL" dirty="0" smtClean="0"/>
              <a:t>   1) </a:t>
            </a:r>
            <a:r>
              <a:rPr lang="pl-PL" b="1" dirty="0" smtClean="0"/>
              <a:t>2 tygodnie</a:t>
            </a:r>
            <a:r>
              <a:rPr lang="pl-PL" dirty="0" smtClean="0"/>
              <a:t>, jeżeli pracownik był zatrudniony krócej niż 6 miesięcy, </a:t>
            </a:r>
          </a:p>
          <a:p>
            <a:pPr>
              <a:buNone/>
            </a:pPr>
            <a:r>
              <a:rPr lang="pl-PL" dirty="0" smtClean="0"/>
              <a:t>    2) </a:t>
            </a:r>
            <a:r>
              <a:rPr lang="pl-PL" b="1" dirty="0" smtClean="0"/>
              <a:t>1 miesiąc</a:t>
            </a:r>
            <a:r>
              <a:rPr lang="pl-PL" dirty="0" smtClean="0"/>
              <a:t>, jeżeli pracownik był zatrudniony co najmniej 6 miesięcy,  </a:t>
            </a:r>
          </a:p>
          <a:p>
            <a:pPr>
              <a:buNone/>
            </a:pPr>
            <a:r>
              <a:rPr lang="pl-PL" dirty="0" smtClean="0"/>
              <a:t>    3) </a:t>
            </a:r>
            <a:r>
              <a:rPr lang="pl-PL" b="1" dirty="0" err="1" smtClean="0"/>
              <a:t>3</a:t>
            </a:r>
            <a:r>
              <a:rPr lang="pl-PL" b="1" dirty="0" smtClean="0"/>
              <a:t> miesiące</a:t>
            </a:r>
            <a:r>
              <a:rPr lang="pl-PL" dirty="0" smtClean="0"/>
              <a:t>, jeżeli pracownik był zatrudniony co najmniej 3 lata.  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UMOWA O PRACĘ - RODZAJE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b="1" dirty="0" smtClean="0"/>
              <a:t>umowa na czas nieokreślony – </a:t>
            </a:r>
            <a:r>
              <a:rPr lang="pl-PL" dirty="0" smtClean="0"/>
              <a:t>umowa</a:t>
            </a:r>
            <a:r>
              <a:rPr lang="pl-PL" b="1" dirty="0" smtClean="0"/>
              <a:t> typowa, </a:t>
            </a:r>
            <a:r>
              <a:rPr lang="pl-PL" dirty="0" smtClean="0"/>
              <a:t>zawiera największe gwarancje dla pracownika, nie wskazuje terminu końcowego</a:t>
            </a:r>
          </a:p>
          <a:p>
            <a:pPr lvl="0"/>
            <a:r>
              <a:rPr lang="pl-PL" b="1" dirty="0" smtClean="0"/>
              <a:t>umowa na czas określony – </a:t>
            </a:r>
            <a:r>
              <a:rPr lang="pl-PL" dirty="0" smtClean="0"/>
              <a:t>zawarta na okres wskazany kalendarzowo/do momentu określonego zdarzenia, które ma nastąpić w przyszłości; co do zasady przepisy nie wskazują na jaki max okres może zostać zawarta, ale zbyt długi okres może zostać uznany za </a:t>
            </a:r>
            <a:r>
              <a:rPr lang="pl-PL" b="1" dirty="0" smtClean="0"/>
              <a:t>nadużycie prawa </a:t>
            </a:r>
            <a:r>
              <a:rPr lang="pl-PL" dirty="0" smtClean="0"/>
              <a:t>oraz art. 25</a:t>
            </a:r>
            <a:r>
              <a:rPr lang="pl-PL" baseline="30000" dirty="0" smtClean="0"/>
              <a:t>1 </a:t>
            </a:r>
            <a:r>
              <a:rPr lang="pl-PL" dirty="0" err="1" smtClean="0"/>
              <a:t>k.p</a:t>
            </a:r>
            <a:r>
              <a:rPr lang="pl-PL" dirty="0" smtClean="0"/>
              <a:t>. (trzecia umowa zawarta na czas określony, gdy przerwa między poprzednimi nie przekracza 1 miesiąca jest uważana za umowę na </a:t>
            </a:r>
            <a:r>
              <a:rPr lang="pl-PL" b="1" dirty="0" smtClean="0"/>
              <a:t>czas nieokreślony</a:t>
            </a:r>
            <a:r>
              <a:rPr lang="pl-PL" dirty="0" smtClean="0"/>
              <a:t>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§ 1</a:t>
            </a:r>
            <a:r>
              <a:rPr lang="pl-PL" b="1" baseline="30000" dirty="0" smtClean="0"/>
              <a:t>1</a:t>
            </a:r>
            <a:r>
              <a:rPr lang="pl-PL" b="1" dirty="0" smtClean="0"/>
              <a:t>.</a:t>
            </a:r>
            <a:r>
              <a:rPr lang="pl-PL" dirty="0" smtClean="0"/>
              <a:t>  Do okresu zatrudnienia, o którym mowa w § 1, wlicza się pracownikowi okres zatrudnienia u poprzedniego pracodawcy, jeżeli zmiana pracodawcy nastąpiła na zasadach określonych w art. 23 </a:t>
            </a:r>
            <a:r>
              <a:rPr lang="pl-PL" baseline="30000" dirty="0" smtClean="0"/>
              <a:t>1 </a:t>
            </a:r>
            <a:r>
              <a:rPr lang="pl-PL" dirty="0" smtClean="0"/>
              <a:t>, a także w innych przypadkach, gdy z mocy odrębnych przepisów nowy pracodawca jest następcą prawnym w stosunkach pracy nawiązanych przez pracodawcę poprzednio zatrudniającego tego pracownika.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TERMIN WYPOWIEDZENIA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</a:t>
            </a:r>
          </a:p>
          <a:p>
            <a:pPr>
              <a:buNone/>
            </a:pPr>
            <a:r>
              <a:rPr lang="pl-PL" dirty="0" smtClean="0"/>
              <a:t>  - dzień, w którym kończy się okres wypowiedzenia</a:t>
            </a:r>
          </a:p>
          <a:p>
            <a:pPr>
              <a:buNone/>
            </a:pPr>
            <a:r>
              <a:rPr lang="pl-PL" dirty="0" smtClean="0"/>
              <a:t>  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 Art. 30 § 2</a:t>
            </a:r>
            <a:r>
              <a:rPr lang="pl-PL" baseline="30000" dirty="0" smtClean="0"/>
              <a:t>1</a:t>
            </a:r>
            <a:r>
              <a:rPr lang="pl-PL" dirty="0" smtClean="0"/>
              <a:t>.  Okres wypowiedzenia umowy o pracę obejmujący tydzień lub miesiąc albo ich wielokrotność kończy się odpowiednio w </a:t>
            </a:r>
            <a:r>
              <a:rPr lang="pl-PL" b="1" dirty="0" smtClean="0"/>
              <a:t>sobotę</a:t>
            </a:r>
            <a:r>
              <a:rPr lang="pl-PL" dirty="0" smtClean="0"/>
              <a:t> lub w </a:t>
            </a:r>
            <a:r>
              <a:rPr lang="pl-PL" b="1" dirty="0" smtClean="0"/>
              <a:t>ostatnim dniu miesiąca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l-PL" b="1" dirty="0" smtClean="0"/>
              <a:t>umowa na czas wykonania określonej pracy</a:t>
            </a:r>
            <a:endParaRPr lang="pl-PL" dirty="0" smtClean="0"/>
          </a:p>
          <a:p>
            <a:pPr lvl="0"/>
            <a:r>
              <a:rPr lang="pl-PL" b="1" dirty="0" smtClean="0"/>
              <a:t>umowa na okres próbny – </a:t>
            </a:r>
            <a:r>
              <a:rPr lang="pl-PL" dirty="0" smtClean="0"/>
              <a:t>fakultatywna, może poprzedzać w/</a:t>
            </a:r>
            <a:r>
              <a:rPr lang="pl-PL" dirty="0" err="1" smtClean="0"/>
              <a:t>w</a:t>
            </a:r>
            <a:r>
              <a:rPr lang="pl-PL" dirty="0" smtClean="0"/>
              <a:t> umowy, max na 3 miesiące, może zostać zawarta u tego samego pracodawcy tylko 1 raz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Ponadto wyróżnia się: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l-PL" b="1" dirty="0" smtClean="0"/>
              <a:t>spółdzielcza umowa o pracę</a:t>
            </a:r>
            <a:r>
              <a:rPr lang="pl-PL" dirty="0" smtClean="0"/>
              <a:t> – może zostać zawarta wyłącznie z członkiem spółdzielni, wygasa z ustaniem członkostwa</a:t>
            </a:r>
          </a:p>
          <a:p>
            <a:pPr lvl="0"/>
            <a:r>
              <a:rPr lang="pl-PL" b="1" dirty="0" smtClean="0"/>
              <a:t>umowa zawierana na zastępstwo – </a:t>
            </a:r>
            <a:r>
              <a:rPr lang="pl-PL" dirty="0" smtClean="0"/>
              <a:t>na czas nieobecności pracownika</a:t>
            </a:r>
          </a:p>
          <a:p>
            <a:pPr lvl="0"/>
            <a:r>
              <a:rPr lang="pl-PL" b="1" dirty="0" smtClean="0"/>
              <a:t>umowa w celu przygotowania zawodowego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FORMA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zgodnie z </a:t>
            </a:r>
            <a:r>
              <a:rPr lang="pl-PL" dirty="0" err="1" smtClean="0"/>
              <a:t>k.p</a:t>
            </a:r>
            <a:r>
              <a:rPr lang="pl-PL" dirty="0" smtClean="0"/>
              <a:t>. powinna być zawarta </a:t>
            </a:r>
            <a:r>
              <a:rPr lang="pl-PL" b="1" dirty="0" smtClean="0"/>
              <a:t>na piśmie</a:t>
            </a:r>
            <a:r>
              <a:rPr lang="pl-PL" dirty="0" smtClean="0"/>
              <a:t>, brak tej formy nie powoduje jednak nieważności umowy, ale rodzi po stronie pracodawcy obowiązek najpóźniej w dniu rozpoczęcia pracy </a:t>
            </a:r>
            <a:r>
              <a:rPr lang="pl-PL" b="1" dirty="0" smtClean="0"/>
              <a:t>potwierdzenia rodzaju i warunków pracy </a:t>
            </a:r>
            <a:r>
              <a:rPr lang="pl-PL" dirty="0" smtClean="0"/>
              <a:t>(dodatkowo można wskazać, że brak potwierdzenia na piśmie umowy o pracę stanowi wykroczenie pracodawcy)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TREŚĆ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pl-PL" b="1" dirty="0" smtClean="0"/>
              <a:t>elementy przedmiotowo istotne </a:t>
            </a:r>
            <a:r>
              <a:rPr lang="pl-PL" dirty="0" smtClean="0"/>
              <a:t>– bez nich umowa jest niezawarta  (tylko </a:t>
            </a:r>
            <a:r>
              <a:rPr lang="pl-PL" b="1" dirty="0" smtClean="0"/>
              <a:t>rodzaj</a:t>
            </a:r>
            <a:r>
              <a:rPr lang="pl-PL" dirty="0" smtClean="0"/>
              <a:t>)</a:t>
            </a:r>
          </a:p>
          <a:p>
            <a:pPr lvl="0"/>
            <a:r>
              <a:rPr lang="pl-PL" b="1" dirty="0" smtClean="0"/>
              <a:t>obligatoryjne – </a:t>
            </a:r>
            <a:r>
              <a:rPr lang="pl-PL" dirty="0" smtClean="0"/>
              <a:t>rodzaj, miejsce wykonywania,</a:t>
            </a:r>
            <a:r>
              <a:rPr lang="pl-PL" b="1" dirty="0" smtClean="0"/>
              <a:t> </a:t>
            </a:r>
            <a:r>
              <a:rPr lang="pl-PL" dirty="0" smtClean="0"/>
              <a:t>wymiar czasu pracy, termin rozpoczęcia, wynagrodzenie</a:t>
            </a:r>
          </a:p>
          <a:p>
            <a:pPr lvl="0"/>
            <a:r>
              <a:rPr lang="pl-PL" b="1" dirty="0" smtClean="0"/>
              <a:t>klauzule autonomiczne – </a:t>
            </a:r>
            <a:r>
              <a:rPr lang="pl-PL" dirty="0" smtClean="0"/>
              <a:t>np. w umowie na czas określony zawartej na okres powyżej 6 miesięcy strony mogą dopuścić możliwość jej wypowiedzenia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POZAUMOWNE STOSUNKI PRACY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b="1" dirty="0" smtClean="0"/>
              <a:t>powołanie</a:t>
            </a:r>
            <a:r>
              <a:rPr lang="pl-PL" dirty="0" smtClean="0"/>
              <a:t> - stosunek pracy nawiązywany jest na podstawie powołania, w przypadkach określonych w odrębnych przepisach, np.: przepisy ustawy o przedsiębiorstwach państwowych, o samorządach: gminnych, powiatowych, wojewódzkich),</a:t>
            </a:r>
          </a:p>
          <a:p>
            <a:pPr lvl="0"/>
            <a:r>
              <a:rPr lang="pl-PL" b="1" dirty="0" smtClean="0"/>
              <a:t>wybór </a:t>
            </a:r>
            <a:r>
              <a:rPr lang="pl-PL" dirty="0" smtClean="0"/>
              <a:t>- </a:t>
            </a:r>
            <a:r>
              <a:rPr lang="pl-PL" dirty="0" err="1" smtClean="0"/>
              <a:t>wybór</a:t>
            </a:r>
            <a:r>
              <a:rPr lang="pl-PL" dirty="0" smtClean="0"/>
              <a:t> stanowi podstawę nawiązania stosunku pracy, jeżeli z powierzenia stanowiska w drodze podjętego aktu wyboru, wynika również obowiązek świadczenia pracy, w charakterze pracownika, stosunek pracy, nawiązywany jest w celu </a:t>
            </a:r>
            <a:r>
              <a:rPr lang="pl-PL" b="1" dirty="0" smtClean="0"/>
              <a:t>wykonywania mandatu</a:t>
            </a:r>
            <a:r>
              <a:rPr lang="pl-PL" dirty="0" smtClean="0"/>
              <a:t> i trwa, przez okres jego trwania)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pl-PL" b="1" dirty="0" smtClean="0"/>
              <a:t>   mianowanie – nominacja, </a:t>
            </a:r>
            <a:r>
              <a:rPr lang="pl-PL" dirty="0" smtClean="0"/>
              <a:t>nawiązanie stosunku pracy na podstawie mianowania, jest domeną prawa administracyjnego, wynika z koncepcji służby państwowej, polegającej na zatrudnianiu danej osoby w aparacie państwowym, w celu wykonywania za wynagrodzeniem, w sposób stały i ciągły czynności związanych bezpośrednio z realizacją funkcji państwowych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Do w/</a:t>
            </a:r>
            <a:r>
              <a:rPr lang="pl-PL" b="1" dirty="0" err="1" smtClean="0"/>
              <a:t>w</a:t>
            </a:r>
            <a:r>
              <a:rPr lang="pl-PL" b="1" dirty="0" smtClean="0"/>
              <a:t> stosunków pracy </a:t>
            </a:r>
            <a:r>
              <a:rPr lang="pl-PL" b="1" dirty="0" err="1" smtClean="0"/>
              <a:t>k.p</a:t>
            </a:r>
            <a:r>
              <a:rPr lang="pl-PL" b="1" dirty="0" smtClean="0"/>
              <a:t>. stosuje się wg następującej zasady: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a</a:t>
            </a:r>
            <a:r>
              <a:rPr lang="pl-PL" b="1" dirty="0" smtClean="0"/>
              <a:t>rt. 5</a:t>
            </a:r>
            <a:r>
              <a:rPr lang="pl-PL" dirty="0" smtClean="0"/>
              <a:t>. Jeżeli stosunek pracy określonej kategorii pracowników regulują przepisy szczególne, przepisy kodeksu stosuje się w zakresie </a:t>
            </a:r>
            <a:r>
              <a:rPr lang="pl-PL" b="1" dirty="0" smtClean="0"/>
              <a:t>nieuregulowanym tymi przepisami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885</Words>
  <Application>Microsoft Office PowerPoint</Application>
  <PresentationFormat>Pokaz na ekranie (4:3)</PresentationFormat>
  <Paragraphs>80</Paragraphs>
  <Slides>21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Wykusz</vt:lpstr>
      <vt:lpstr>PODSTAWY PRAWA PRACY</vt:lpstr>
      <vt:lpstr>UMOWA O PRACĘ - RODZAJE</vt:lpstr>
      <vt:lpstr>Slajd 3</vt:lpstr>
      <vt:lpstr>Ponadto wyróżnia się: </vt:lpstr>
      <vt:lpstr>FORMA </vt:lpstr>
      <vt:lpstr>TREŚĆ </vt:lpstr>
      <vt:lpstr>POZAUMOWNE STOSUNKI PRACY </vt:lpstr>
      <vt:lpstr>Slajd 8</vt:lpstr>
      <vt:lpstr>Do w/w stosunków pracy k.p. stosuje się wg następującej zasady: </vt:lpstr>
      <vt:lpstr>ROZWIĄZANIE UMOWY O PRACĘ NA MOCY POROZUMIENIA STRON  (art. 30 k.p.) </vt:lpstr>
      <vt:lpstr>Slajd 11</vt:lpstr>
      <vt:lpstr>tryb i Forma rozwiązania stosunku pracy</vt:lpstr>
      <vt:lpstr>Slajd 13</vt:lpstr>
      <vt:lpstr>  FORMA</vt:lpstr>
      <vt:lpstr>Slajd 15</vt:lpstr>
      <vt:lpstr>POJĘCIE WYPOWIEDZENIA</vt:lpstr>
      <vt:lpstr>Wypowiedzenie może być zastosowane wobec następujących umów: </vt:lpstr>
      <vt:lpstr>Slajd 18</vt:lpstr>
      <vt:lpstr>OKRES WYPOWIEDZENIA UMOWY O PRACĘ</vt:lpstr>
      <vt:lpstr>Slajd 20</vt:lpstr>
      <vt:lpstr>TERMIN WYPOWIEDZENIA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PRACY</dc:title>
  <dc:creator>user</dc:creator>
  <cp:lastModifiedBy>user</cp:lastModifiedBy>
  <cp:revision>2</cp:revision>
  <dcterms:created xsi:type="dcterms:W3CDTF">2014-10-11T14:27:05Z</dcterms:created>
  <dcterms:modified xsi:type="dcterms:W3CDTF">2015-03-16T22:09:32Z</dcterms:modified>
</cp:coreProperties>
</file>