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65" autoAdjust="0"/>
    <p:restoredTop sz="94660"/>
  </p:normalViewPr>
  <p:slideViewPr>
    <p:cSldViewPr snapToGrid="0">
      <p:cViewPr varScale="1">
        <p:scale>
          <a:sx n="80" d="100"/>
          <a:sy n="80" d="100"/>
        </p:scale>
        <p:origin x="102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678823" y="1560096"/>
            <a:ext cx="8676222" cy="3200400"/>
          </a:xfrm>
        </p:spPr>
        <p:txBody>
          <a:bodyPr>
            <a:normAutofit fontScale="90000"/>
          </a:bodyPr>
          <a:lstStyle/>
          <a:p>
            <a:r>
              <a:rPr lang="pl-PL" b="1" dirty="0" smtClean="0"/>
              <a:t>PRAWA PODSTAWOWE W PRAWIE UNII EUROPEJSKIEJ</a:t>
            </a:r>
            <a:br>
              <a:rPr lang="pl-PL" b="1" dirty="0" smtClean="0"/>
            </a:br>
            <a:r>
              <a:rPr lang="pl-PL" dirty="0"/>
              <a:t/>
            </a:r>
            <a:br>
              <a:rPr lang="pl-PL" dirty="0"/>
            </a:br>
            <a:r>
              <a:rPr lang="pl-PL" dirty="0"/>
              <a:t> </a:t>
            </a:r>
            <a:r>
              <a:rPr lang="pl-PL" sz="2000" b="1" dirty="0"/>
              <a:t>Ochrona praw człowieka w UE ze szczególnym uwzględnieniem Karty Praw Podstawowych 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307222" y="5402179"/>
            <a:ext cx="6430462" cy="1010653"/>
          </a:xfrm>
        </p:spPr>
        <p:txBody>
          <a:bodyPr/>
          <a:lstStyle/>
          <a:p>
            <a:pPr algn="l"/>
            <a:r>
              <a:rPr lang="pl-PL" b="1" dirty="0" smtClean="0"/>
              <a:t>Łukasz Stępkowski</a:t>
            </a:r>
          </a:p>
          <a:p>
            <a:pPr algn="l"/>
            <a:r>
              <a:rPr lang="pl-PL" b="1" dirty="0" smtClean="0"/>
              <a:t>Katedra Prawa Międzynarodowego i Europejskiego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39575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Karta praw podstawowych unii europejskiej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effectLst/>
              </a:rPr>
              <a:t>C-144/04</a:t>
            </a:r>
            <a:r>
              <a:rPr lang="pl-PL" dirty="0" smtClean="0">
                <a:effectLst/>
              </a:rPr>
              <a:t> </a:t>
            </a:r>
            <a:r>
              <a:rPr lang="de-DE" b="1" dirty="0" smtClean="0"/>
              <a:t>Sky </a:t>
            </a:r>
            <a:r>
              <a:rPr lang="de-DE" b="1" dirty="0"/>
              <a:t>Österreich GmbH v Österreichischer </a:t>
            </a:r>
            <a:r>
              <a:rPr lang="de-DE" b="1" dirty="0" smtClean="0"/>
              <a:t>Rundfunk</a:t>
            </a:r>
            <a:r>
              <a:rPr lang="pl-PL" b="1" dirty="0" smtClean="0"/>
              <a:t> – Trybunał Rozważa Skutek Horyzontalny</a:t>
            </a:r>
          </a:p>
          <a:p>
            <a:r>
              <a:rPr lang="sv-SE" b="1" dirty="0"/>
              <a:t>C‑617/10 Åklagaren v Hans Åkerberg </a:t>
            </a:r>
            <a:r>
              <a:rPr lang="sv-SE" b="1" dirty="0" smtClean="0"/>
              <a:t>Fransson</a:t>
            </a:r>
            <a:r>
              <a:rPr lang="pl-PL" b="1" dirty="0" smtClean="0"/>
              <a:t> – „IMPLEMENTUJE” ZNACZY „JEST ŁĄCZNIK”</a:t>
            </a:r>
          </a:p>
          <a:p>
            <a:r>
              <a:rPr lang="en-US" b="1" dirty="0" smtClean="0">
                <a:effectLst/>
              </a:rPr>
              <a:t>C-399/11</a:t>
            </a:r>
            <a:r>
              <a:rPr lang="pl-PL" dirty="0" smtClean="0">
                <a:effectLst/>
              </a:rPr>
              <a:t> </a:t>
            </a:r>
            <a:r>
              <a:rPr lang="pl-PL" b="1" dirty="0" smtClean="0"/>
              <a:t>MELLONI – „KPP PRZEWAŻA, GDYBY KORZYSTNIEJSZE DLA JEDNOSTKI PRAWO KRAJOWE PRZECZYŁO EFEKTYWNOŚCI PRAWA UE”</a:t>
            </a:r>
          </a:p>
          <a:p>
            <a:r>
              <a:rPr lang="en-US" b="1" dirty="0"/>
              <a:t>N. S. (C-411/10) </a:t>
            </a:r>
            <a:r>
              <a:rPr lang="pl-PL" b="1" dirty="0" err="1" smtClean="0"/>
              <a:t>pk</a:t>
            </a:r>
            <a:r>
              <a:rPr lang="pl-PL" b="1" dirty="0" smtClean="0"/>
              <a:t>-o</a:t>
            </a:r>
            <a:r>
              <a:rPr lang="en-US" b="1" dirty="0" smtClean="0"/>
              <a:t> </a:t>
            </a:r>
            <a:r>
              <a:rPr lang="en-US" b="1" dirty="0"/>
              <a:t>Secretary of State for the Home Department et M. E. and Others (C-493/10) </a:t>
            </a:r>
            <a:r>
              <a:rPr lang="pl-PL" b="1" dirty="0" err="1" smtClean="0"/>
              <a:t>pk</a:t>
            </a:r>
            <a:r>
              <a:rPr lang="pl-PL" b="1" dirty="0" smtClean="0"/>
              <a:t>-o</a:t>
            </a:r>
            <a:r>
              <a:rPr lang="en-US" b="1" dirty="0" smtClean="0"/>
              <a:t> </a:t>
            </a:r>
            <a:r>
              <a:rPr lang="en-US" b="1" dirty="0"/>
              <a:t>Refugee Applications Commissioner and Minister for Justice, Equality and Law </a:t>
            </a:r>
            <a:r>
              <a:rPr lang="en-US" b="1" dirty="0" smtClean="0"/>
              <a:t>Reform</a:t>
            </a:r>
            <a:r>
              <a:rPr lang="pl-PL" b="1" dirty="0" smtClean="0"/>
              <a:t> – protokół 30 „mało </a:t>
            </a:r>
            <a:r>
              <a:rPr lang="pl-PL" b="1" smtClean="0"/>
              <a:t>ważny jurydycznie”</a:t>
            </a:r>
            <a:endParaRPr lang="pl-PL" b="1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7147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KARTA PRAW PODSTAWOWYCH UNII EUROPEJSKIEJ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 smtClean="0"/>
              <a:t>WYJAŚNIENIA DO KARTY – „EXPLANATIONS”</a:t>
            </a:r>
          </a:p>
          <a:p>
            <a:r>
              <a:rPr lang="pl-PL" b="1" dirty="0" smtClean="0"/>
              <a:t>POMOC INTERPRETACYJNA</a:t>
            </a:r>
          </a:p>
          <a:p>
            <a:r>
              <a:rPr lang="pl-PL" b="1" dirty="0"/>
              <a:t>http://eur-lex.europa.eu/LexUriServ/LexUriServ.do?uri=OJ:C:2007:303:0017:0035:PL:PDF</a:t>
            </a:r>
          </a:p>
        </p:txBody>
      </p:sp>
    </p:spTree>
    <p:extLst>
      <p:ext uri="{BB962C8B-B14F-4D97-AF65-F5344CB8AC3E}">
        <p14:creationId xmlns:p14="http://schemas.microsoft.com/office/powerpoint/2010/main" val="71478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smtClean="0"/>
              <a:t>AGENCJA PRAW PODSTAWOWYCH UNII EUROPEJSKIEJ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41412" y="2093495"/>
            <a:ext cx="10408903" cy="3697705"/>
          </a:xfrm>
        </p:spPr>
        <p:txBody>
          <a:bodyPr>
            <a:normAutofit/>
          </a:bodyPr>
          <a:lstStyle/>
          <a:p>
            <a:r>
              <a:rPr lang="pl-PL" b="1" dirty="0" smtClean="0"/>
              <a:t>JEDNOSTKA ORGANIZACYJNA UNII EUROPEJSKIEJ DZIAŁAJĄCA W SPRAWIE PRAW PODSTAWOWYCH</a:t>
            </a:r>
          </a:p>
          <a:p>
            <a:r>
              <a:rPr lang="pl-PL" b="1" dirty="0"/>
              <a:t>ROZPORZĄDZENIE RADY (WE) NR 168/2007/WE z dnia 15 lutego 2007 </a:t>
            </a:r>
            <a:r>
              <a:rPr lang="pl-PL" b="1" dirty="0" smtClean="0"/>
              <a:t>r. ustanawiające </a:t>
            </a:r>
            <a:r>
              <a:rPr lang="pl-PL" b="1" dirty="0"/>
              <a:t>Agencję Praw Podstawowych Unii </a:t>
            </a:r>
            <a:r>
              <a:rPr lang="pl-PL" b="1" dirty="0" smtClean="0"/>
              <a:t>Europejskiej</a:t>
            </a:r>
          </a:p>
          <a:p>
            <a:r>
              <a:rPr lang="pl-PL" b="1" dirty="0"/>
              <a:t>Celem agencji jest dostarczanie pomocy i wiedzy fachowej w zakresie praw podstawowych odpowiednim instytucjom, organom, biurom i agencjom Wspólnoty oraz jej państw członkowskich przy wdrażaniu przez nie prawa wspólnotowego; wsparcie to służy pełnemu poszanowaniu praw podstawowych przez te instytucje i organy przy podejmowaniu przez nie środków lub określaniu kierunków działań w dziedzinach należących do ich kompetencji.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986476">
            <a:off x="10430505" y="6214421"/>
            <a:ext cx="1731414" cy="493819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 rot="20878243">
            <a:off x="9035715" y="5460063"/>
            <a:ext cx="28514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>
                <a:solidFill>
                  <a:srgbClr val="FF0000"/>
                </a:solidFill>
              </a:rPr>
              <a:t>KOMPETENCJA ! </a:t>
            </a:r>
            <a:r>
              <a:rPr lang="pl-PL" b="1" dirty="0" smtClean="0"/>
              <a:t>UST. 31 PREAMBUŁY ROZPORZĄDZENIA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89036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PRZYSTĄPIENIE UE DO ECHR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936876" y="2005262"/>
            <a:ext cx="9905998" cy="3124201"/>
          </a:xfrm>
        </p:spPr>
        <p:txBody>
          <a:bodyPr/>
          <a:lstStyle/>
          <a:p>
            <a:r>
              <a:rPr lang="pl-PL" b="1" dirty="0" smtClean="0"/>
              <a:t>Protokół nr 8 do Traktatów</a:t>
            </a:r>
          </a:p>
          <a:p>
            <a:r>
              <a:rPr lang="pl-PL" b="1" dirty="0" smtClean="0"/>
              <a:t>PROJEKT UMOWY PRZYSTĄPIENIA UNII EUROPEJSKIEJ DO KONWENCJI</a:t>
            </a:r>
          </a:p>
          <a:p>
            <a:r>
              <a:rPr lang="pl-PL" b="1" dirty="0"/>
              <a:t>http://www.coe.int/t/dghl/standardsetting/hrpolicy/Accession/Meeting_reports/47_1%282013%29008rev2_EN.pdf </a:t>
            </a:r>
            <a:endParaRPr lang="pl-PL" b="1" dirty="0" smtClean="0"/>
          </a:p>
          <a:p>
            <a:r>
              <a:rPr lang="pl-PL" b="1" dirty="0" smtClean="0"/>
              <a:t>Art. 6 ust. 2 </a:t>
            </a:r>
            <a:r>
              <a:rPr lang="pl-PL" b="1" dirty="0" err="1" smtClean="0"/>
              <a:t>tue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78517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/>
          <p:cNvSpPr/>
          <p:nvPr/>
        </p:nvSpPr>
        <p:spPr>
          <a:xfrm>
            <a:off x="4812637" y="2967335"/>
            <a:ext cx="2566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spc="50" dirty="0" smtClean="0">
                <a:ln w="0"/>
                <a:solidFill>
                  <a:schemeClr val="accent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Koniec</a:t>
            </a:r>
            <a:endParaRPr lang="pl-PL" sz="5400" b="1" cap="none" spc="50" dirty="0">
              <a:ln w="0"/>
              <a:solidFill>
                <a:schemeClr val="accent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623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7256629" cy="545432"/>
          </a:xfrm>
        </p:spPr>
        <p:txBody>
          <a:bodyPr>
            <a:normAutofit fontScale="90000"/>
          </a:bodyPr>
          <a:lstStyle/>
          <a:p>
            <a:r>
              <a:rPr lang="pl-PL" b="1" dirty="0" smtClean="0"/>
              <a:t>Pojęcie „praw podstawowych”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41413" y="1407695"/>
            <a:ext cx="10420934" cy="4383506"/>
          </a:xfrm>
        </p:spPr>
        <p:txBody>
          <a:bodyPr>
            <a:normAutofit fontScale="92500" lnSpcReduction="20000"/>
          </a:bodyPr>
          <a:lstStyle/>
          <a:p>
            <a:r>
              <a:rPr lang="pl-PL" b="1" dirty="0" smtClean="0"/>
              <a:t>NORMY O CHARAKTERZE FUNDAMENTALNYM DLA JEDNOSTKI JAKO PODMIOTU PRAWA, OKREŚLAJĄCE JEJ BAZOWY STATUS PRAWNY</a:t>
            </a:r>
          </a:p>
          <a:p>
            <a:r>
              <a:rPr lang="pl-PL" b="1" dirty="0" smtClean="0"/>
              <a:t>INNE TERMINY PRAWNICZE :</a:t>
            </a:r>
          </a:p>
          <a:p>
            <a:pPr lvl="1"/>
            <a:r>
              <a:rPr lang="pl-PL" b="1" dirty="0" smtClean="0"/>
              <a:t>PRAWA CZŁOWIEKA &gt; NIE DO KOŃCA TRAFNE, BOWIEM „JEDNOSTKA” TO NIE JEST KONIECZNIE CZŁOWIEK, TJ. OSOBA FIZYCZNA</a:t>
            </a:r>
          </a:p>
          <a:p>
            <a:pPr lvl="2"/>
            <a:r>
              <a:rPr lang="pl-PL" b="1" dirty="0" smtClean="0"/>
              <a:t>OSOBY PRAWNE I JEDNOSTKI ORGANIZACYJNE</a:t>
            </a:r>
          </a:p>
          <a:p>
            <a:pPr lvl="2"/>
            <a:r>
              <a:rPr lang="pl-PL" b="1" dirty="0" smtClean="0"/>
              <a:t>NASCITURUS</a:t>
            </a:r>
          </a:p>
          <a:p>
            <a:pPr lvl="2"/>
            <a:r>
              <a:rPr lang="pl-PL" b="1" dirty="0" smtClean="0"/>
              <a:t>NARÓD ? &gt; PRAWO DO SAMOSTANOWIENIA</a:t>
            </a:r>
          </a:p>
          <a:p>
            <a:pPr lvl="2"/>
            <a:r>
              <a:rPr lang="pl-PL" b="1" dirty="0" smtClean="0"/>
              <a:t>PRZYSZŁE POKOLENIA &gt; „PRAWO DO ŚRODOWISKA”</a:t>
            </a:r>
          </a:p>
          <a:p>
            <a:pPr lvl="1"/>
            <a:r>
              <a:rPr lang="pl-PL" b="1" dirty="0" smtClean="0"/>
              <a:t>PRAWA FUNDAMENTALNE</a:t>
            </a:r>
          </a:p>
          <a:p>
            <a:r>
              <a:rPr lang="pl-PL" b="1" dirty="0" smtClean="0"/>
              <a:t>ANG. </a:t>
            </a:r>
            <a:r>
              <a:rPr lang="pl-PL" b="1" i="1" dirty="0" smtClean="0"/>
              <a:t>FUNDAMENTAL RIGHTS, BASIC RIGHTS, HUMAN RIGHTS</a:t>
            </a:r>
          </a:p>
          <a:p>
            <a:r>
              <a:rPr lang="pl-PL" b="1" dirty="0" smtClean="0"/>
              <a:t>NIEM. </a:t>
            </a:r>
            <a:r>
              <a:rPr lang="pl-PL" b="1" i="1" dirty="0" smtClean="0"/>
              <a:t>DIE GRUNDRECHTE, DIE MENSCHENRECHTE</a:t>
            </a:r>
          </a:p>
          <a:p>
            <a:r>
              <a:rPr lang="pl-PL" b="1" dirty="0" smtClean="0"/>
              <a:t>NIEZBYWALNY (</a:t>
            </a:r>
            <a:r>
              <a:rPr lang="pl-PL" b="1" i="1" dirty="0" smtClean="0"/>
              <a:t>„INALIENABLE”</a:t>
            </a:r>
            <a:r>
              <a:rPr lang="pl-PL" b="1" dirty="0" smtClean="0"/>
              <a:t>) CHARAKTER</a:t>
            </a:r>
          </a:p>
          <a:p>
            <a:pPr lvl="1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8078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10312650" cy="653716"/>
          </a:xfrm>
        </p:spPr>
        <p:txBody>
          <a:bodyPr>
            <a:normAutofit fontScale="90000"/>
          </a:bodyPr>
          <a:lstStyle/>
          <a:p>
            <a:r>
              <a:rPr lang="pl-PL" b="1" dirty="0" smtClean="0"/>
              <a:t>Źródła praw podstawowych </a:t>
            </a:r>
            <a:br>
              <a:rPr lang="pl-PL" b="1" dirty="0" smtClean="0"/>
            </a:br>
            <a:r>
              <a:rPr lang="pl-PL" b="1" dirty="0" smtClean="0"/>
              <a:t>(Z PRAWNEGO PUNKTU WIDZENIA)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900780" y="1860883"/>
            <a:ext cx="10252493" cy="3457075"/>
          </a:xfrm>
        </p:spPr>
        <p:txBody>
          <a:bodyPr>
            <a:normAutofit lnSpcReduction="10000"/>
          </a:bodyPr>
          <a:lstStyle/>
          <a:p>
            <a:r>
              <a:rPr lang="pl-PL" b="1" dirty="0" smtClean="0"/>
              <a:t>PRAWO KRAJOWE DANEGO PAŃSTWA – ZAZWYCZAJ W KONSTYTUCJI PAŃSTWOWEJ</a:t>
            </a:r>
          </a:p>
          <a:p>
            <a:r>
              <a:rPr lang="pl-PL" b="1" dirty="0" smtClean="0"/>
              <a:t>PRAWO MIĘDZYNARODOWE PUBLICZNE – UMOWY MIĘDZYNARODOWE I OGÓLNE ZASADY PRAWA</a:t>
            </a:r>
          </a:p>
          <a:p>
            <a:pPr lvl="1"/>
            <a:r>
              <a:rPr lang="pl-PL" b="1" dirty="0" smtClean="0"/>
              <a:t>KONWENCJA O OCHRONIE PRAW CZŁOWIEKA I PODSTAWOWYCH WOLNOŚCI (EKPC),</a:t>
            </a:r>
          </a:p>
          <a:p>
            <a:pPr marL="457200" lvl="1" indent="0">
              <a:buNone/>
            </a:pPr>
            <a:r>
              <a:rPr lang="pl-PL" b="1" dirty="0" smtClean="0"/>
              <a:t>POPULARNIE ZWANA „EUROPEJSKĄ KONWENCJĄ PRAW CZŁOWIEKA”</a:t>
            </a:r>
          </a:p>
          <a:p>
            <a:r>
              <a:rPr lang="pl-PL" b="1" dirty="0" smtClean="0"/>
              <a:t>PRAWO UNII EUROPEJSKIEJ</a:t>
            </a:r>
          </a:p>
          <a:p>
            <a:pPr lvl="1"/>
            <a:r>
              <a:rPr lang="pl-PL" b="1" dirty="0" smtClean="0"/>
              <a:t>OGÓLNE ZASADY PRAWA UNII EUROPEJSKIEJ</a:t>
            </a:r>
          </a:p>
          <a:p>
            <a:pPr lvl="1"/>
            <a:r>
              <a:rPr lang="pl-PL" b="1" dirty="0" smtClean="0"/>
              <a:t>KARTA PRAW PODSTAWOWYCH UNII EUROPEJSKIEJ (KPP)</a:t>
            </a:r>
            <a:endParaRPr lang="pl-PL" b="1" dirty="0"/>
          </a:p>
        </p:txBody>
      </p:sp>
      <p:sp>
        <p:nvSpPr>
          <p:cNvPr id="4" name="pole tekstowe 3"/>
          <p:cNvSpPr txBox="1"/>
          <p:nvPr/>
        </p:nvSpPr>
        <p:spPr>
          <a:xfrm rot="21208908">
            <a:off x="9242453" y="5862777"/>
            <a:ext cx="2627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„PRAWO NATURALNE”</a:t>
            </a:r>
            <a:endParaRPr lang="pl-PL" b="1" dirty="0"/>
          </a:p>
        </p:txBody>
      </p:sp>
      <p:cxnSp>
        <p:nvCxnSpPr>
          <p:cNvPr id="6" name="Łącznik prosty 5"/>
          <p:cNvCxnSpPr/>
          <p:nvPr/>
        </p:nvCxnSpPr>
        <p:spPr>
          <a:xfrm flipV="1">
            <a:off x="7712242" y="4403558"/>
            <a:ext cx="4170407" cy="2057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805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6931776" cy="665747"/>
          </a:xfrm>
        </p:spPr>
        <p:txBody>
          <a:bodyPr/>
          <a:lstStyle/>
          <a:p>
            <a:r>
              <a:rPr lang="pl-PL" b="1" dirty="0" err="1" smtClean="0"/>
              <a:t>podziałY</a:t>
            </a:r>
            <a:r>
              <a:rPr lang="pl-PL" b="1" dirty="0" smtClean="0"/>
              <a:t> praw podstawowych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924845" y="1933072"/>
            <a:ext cx="9905998" cy="3124201"/>
          </a:xfrm>
        </p:spPr>
        <p:txBody>
          <a:bodyPr>
            <a:normAutofit/>
          </a:bodyPr>
          <a:lstStyle/>
          <a:p>
            <a:r>
              <a:rPr lang="pl-PL" b="1" dirty="0" smtClean="0"/>
              <a:t>PRAWA PIERWSZEJ, DRUGIEJ I TRZECIEJ GENERACJI</a:t>
            </a:r>
          </a:p>
          <a:p>
            <a:pPr lvl="1"/>
            <a:r>
              <a:rPr lang="pl-PL" b="1" dirty="0" smtClean="0"/>
              <a:t>PRAWA OBYWATELSKIE I POLITYCZNE</a:t>
            </a:r>
          </a:p>
          <a:p>
            <a:pPr lvl="1"/>
            <a:r>
              <a:rPr lang="pl-PL" b="1" dirty="0" smtClean="0"/>
              <a:t>PRAWA EKONOMICZNE, SOCJALNE I KULTURALNE</a:t>
            </a:r>
          </a:p>
          <a:p>
            <a:pPr lvl="1"/>
            <a:r>
              <a:rPr lang="pl-PL" b="1" dirty="0" smtClean="0"/>
              <a:t>„TRZECIA FALA</a:t>
            </a:r>
            <a:r>
              <a:rPr lang="pl-PL" b="1" dirty="0" smtClean="0"/>
              <a:t>” PRAW </a:t>
            </a:r>
            <a:r>
              <a:rPr lang="pl-PL" b="1" dirty="0" smtClean="0"/>
              <a:t>– TO, CO NIE PODPADA POD DWA POPRZEDNIE – NP. PRAWA „ŚRODOWISKOWE”</a:t>
            </a:r>
          </a:p>
          <a:p>
            <a:r>
              <a:rPr lang="pl-PL" b="1" dirty="0" smtClean="0"/>
              <a:t>PRAWA „JURYDYCZNE” I PRAWA „POLITYCZNE”</a:t>
            </a:r>
          </a:p>
          <a:p>
            <a:pPr lvl="1"/>
            <a:r>
              <a:rPr lang="pl-PL" b="1" dirty="0"/>
              <a:t>PRAWA O CHARAKTERZE BEZPOŚREDNIO SKUTECZNYM I PRAWA NIE BĘDĄCE PODSTAWĄ </a:t>
            </a:r>
            <a:r>
              <a:rPr lang="pl-PL" b="1" dirty="0" smtClean="0"/>
              <a:t>ROSZCZEŃ</a:t>
            </a:r>
          </a:p>
          <a:p>
            <a:pPr lvl="1"/>
            <a:endParaRPr lang="pl-PL" b="1" dirty="0"/>
          </a:p>
        </p:txBody>
      </p:sp>
      <p:sp>
        <p:nvSpPr>
          <p:cNvPr id="4" name="pole tekstowe 3"/>
          <p:cNvSpPr txBox="1"/>
          <p:nvPr/>
        </p:nvSpPr>
        <p:spPr>
          <a:xfrm rot="21099898">
            <a:off x="7412262" y="5596784"/>
            <a:ext cx="4606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PRAWA NIESTOSOWALNE TO NAJWYŻEJ ŁADNE ZDANIA DO </a:t>
            </a:r>
            <a:r>
              <a:rPr lang="pl-PL" b="1" dirty="0" smtClean="0"/>
              <a:t>PRZEMYŚLENIA.</a:t>
            </a:r>
            <a:endParaRPr lang="pl-PL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9715416" y="2069432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/>
              <a:t>ICCPR</a:t>
            </a:r>
            <a:endParaRPr lang="pl-PL" b="1" dirty="0"/>
          </a:p>
        </p:txBody>
      </p:sp>
      <p:sp>
        <p:nvSpPr>
          <p:cNvPr id="6" name="pole tekstowe 5"/>
          <p:cNvSpPr txBox="1"/>
          <p:nvPr/>
        </p:nvSpPr>
        <p:spPr>
          <a:xfrm>
            <a:off x="9650256" y="2575124"/>
            <a:ext cx="1018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ICESCR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91368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zaokrąglony 8"/>
          <p:cNvSpPr/>
          <p:nvPr/>
        </p:nvSpPr>
        <p:spPr>
          <a:xfrm>
            <a:off x="986589" y="609599"/>
            <a:ext cx="9613232" cy="316831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41413" y="609599"/>
            <a:ext cx="9795292" cy="509337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solidFill>
                  <a:schemeClr val="tx1"/>
                </a:solidFill>
              </a:rPr>
              <a:t>Struktura praw podstawowych w prawie </a:t>
            </a:r>
            <a:r>
              <a:rPr lang="pl-PL" b="1" dirty="0" err="1" smtClean="0">
                <a:solidFill>
                  <a:schemeClr val="tx1"/>
                </a:solidFill>
              </a:rPr>
              <a:t>ue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4" name="Elipsa 3"/>
          <p:cNvSpPr/>
          <p:nvPr/>
        </p:nvSpPr>
        <p:spPr>
          <a:xfrm>
            <a:off x="1876927" y="1441784"/>
            <a:ext cx="2009274" cy="19611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OGÓLNE ZASADY PRAWA</a:t>
            </a:r>
          </a:p>
          <a:p>
            <a:pPr algn="ctr"/>
            <a:r>
              <a:rPr lang="pl-PL" b="1" dirty="0" smtClean="0"/>
              <a:t>-</a:t>
            </a:r>
          </a:p>
          <a:p>
            <a:pPr algn="ctr"/>
            <a:r>
              <a:rPr lang="pl-PL" b="1" dirty="0" smtClean="0"/>
              <a:t>PRAWO NIEPISANE</a:t>
            </a:r>
            <a:endParaRPr lang="pl-PL" b="1" dirty="0"/>
          </a:p>
        </p:txBody>
      </p:sp>
      <p:sp>
        <p:nvSpPr>
          <p:cNvPr id="5" name="Prostokąt zaokrąglony 4"/>
          <p:cNvSpPr/>
          <p:nvPr/>
        </p:nvSpPr>
        <p:spPr>
          <a:xfrm>
            <a:off x="6569242" y="1549767"/>
            <a:ext cx="3356811" cy="18167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KARTA PRAW PODSTAWOWYCH UNII EUROPEJSKIEJ</a:t>
            </a:r>
          </a:p>
          <a:p>
            <a:pPr algn="ctr"/>
            <a:r>
              <a:rPr lang="pl-PL" b="1" dirty="0" smtClean="0"/>
              <a:t>-</a:t>
            </a:r>
          </a:p>
          <a:p>
            <a:pPr algn="ctr"/>
            <a:r>
              <a:rPr lang="pl-PL" b="1" dirty="0" smtClean="0"/>
              <a:t>PRAWO PISANE</a:t>
            </a:r>
            <a:endParaRPr lang="pl-PL" b="1" dirty="0"/>
          </a:p>
        </p:txBody>
      </p:sp>
      <p:sp>
        <p:nvSpPr>
          <p:cNvPr id="6" name="Elipsa 5"/>
          <p:cNvSpPr/>
          <p:nvPr/>
        </p:nvSpPr>
        <p:spPr>
          <a:xfrm rot="20709517">
            <a:off x="8094770" y="4446122"/>
            <a:ext cx="3241683" cy="21055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KONWENCJA </a:t>
            </a:r>
            <a:r>
              <a:rPr lang="pl-PL" b="1" dirty="0" smtClean="0"/>
              <a:t>O OCHRONIE PRAW CZŁOWIEKA I PODSTAWOWYCH WOLNOŚCI</a:t>
            </a:r>
            <a:endParaRPr lang="pl-PL" b="1" dirty="0"/>
          </a:p>
        </p:txBody>
      </p:sp>
      <p:sp>
        <p:nvSpPr>
          <p:cNvPr id="7" name="Strzałka w prawo 6"/>
          <p:cNvSpPr/>
          <p:nvPr/>
        </p:nvSpPr>
        <p:spPr>
          <a:xfrm>
            <a:off x="4126832" y="1656347"/>
            <a:ext cx="2201779" cy="10106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KODYFIKACJA</a:t>
            </a:r>
            <a:endParaRPr lang="pl-PL" b="1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4415590" y="2914081"/>
            <a:ext cx="1816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PRAWO UE</a:t>
            </a:r>
            <a:endParaRPr lang="pl-PL" b="1" dirty="0"/>
          </a:p>
        </p:txBody>
      </p:sp>
      <p:sp>
        <p:nvSpPr>
          <p:cNvPr id="12" name="pole tekstowe 11"/>
          <p:cNvSpPr txBox="1"/>
          <p:nvPr/>
        </p:nvSpPr>
        <p:spPr>
          <a:xfrm rot="21377740">
            <a:off x="10775333" y="4665994"/>
            <a:ext cx="1298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TUTAJ TEŻ </a:t>
            </a:r>
            <a:r>
              <a:rPr lang="pl-PL" b="1" dirty="0" smtClean="0"/>
              <a:t>(JESZCZE) </a:t>
            </a:r>
            <a:r>
              <a:rPr lang="pl-PL" b="1" dirty="0" smtClean="0"/>
              <a:t>NIE MA UE</a:t>
            </a:r>
            <a:endParaRPr lang="pl-PL" b="1" dirty="0"/>
          </a:p>
        </p:txBody>
      </p:sp>
      <p:cxnSp>
        <p:nvCxnSpPr>
          <p:cNvPr id="8" name="Łącznik prosty ze strzałką 7"/>
          <p:cNvCxnSpPr/>
          <p:nvPr/>
        </p:nvCxnSpPr>
        <p:spPr>
          <a:xfrm flipH="1" flipV="1">
            <a:off x="5285904" y="3593749"/>
            <a:ext cx="2935705" cy="175661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ole tekstowe 12"/>
          <p:cNvSpPr txBox="1"/>
          <p:nvPr/>
        </p:nvSpPr>
        <p:spPr>
          <a:xfrm rot="1787273">
            <a:off x="6547619" y="4254986"/>
            <a:ext cx="1492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INSPIRACJA</a:t>
            </a:r>
            <a:endParaRPr lang="pl-PL" b="1" dirty="0"/>
          </a:p>
        </p:txBody>
      </p:sp>
      <p:sp>
        <p:nvSpPr>
          <p:cNvPr id="14" name="Pięciokąt foremny 13"/>
          <p:cNvSpPr/>
          <p:nvPr/>
        </p:nvSpPr>
        <p:spPr>
          <a:xfrm rot="1485749">
            <a:off x="553453" y="4066074"/>
            <a:ext cx="2803358" cy="244301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/>
              <a:t>KRAJOWE</a:t>
            </a:r>
          </a:p>
          <a:p>
            <a:pPr algn="ctr"/>
            <a:r>
              <a:rPr lang="pl-PL" b="1" dirty="0" smtClean="0"/>
              <a:t>KONSTYTUCJE</a:t>
            </a:r>
            <a:endParaRPr lang="pl-PL" b="1" dirty="0"/>
          </a:p>
        </p:txBody>
      </p:sp>
      <p:pic>
        <p:nvPicPr>
          <p:cNvPr id="15" name="Obraz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573988" y="3434054"/>
            <a:ext cx="2668041" cy="1692791"/>
          </a:xfrm>
          <a:prstGeom prst="rect">
            <a:avLst/>
          </a:prstGeom>
        </p:spPr>
      </p:pic>
      <p:sp>
        <p:nvSpPr>
          <p:cNvPr id="16" name="Prostokąt 15"/>
          <p:cNvSpPr/>
          <p:nvPr/>
        </p:nvSpPr>
        <p:spPr>
          <a:xfrm rot="19621936">
            <a:off x="2736050" y="4104805"/>
            <a:ext cx="1502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b="1" dirty="0">
                <a:solidFill>
                  <a:prstClr val="white"/>
                </a:solidFill>
              </a:rPr>
              <a:t>INSPIRACJA</a:t>
            </a:r>
            <a:endParaRPr lang="pl-PL" b="1" dirty="0">
              <a:solidFill>
                <a:prstClr val="white"/>
              </a:solidFill>
            </a:endParaRPr>
          </a:p>
        </p:txBody>
      </p:sp>
      <p:sp>
        <p:nvSpPr>
          <p:cNvPr id="17" name="Pasek ukośny 16"/>
          <p:cNvSpPr/>
          <p:nvPr/>
        </p:nvSpPr>
        <p:spPr>
          <a:xfrm rot="1227865">
            <a:off x="4103430" y="5515256"/>
            <a:ext cx="4215047" cy="156743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 smtClean="0">
                <a:solidFill>
                  <a:schemeClr val="tx1"/>
                </a:solidFill>
              </a:rPr>
              <a:t>PRAWO MIĘDZYNARODOWE PUBLICZNE</a:t>
            </a:r>
          </a:p>
        </p:txBody>
      </p:sp>
      <p:pic>
        <p:nvPicPr>
          <p:cNvPr id="18" name="Obraz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156456">
            <a:off x="4138101" y="3757554"/>
            <a:ext cx="2012504" cy="1277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90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093287" y="1295399"/>
            <a:ext cx="9905998" cy="31242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3600" b="1" dirty="0" smtClean="0"/>
              <a:t>A GDZIE JEST </a:t>
            </a:r>
            <a:r>
              <a:rPr lang="pl-PL" sz="4800" b="1" dirty="0" smtClean="0">
                <a:solidFill>
                  <a:srgbClr val="FF0000"/>
                </a:solidFill>
              </a:rPr>
              <a:t>KOMPETENCJA</a:t>
            </a:r>
            <a:r>
              <a:rPr lang="pl-PL" sz="3600" b="1" dirty="0" smtClean="0"/>
              <a:t> DLA UNII EUROPEJSKIEJ W SPRAWIE PRAW PODSTAWOWYCH …. ?</a:t>
            </a:r>
            <a:endParaRPr lang="pl-PL" sz="3600" b="1" dirty="0"/>
          </a:p>
        </p:txBody>
      </p:sp>
    </p:spTree>
    <p:extLst>
      <p:ext uri="{BB962C8B-B14F-4D97-AF65-F5344CB8AC3E}">
        <p14:creationId xmlns:p14="http://schemas.microsoft.com/office/powerpoint/2010/main" val="71408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512" y="1738312"/>
            <a:ext cx="4752975" cy="3381375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3392905" y="565484"/>
            <a:ext cx="53540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/>
              <a:t>KOMPETENCJA ? </a:t>
            </a:r>
          </a:p>
          <a:p>
            <a:r>
              <a:rPr lang="pl-PL" sz="2800" b="1" dirty="0" smtClean="0"/>
              <a:t>JAKA KOMPETENCJA ?</a:t>
            </a:r>
            <a:endParaRPr lang="pl-PL" sz="2800" b="1" dirty="0"/>
          </a:p>
        </p:txBody>
      </p:sp>
    </p:spTree>
    <p:extLst>
      <p:ext uri="{BB962C8B-B14F-4D97-AF65-F5344CB8AC3E}">
        <p14:creationId xmlns:p14="http://schemas.microsoft.com/office/powerpoint/2010/main" val="256395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500019" cy="593558"/>
          </a:xfrm>
        </p:spPr>
        <p:txBody>
          <a:bodyPr/>
          <a:lstStyle/>
          <a:p>
            <a:r>
              <a:rPr lang="pl-PL" b="1" dirty="0" smtClean="0"/>
              <a:t>Ogólne zasady prawa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77516" y="1612232"/>
            <a:ext cx="10924673" cy="4419600"/>
          </a:xfrm>
        </p:spPr>
        <p:txBody>
          <a:bodyPr>
            <a:normAutofit fontScale="85000" lnSpcReduction="10000"/>
          </a:bodyPr>
          <a:lstStyle/>
          <a:p>
            <a:r>
              <a:rPr lang="pl-PL" b="1" dirty="0" smtClean="0"/>
              <a:t>29/69 STAUDER </a:t>
            </a:r>
            <a:r>
              <a:rPr lang="pl-PL" b="1" dirty="0" err="1" smtClean="0"/>
              <a:t>pk</a:t>
            </a:r>
            <a:r>
              <a:rPr lang="pl-PL" b="1" dirty="0" smtClean="0"/>
              <a:t>-o MIASTU ULM (1969)</a:t>
            </a:r>
          </a:p>
          <a:p>
            <a:r>
              <a:rPr lang="pl-PL" b="1" dirty="0" smtClean="0"/>
              <a:t>11/70 INTERNATIONALE HANDELSGESELLSCHAFT </a:t>
            </a:r>
            <a:r>
              <a:rPr lang="pl-PL" b="1" dirty="0" err="1" smtClean="0"/>
              <a:t>pk</a:t>
            </a:r>
            <a:r>
              <a:rPr lang="pl-PL" b="1" dirty="0" smtClean="0"/>
              <a:t>-o EINFUHR </a:t>
            </a:r>
            <a:r>
              <a:rPr lang="pl-PL" b="1" dirty="0" err="1" smtClean="0"/>
              <a:t>und</a:t>
            </a:r>
            <a:r>
              <a:rPr lang="pl-PL" b="1" dirty="0" smtClean="0"/>
              <a:t> VORRATSTELLE FÜR GETREIDE UND FUTTERMITTEL (1970)</a:t>
            </a:r>
          </a:p>
          <a:p>
            <a:r>
              <a:rPr lang="pl-PL" b="1" dirty="0" smtClean="0"/>
              <a:t>4/73 NOLD </a:t>
            </a:r>
            <a:r>
              <a:rPr lang="pl-PL" b="1" dirty="0" err="1" smtClean="0"/>
              <a:t>pk</a:t>
            </a:r>
            <a:r>
              <a:rPr lang="pl-PL" b="1" dirty="0" smtClean="0"/>
              <a:t>-o KOMISJI (Konstytucje)</a:t>
            </a:r>
          </a:p>
          <a:p>
            <a:r>
              <a:rPr lang="pl-PL" b="1" dirty="0" smtClean="0"/>
              <a:t>44/79 LISELOTTE HAUER </a:t>
            </a:r>
            <a:r>
              <a:rPr lang="pl-PL" b="1" dirty="0" err="1" smtClean="0"/>
              <a:t>pk</a:t>
            </a:r>
            <a:r>
              <a:rPr lang="pl-PL" b="1" dirty="0" smtClean="0"/>
              <a:t>-o Land </a:t>
            </a:r>
            <a:r>
              <a:rPr lang="pl-PL" b="1" dirty="0" err="1" smtClean="0"/>
              <a:t>Rheinlan</a:t>
            </a:r>
            <a:r>
              <a:rPr lang="pl-PL" b="1" dirty="0" smtClean="0"/>
              <a:t> </a:t>
            </a:r>
            <a:r>
              <a:rPr lang="pl-PL" b="1" dirty="0" err="1" smtClean="0"/>
              <a:t>Pfalz</a:t>
            </a:r>
            <a:r>
              <a:rPr lang="pl-PL" b="1" dirty="0" smtClean="0"/>
              <a:t> (1979) (ECHR)</a:t>
            </a:r>
          </a:p>
          <a:p>
            <a:r>
              <a:rPr lang="pl-PL" b="1" dirty="0" smtClean="0"/>
              <a:t>5/88 WACHAUF </a:t>
            </a:r>
            <a:r>
              <a:rPr lang="pl-PL" b="1" dirty="0" err="1" smtClean="0"/>
              <a:t>pk</a:t>
            </a:r>
            <a:r>
              <a:rPr lang="pl-PL" b="1" dirty="0" smtClean="0"/>
              <a:t>-o RFN  &gt;   WTEDY, GDY PAŃSTWO CZŁONKOWSKIE IMPLEMENTUJE PRAWO UE</a:t>
            </a:r>
          </a:p>
          <a:p>
            <a:r>
              <a:rPr lang="pl-PL" b="1" dirty="0" smtClean="0"/>
              <a:t>C-260/89 </a:t>
            </a:r>
            <a:r>
              <a:rPr lang="pl-PL" b="1" dirty="0" err="1" smtClean="0"/>
              <a:t>Elliniki</a:t>
            </a:r>
            <a:r>
              <a:rPr lang="pl-PL" b="1" dirty="0" smtClean="0"/>
              <a:t> </a:t>
            </a:r>
            <a:r>
              <a:rPr lang="pl-PL" b="1" dirty="0" err="1" smtClean="0"/>
              <a:t>Radiophonia</a:t>
            </a:r>
            <a:r>
              <a:rPr lang="pl-PL" b="1" dirty="0" smtClean="0"/>
              <a:t> </a:t>
            </a:r>
            <a:r>
              <a:rPr lang="pl-PL" b="1" dirty="0" err="1" smtClean="0"/>
              <a:t>Tileorassi</a:t>
            </a:r>
            <a:r>
              <a:rPr lang="pl-PL" b="1" dirty="0" smtClean="0"/>
              <a:t> AE (ERT) </a:t>
            </a:r>
            <a:r>
              <a:rPr lang="pl-PL" b="1" dirty="0" err="1" smtClean="0"/>
              <a:t>pk</a:t>
            </a:r>
            <a:r>
              <a:rPr lang="pl-PL" b="1" dirty="0" smtClean="0"/>
              <a:t>-o DIMOTIKI &gt; WTEDY, GDY PAŃSTWO CZŁONKOWSKIE DEROGUJE PRAWO UE</a:t>
            </a:r>
          </a:p>
          <a:p>
            <a:r>
              <a:rPr lang="en-US" b="1" dirty="0"/>
              <a:t>C-20/00 and C-64/00 Booker Aquaculture Ltd, trading as Marine Harvest McConnell and Hydro Seafood GSP Ltd </a:t>
            </a:r>
            <a:r>
              <a:rPr lang="pl-PL" b="1" dirty="0" smtClean="0"/>
              <a:t>p-ko</a:t>
            </a:r>
            <a:r>
              <a:rPr lang="en-US" b="1" dirty="0" smtClean="0"/>
              <a:t> </a:t>
            </a:r>
            <a:r>
              <a:rPr lang="en-US" b="1" dirty="0"/>
              <a:t>The Scottish Ministers</a:t>
            </a:r>
            <a:endParaRPr lang="pl-PL" b="1" dirty="0" smtClean="0"/>
          </a:p>
          <a:p>
            <a:r>
              <a:rPr lang="pl-PL" b="1" dirty="0" smtClean="0"/>
              <a:t>LINIA ORZECZNICZA </a:t>
            </a:r>
            <a:r>
              <a:rPr lang="pl-PL" b="1" i="1" dirty="0" smtClean="0"/>
              <a:t>KADI I, II, III, IV</a:t>
            </a:r>
          </a:p>
          <a:p>
            <a:r>
              <a:rPr lang="pl-PL" b="1" i="1" dirty="0" smtClean="0"/>
              <a:t>12/86 Demirel, </a:t>
            </a:r>
            <a:r>
              <a:rPr lang="de-DE" b="1" i="1" dirty="0" smtClean="0"/>
              <a:t>C-427/06 </a:t>
            </a:r>
            <a:r>
              <a:rPr lang="de-DE" b="1" i="1" dirty="0"/>
              <a:t>Birgit </a:t>
            </a:r>
            <a:r>
              <a:rPr lang="de-DE" b="1" i="1" dirty="0" smtClean="0"/>
              <a:t>Bartsch </a:t>
            </a:r>
            <a:r>
              <a:rPr lang="pl-PL" b="1" i="1" dirty="0" err="1" smtClean="0"/>
              <a:t>pk</a:t>
            </a:r>
            <a:r>
              <a:rPr lang="pl-PL" b="1" i="1" dirty="0" smtClean="0"/>
              <a:t>-o</a:t>
            </a:r>
            <a:r>
              <a:rPr lang="de-DE" b="1" i="1" dirty="0" smtClean="0"/>
              <a:t> </a:t>
            </a:r>
            <a:r>
              <a:rPr lang="de-DE" b="1" i="1" dirty="0"/>
              <a:t>Bosch und Siemens Hausgeräte (BSH) Altersfürsorge </a:t>
            </a:r>
            <a:r>
              <a:rPr lang="de-DE" b="1" i="1" dirty="0" smtClean="0"/>
              <a:t>GmbH</a:t>
            </a:r>
            <a:r>
              <a:rPr lang="pl-PL" b="1" i="1" dirty="0" smtClean="0"/>
              <a:t> – Łącznik z prawem UE. SYTUACJA CZYSTO WEWNĘTRZNA - </a:t>
            </a:r>
            <a:r>
              <a:rPr lang="nn-NO" b="1" i="1" dirty="0"/>
              <a:t>175/78 La Reine </a:t>
            </a:r>
            <a:r>
              <a:rPr lang="pl-PL" b="1" i="1" dirty="0" smtClean="0"/>
              <a:t>PK-O</a:t>
            </a:r>
            <a:r>
              <a:rPr lang="nn-NO" b="1" i="1" dirty="0" smtClean="0"/>
              <a:t> </a:t>
            </a:r>
            <a:r>
              <a:rPr lang="nn-NO" b="1" i="1" dirty="0"/>
              <a:t>Vera Ann Saunders</a:t>
            </a:r>
            <a:endParaRPr lang="pl-PL" b="1" i="1" dirty="0" smtClean="0"/>
          </a:p>
          <a:p>
            <a:endParaRPr lang="pl-PL" b="1" dirty="0" smtClean="0"/>
          </a:p>
          <a:p>
            <a:endParaRPr lang="pl-PL" b="1" dirty="0"/>
          </a:p>
        </p:txBody>
      </p:sp>
      <p:sp>
        <p:nvSpPr>
          <p:cNvPr id="4" name="pole tekstowe 3"/>
          <p:cNvSpPr txBox="1"/>
          <p:nvPr/>
        </p:nvSpPr>
        <p:spPr>
          <a:xfrm>
            <a:off x="7375358" y="1371600"/>
            <a:ext cx="3672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NIEPISANE PRAWO PIERWOTNE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65078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KARTA PRAW PODSTAWOWYCH UNII EUROPEJSKIEJ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 smtClean="0"/>
              <a:t>PISANE PRAWO PIERWOTNE, SAMOISTNE OD TRAKTATÓW (TRAKTAT Z LIZBONY)</a:t>
            </a:r>
          </a:p>
          <a:p>
            <a:r>
              <a:rPr lang="pl-PL" b="1" dirty="0" smtClean="0"/>
              <a:t>PROTOKÓŁ nr 30 - BRYTYJSKO-POLSKI</a:t>
            </a:r>
          </a:p>
          <a:p>
            <a:r>
              <a:rPr lang="pl-PL" b="1" dirty="0" smtClean="0"/>
              <a:t>PODZIAŁ NA PRAWA I ZASADY</a:t>
            </a:r>
          </a:p>
          <a:p>
            <a:r>
              <a:rPr lang="pl-PL" b="1" dirty="0" smtClean="0"/>
              <a:t>„ECHR PODŁOGĄ, A NIE SUFITEM”</a:t>
            </a:r>
          </a:p>
          <a:p>
            <a:r>
              <a:rPr lang="pl-PL" b="1" dirty="0" smtClean="0"/>
              <a:t>„TYLKO WTEDY, GDY IMPLEMENTUJĄ PRAWO UNII EUROPEJSKIEJ”</a:t>
            </a:r>
          </a:p>
        </p:txBody>
      </p:sp>
    </p:spTree>
    <p:extLst>
      <p:ext uri="{BB962C8B-B14F-4D97-AF65-F5344CB8AC3E}">
        <p14:creationId xmlns:p14="http://schemas.microsoft.com/office/powerpoint/2010/main" val="187771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iatka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F4B54B"/>
      </a:accent1>
      <a:accent2>
        <a:srgbClr val="A2C84E"/>
      </a:accent2>
      <a:accent3>
        <a:srgbClr val="4BC298"/>
      </a:accent3>
      <a:accent4>
        <a:srgbClr val="4CB5D3"/>
      </a:accent4>
      <a:accent5>
        <a:srgbClr val="9167E3"/>
      </a:accent5>
      <a:accent6>
        <a:srgbClr val="E05073"/>
      </a:accent6>
      <a:hlink>
        <a:srgbClr val="E19520"/>
      </a:hlink>
      <a:folHlink>
        <a:srgbClr val="E8B15D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DD1DAD52-B525-46B5-8E87-60EE23581B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TC103457485[[fn=Siatka]]</Template>
  <TotalTime>275</TotalTime>
  <Words>730</Words>
  <Application>Microsoft Office PowerPoint</Application>
  <PresentationFormat>Panoramiczny</PresentationFormat>
  <Paragraphs>90</Paragraphs>
  <Slides>14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17" baseType="lpstr">
      <vt:lpstr>Arial</vt:lpstr>
      <vt:lpstr>Century Gothic</vt:lpstr>
      <vt:lpstr>Siatka</vt:lpstr>
      <vt:lpstr>PRAWA PODSTAWOWE W PRAWIE UNII EUROPEJSKIEJ   Ochrona praw człowieka w UE ze szczególnym uwzględnieniem Karty Praw Podstawowych </vt:lpstr>
      <vt:lpstr>Pojęcie „praw podstawowych”</vt:lpstr>
      <vt:lpstr>Źródła praw podstawowych  (Z PRAWNEGO PUNKTU WIDZENIA)</vt:lpstr>
      <vt:lpstr>podziałY praw podstawowych</vt:lpstr>
      <vt:lpstr>Struktura praw podstawowych w prawie ue</vt:lpstr>
      <vt:lpstr>Prezentacja programu PowerPoint</vt:lpstr>
      <vt:lpstr>Prezentacja programu PowerPoint</vt:lpstr>
      <vt:lpstr>Ogólne zasady prawa</vt:lpstr>
      <vt:lpstr>KARTA PRAW PODSTAWOWYCH UNII EUROPEJSKIEJ</vt:lpstr>
      <vt:lpstr>Karta praw podstawowych unii europejskiej</vt:lpstr>
      <vt:lpstr>KARTA PRAW PODSTAWOWYCH UNII EUROPEJSKIEJ</vt:lpstr>
      <vt:lpstr>AGENCJA PRAW PODSTAWOWYCH UNII EUROPEJSKIEJ</vt:lpstr>
      <vt:lpstr>PRZYSTĄPIENIE UE DO ECHR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PRAWA PODSTAWOWE W PRAWIE UNII EUROPEJSKIEJ   Ochrona praw człowieka w UE ze szczególnym uwzględnieniem Karty Praw Podstawowych</dc:title>
  <dc:creator>Łukasz Stępkowski</dc:creator>
  <cp:lastModifiedBy>Łukasz Stępkowski</cp:lastModifiedBy>
  <cp:revision>25</cp:revision>
  <dcterms:created xsi:type="dcterms:W3CDTF">2013-11-17T13:47:59Z</dcterms:created>
  <dcterms:modified xsi:type="dcterms:W3CDTF">2013-11-17T21:23:39Z</dcterms:modified>
</cp:coreProperties>
</file>