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0" r:id="rId2"/>
  </p:sldMasterIdLst>
  <p:notesMasterIdLst>
    <p:notesMasterId r:id="rId22"/>
  </p:notesMasterIdLst>
  <p:handoutMasterIdLst>
    <p:handoutMasterId r:id="rId23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8" r:id="rId10"/>
    <p:sldId id="269" r:id="rId11"/>
    <p:sldId id="272" r:id="rId12"/>
    <p:sldId id="264" r:id="rId13"/>
    <p:sldId id="265" r:id="rId14"/>
    <p:sldId id="274" r:id="rId15"/>
    <p:sldId id="266" r:id="rId16"/>
    <p:sldId id="267" r:id="rId17"/>
    <p:sldId id="270" r:id="rId18"/>
    <p:sldId id="271" r:id="rId19"/>
    <p:sldId id="262" r:id="rId20"/>
    <p:sldId id="273" r:id="rId21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7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45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1308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74AC39-44E6-425E-AF49-CF7D189F346F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0F472-929B-459B-8D82-2FABCC5B32A0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022641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DF2775BC-6312-42C7-B7C5-EA6783C2D9CA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67F715A1-4ADC-44E0-9587-804FF39D6B22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2984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40892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noramiczny 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obrazu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81391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  <p:sp>
        <p:nvSpPr>
          <p:cNvPr id="8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640915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  <p:sp>
        <p:nvSpPr>
          <p:cNvPr id="10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4" name="Symbol zastępczy tekstu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898295" y="971253"/>
            <a:ext cx="80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 defTabSz="914400">
              <a:buNone/>
            </a:pPr>
            <a:r>
              <a:rPr lang="pl-PL" sz="1800" b="0" i="0" dirty="0" smtClean="0">
                <a:solidFill>
                  <a:schemeClr val="tx1"/>
                </a:solidFill>
                <a:latin typeface="Century Gothic"/>
                <a:ea typeface="+mn-ea"/>
                <a:cs typeface="+mn-cs"/>
              </a:rPr>
              <a:t>„</a:t>
            </a:r>
            <a:endParaRPr lang="pl-PL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9330490" y="2613787"/>
            <a:ext cx="80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 defTabSz="914400">
              <a:buNone/>
            </a:pPr>
            <a:r>
              <a:rPr lang="pl-PL" sz="1800" b="0" i="0" dirty="0" smtClean="0">
                <a:solidFill>
                  <a:schemeClr val="tx1"/>
                </a:solidFill>
                <a:latin typeface="Century Gothic"/>
                <a:ea typeface="+mn-ea"/>
                <a:cs typeface="+mn-cs"/>
              </a:rPr>
              <a:t>”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47621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49460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3163026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  <p:sp>
        <p:nvSpPr>
          <p:cNvPr id="8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574801" y="4953000"/>
            <a:ext cx="7999315" cy="1074057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0" i="0" kern="1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9334033" y="3316513"/>
            <a:ext cx="80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 defTabSz="914400">
              <a:buNone/>
            </a:pPr>
            <a:r>
              <a:rPr lang="pl-PL" sz="1800" b="0" i="0" dirty="0" smtClean="0">
                <a:solidFill>
                  <a:schemeClr val="tx1"/>
                </a:solidFill>
                <a:latin typeface="Century Gothic"/>
                <a:ea typeface="+mn-ea"/>
                <a:cs typeface="+mn-cs"/>
              </a:rPr>
              <a:t>”</a:t>
            </a:r>
            <a:endParaRPr lang="pl-PL" dirty="0"/>
          </a:p>
        </p:txBody>
      </p:sp>
      <p:sp>
        <p:nvSpPr>
          <p:cNvPr id="14" name="pole tekstowe 13"/>
          <p:cNvSpPr txBox="1"/>
          <p:nvPr/>
        </p:nvSpPr>
        <p:spPr>
          <a:xfrm>
            <a:off x="898295" y="971253"/>
            <a:ext cx="80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 defTabSz="914400">
              <a:buNone/>
            </a:pPr>
            <a:r>
              <a:rPr lang="pl-PL" sz="1800" b="0" i="0" dirty="0" smtClean="0">
                <a:solidFill>
                  <a:schemeClr val="tx1"/>
                </a:solidFill>
                <a:latin typeface="Century Gothic"/>
                <a:ea typeface="+mn-ea"/>
                <a:cs typeface="+mn-cs"/>
              </a:rPr>
              <a:t>„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64584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  <p:sp>
        <p:nvSpPr>
          <p:cNvPr id="10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3" name="Symbol zastępczy tekstu 3"/>
          <p:cNvSpPr>
            <a:spLocks noGrp="1"/>
          </p:cNvSpPr>
          <p:nvPr>
            <p:ph type="body" sz="half" idx="13"/>
          </p:nvPr>
        </p:nvSpPr>
        <p:spPr>
          <a:xfrm>
            <a:off x="1154953" y="3848610"/>
            <a:ext cx="8825659" cy="588517"/>
          </a:xfrm>
        </p:spPr>
        <p:txBody>
          <a:bodyPr anchor="b">
            <a:normAutofit/>
          </a:bodyPr>
          <a:lstStyle>
            <a:lvl1pPr marL="0" indent="0" algn="l" defTabSz="457200" rtl="0" eaLnBrk="1" latinLnBrk="0" hangingPunct="1">
              <a:buNone/>
              <a:defRPr lang="en-US" sz="3600" b="0" i="0" kern="1200" cap="none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792226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4" name="Symbol zastępczy tekstu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cxnSp>
        <p:nvCxnSpPr>
          <p:cNvPr id="17" name="Łącznik prosty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Symbol zastępczy tekstu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9" name="Symbol zastępczy tekstu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0" name="Symbol zastępczy tekstu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649470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14" name="Symbol zastępczy tekstu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2" name="Symbol zastępczy tekstu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3" name="Symbol zastępczy tekstu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4" name="Symbol zastępczy tekstu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29" name="Symbol zastępczy obrazu 2"/>
          <p:cNvSpPr>
            <a:spLocks noGrp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pl-PL" dirty="0"/>
          </a:p>
        </p:txBody>
      </p:sp>
      <p:sp>
        <p:nvSpPr>
          <p:cNvPr id="30" name="Symbol zastępczy obrazu 2"/>
          <p:cNvSpPr>
            <a:spLocks noGrp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pl-PL" dirty="0"/>
          </a:p>
        </p:txBody>
      </p:sp>
      <p:sp>
        <p:nvSpPr>
          <p:cNvPr id="31" name="Symbol zastępczy obrazu 2"/>
          <p:cNvSpPr>
            <a:spLocks noGrp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pl-PL" dirty="0"/>
          </a:p>
        </p:txBody>
      </p:sp>
      <p:cxnSp>
        <p:nvCxnSpPr>
          <p:cNvPr id="17" name="Łącznik prosty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33552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 anchorCtr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50983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164151" y="1447799"/>
            <a:ext cx="1409965" cy="4413251"/>
          </a:xfrm>
        </p:spPr>
        <p:txBody>
          <a:bodyPr vert="eaVert" anchor="b" anchorCtr="0"/>
          <a:lstStyle/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154954" y="1447799"/>
            <a:ext cx="6776630" cy="4413251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9002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22446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62998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12208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8220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7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59123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5153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7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57989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6908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lipsa 12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1000"/>
                </a:schemeClr>
              </a:gs>
              <a:gs pos="75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5" name="Elipsa 14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8000"/>
                </a:schemeClr>
              </a:gs>
              <a:gs pos="71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6" name="Elipsa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7" name="Elipsa 16"/>
          <p:cNvSpPr/>
          <p:nvPr/>
        </p:nvSpPr>
        <p:spPr>
          <a:xfrm>
            <a:off x="799941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4000"/>
                </a:schemeClr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8" name="Elipsa 17"/>
          <p:cNvSpPr/>
          <p:nvPr/>
        </p:nvSpPr>
        <p:spPr>
          <a:xfrm>
            <a:off x="860901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66000">
                <a:schemeClr val="accent1">
                  <a:lumMod val="60000"/>
                  <a:lumOff val="40000"/>
                  <a:alpha val="0"/>
                </a:schemeClr>
              </a:gs>
              <a:gs pos="31000">
                <a:schemeClr val="accent1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4" name="Prostokąt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0FF0622-75E4-48B8-A617-5428CA5926CE}" type="datetimeFigureOut">
              <a:rPr lang="pl-PL" smtClean="0"/>
              <a:t>2013-12-17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75541-8164-4CC7-9F2F-6F0C49BB858D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634672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eur-lex.europa.eu/LexUriServ/LexUriServ.do?uri=OJ:L:2013:320:0001:01:PL:HTML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03393" y="524527"/>
            <a:ext cx="10208713" cy="3329581"/>
          </a:xfrm>
        </p:spPr>
        <p:txBody>
          <a:bodyPr/>
          <a:lstStyle/>
          <a:p>
            <a:pPr algn="l" defTabSz="457200">
              <a:spcBef>
                <a:spcPct val="0"/>
              </a:spcBef>
              <a:buNone/>
            </a:pPr>
            <a:r>
              <a:rPr lang="pl-PL" b="1" dirty="0" smtClean="0"/>
              <a:t>Prawo wtórne </a:t>
            </a:r>
            <a:br>
              <a:rPr lang="pl-PL" b="1" dirty="0" smtClean="0"/>
            </a:br>
            <a:r>
              <a:rPr lang="pl-PL" b="1" dirty="0" smtClean="0"/>
              <a:t>Unii Europejskiej</a:t>
            </a:r>
            <a:endParaRPr lang="pl-PL" b="1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403393" y="5579046"/>
            <a:ext cx="8825658" cy="861420"/>
          </a:xfrm>
        </p:spPr>
        <p:txBody>
          <a:bodyPr/>
          <a:lstStyle/>
          <a:p>
            <a:pPr marL="0" indent="0" algn="l">
              <a:buNone/>
            </a:pPr>
            <a:r>
              <a:rPr lang="pl-PL" dirty="0" smtClean="0"/>
              <a:t>Łukasz STĘPKOWSKI</a:t>
            </a:r>
          </a:p>
          <a:p>
            <a:pPr marL="0" indent="0" algn="l">
              <a:buNone/>
            </a:pPr>
            <a:r>
              <a:rPr lang="pl-PL" dirty="0" smtClean="0"/>
              <a:t>KATEDRA PRAWA MIĘDZYNARODOWEGO I EUROPEJSKIEGO</a:t>
            </a:r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03393" y="4535420"/>
            <a:ext cx="10935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Zagadnienie : </a:t>
            </a:r>
            <a:endParaRPr lang="pl-PL" dirty="0"/>
          </a:p>
          <a:p>
            <a:r>
              <a:rPr lang="pl-PL" dirty="0" smtClean="0"/>
              <a:t>Ogólna </a:t>
            </a:r>
            <a:r>
              <a:rPr lang="pl-PL" dirty="0"/>
              <a:t>charakterystyka systemu źródeł prawa pochodnego z uwzględnieniem systematyki oraz procedury tworzenia poszczególnych </a:t>
            </a:r>
            <a:r>
              <a:rPr lang="pl-PL" dirty="0" smtClean="0"/>
              <a:t>aktów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0544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Podział aktów prawnych :</a:t>
            </a:r>
            <a:br>
              <a:rPr lang="pl-PL" b="1" dirty="0" smtClean="0"/>
            </a:br>
            <a:r>
              <a:rPr lang="pl-PL" b="1" dirty="0" smtClean="0"/>
              <a:t>Akty „bez przymiotnika”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46111" y="2052918"/>
            <a:ext cx="10877833" cy="4195481"/>
          </a:xfrm>
        </p:spPr>
        <p:txBody>
          <a:bodyPr>
            <a:normAutofit fontScale="92500" lnSpcReduction="20000"/>
          </a:bodyPr>
          <a:lstStyle/>
          <a:p>
            <a:r>
              <a:rPr lang="pl-PL" b="1" dirty="0" smtClean="0"/>
              <a:t>Katalog zamknięty aktów prawnych nie-ustawodawczych nie jest zawarty w Traktatach w całości</a:t>
            </a:r>
          </a:p>
          <a:p>
            <a:r>
              <a:rPr lang="pl-PL" b="1" dirty="0" smtClean="0"/>
              <a:t>Może pojawić się taki akt prawny prawa wtórnego, który nie jest aktem ustawodawczym, lecz jest prawnie wiążący i nie jest aktem delegowanym bądź wykonawczym</a:t>
            </a:r>
          </a:p>
          <a:p>
            <a:r>
              <a:rPr lang="pl-PL" b="1" dirty="0" smtClean="0"/>
              <a:t>Taki akt to akt prawny „bez przymiotnika”, przyjmowany wprost na podstawie Traktatów (i nie wymagający ratyfikacji albo zatwierdzenia), ewentualnie akt na podstawie prawa pochodnego</a:t>
            </a:r>
          </a:p>
          <a:p>
            <a:r>
              <a:rPr lang="pl-PL" b="1" dirty="0" smtClean="0"/>
              <a:t>Tutaj zwłaszcza decyzje Komisji Europejskiej względem przedsiębiorstw, lecz również rozporządzenia Rady na podstawie art. 215 TFUE</a:t>
            </a:r>
          </a:p>
          <a:p>
            <a:r>
              <a:rPr lang="pl-PL" b="1" dirty="0" smtClean="0"/>
              <a:t>Niekiedy trudno rozróżnić, czy jest to akt normatywny czy akt stosowania prawa</a:t>
            </a:r>
          </a:p>
          <a:p>
            <a:pPr marL="0" indent="0">
              <a:buNone/>
            </a:pPr>
            <a:endParaRPr lang="pl-PL" b="1" dirty="0"/>
          </a:p>
          <a:p>
            <a:pPr marL="0" indent="0">
              <a:buNone/>
            </a:pPr>
            <a:r>
              <a:rPr lang="pl-PL" b="1" dirty="0" smtClean="0"/>
              <a:t>Pytanie za sto punktów : co to są „akty regulacyjne” ?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094587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46112" y="452718"/>
            <a:ext cx="6268256" cy="862515"/>
          </a:xfrm>
        </p:spPr>
        <p:txBody>
          <a:bodyPr/>
          <a:lstStyle/>
          <a:p>
            <a:r>
              <a:rPr lang="pl-PL" b="1" dirty="0" smtClean="0"/>
              <a:t>Typy aktów prawnych :</a:t>
            </a:r>
            <a:br>
              <a:rPr lang="pl-PL" b="1" dirty="0" smtClean="0"/>
            </a:br>
            <a:r>
              <a:rPr lang="pl-PL" b="1" dirty="0" smtClean="0"/>
              <a:t>Rozporządzenie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b="1" dirty="0" smtClean="0"/>
              <a:t>Akt abstrakcyjno-generalny</a:t>
            </a:r>
          </a:p>
          <a:p>
            <a:pPr algn="just"/>
            <a:r>
              <a:rPr lang="pl-PL" b="1" dirty="0" smtClean="0"/>
              <a:t>Nie zawiera adresata („zasięg ogólny”), wiąże wszystkie podmioty prawa</a:t>
            </a:r>
          </a:p>
          <a:p>
            <a:pPr algn="just"/>
            <a:r>
              <a:rPr lang="pl-PL" b="1" dirty="0" smtClean="0"/>
              <a:t>Obowiązuje i jest stosowane bezpośrednio</a:t>
            </a:r>
          </a:p>
          <a:p>
            <a:pPr algn="just"/>
            <a:r>
              <a:rPr lang="pl-PL" b="1" dirty="0" smtClean="0"/>
              <a:t>Skutek bezpośredni</a:t>
            </a:r>
          </a:p>
          <a:p>
            <a:pPr algn="just"/>
            <a:r>
              <a:rPr lang="pl-PL" b="1" dirty="0" smtClean="0"/>
              <a:t>Rodzajem norm zbliżone do polskiej ustawy</a:t>
            </a:r>
          </a:p>
          <a:p>
            <a:pPr algn="just"/>
            <a:r>
              <a:rPr lang="pl-PL" b="1" dirty="0" smtClean="0"/>
              <a:t>Oznaczane „Rozporządzenie [ustawodawcze/delegowane /wykonawcze/”bez przymiotnika”][instytucja/e] UE nr  XXXX/RRRR [data, tematyka]”</a:t>
            </a:r>
          </a:p>
          <a:p>
            <a:pPr algn="just"/>
            <a:r>
              <a:rPr lang="pl-PL" b="1" dirty="0" smtClean="0"/>
              <a:t>Nie powinno być dodatkowo odzwierciedlane w prawie krajowym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01154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Typy aktów prawnych :</a:t>
            </a:r>
            <a:br>
              <a:rPr lang="pl-PL" b="1" dirty="0" smtClean="0"/>
            </a:br>
            <a:r>
              <a:rPr lang="pl-PL" b="1" dirty="0" smtClean="0"/>
              <a:t>Dyrektywa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03312" y="2052918"/>
            <a:ext cx="10232743" cy="4195481"/>
          </a:xfrm>
        </p:spPr>
        <p:txBody>
          <a:bodyPr>
            <a:normAutofit lnSpcReduction="10000"/>
          </a:bodyPr>
          <a:lstStyle/>
          <a:p>
            <a:r>
              <a:rPr lang="pl-PL" b="1" dirty="0" smtClean="0"/>
              <a:t>Akt abstrakcyjno-generalny</a:t>
            </a:r>
          </a:p>
          <a:p>
            <a:r>
              <a:rPr lang="pl-PL" b="1" dirty="0" smtClean="0"/>
              <a:t>Adresatami dyrektywy są wszystkie państwa członkowskie</a:t>
            </a:r>
          </a:p>
          <a:p>
            <a:r>
              <a:rPr lang="pl-PL" b="1" dirty="0" smtClean="0"/>
              <a:t>Państwa Członkowskie są zobowiązane do osiągnięcia określonego rezultatu, lecz mają swobodę wyboru środków</a:t>
            </a:r>
          </a:p>
          <a:p>
            <a:pPr lvl="1"/>
            <a:r>
              <a:rPr lang="pl-PL" b="1" dirty="0" smtClean="0"/>
              <a:t>Swoboda =/= dowolność, konieczność transpozycji zapewniającej pewność prawną</a:t>
            </a:r>
          </a:p>
          <a:p>
            <a:r>
              <a:rPr lang="pl-PL" b="1" dirty="0" smtClean="0"/>
              <a:t>Musi zostać zaimplementowana przez Państwa Członkowskie</a:t>
            </a:r>
          </a:p>
          <a:p>
            <a:r>
              <a:rPr lang="pl-PL" b="1" dirty="0" smtClean="0"/>
              <a:t>Może osiągnąć skutek bezpośredni</a:t>
            </a:r>
          </a:p>
          <a:p>
            <a:r>
              <a:rPr lang="pl-PL" b="1" dirty="0" smtClean="0"/>
              <a:t>Brak odpowiednika w polskim prawie</a:t>
            </a:r>
          </a:p>
          <a:p>
            <a:r>
              <a:rPr lang="pl-PL" b="1" dirty="0" smtClean="0"/>
              <a:t>Oznaczana jako Dyrektywa [ustawodawcza/delegowana/wykonawcza/”bez przymiotnika”] UE nr RRRR/XXXX [data, tematyka]” </a:t>
            </a:r>
          </a:p>
          <a:p>
            <a:endParaRPr lang="pl-PL" b="1" dirty="0"/>
          </a:p>
        </p:txBody>
      </p:sp>
      <p:sp>
        <p:nvSpPr>
          <p:cNvPr id="4" name="Strzałka w prawo 3"/>
          <p:cNvSpPr/>
          <p:nvPr/>
        </p:nvSpPr>
        <p:spPr>
          <a:xfrm rot="21173058">
            <a:off x="7748688" y="1783609"/>
            <a:ext cx="3908121" cy="5386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 rot="21199865">
            <a:off x="7687896" y="1899030"/>
            <a:ext cx="4053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b="1" dirty="0" smtClean="0"/>
              <a:t>Akt abstrakcyjno-generalny z adresatami ?</a:t>
            </a:r>
            <a:endParaRPr lang="pl-PL" sz="1400" b="1" dirty="0"/>
          </a:p>
        </p:txBody>
      </p:sp>
    </p:spTree>
    <p:extLst>
      <p:ext uri="{BB962C8B-B14F-4D97-AF65-F5344CB8AC3E}">
        <p14:creationId xmlns:p14="http://schemas.microsoft.com/office/powerpoint/2010/main" val="1804446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0696" y="264827"/>
            <a:ext cx="9404723" cy="887567"/>
          </a:xfrm>
        </p:spPr>
        <p:txBody>
          <a:bodyPr/>
          <a:lstStyle/>
          <a:p>
            <a:r>
              <a:rPr lang="pl-PL" b="1" dirty="0" smtClean="0"/>
              <a:t>Dyrektywy – akt specyficzny dla prawa Unii Europejskiej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13152" y="1919154"/>
            <a:ext cx="11686782" cy="4544275"/>
          </a:xfrm>
        </p:spPr>
        <p:txBody>
          <a:bodyPr/>
          <a:lstStyle/>
          <a:p>
            <a:pPr algn="just"/>
            <a:r>
              <a:rPr lang="pl-PL" b="1" dirty="0" smtClean="0"/>
              <a:t>Dyrektywa, mimo, że zawiera w sobie normy abstrakcyjno-generalne, posiada określonych adresatów – wszystkie Państwa Członkowskie (jest nietypowa sytuacja)</a:t>
            </a:r>
          </a:p>
          <a:p>
            <a:pPr algn="just"/>
            <a:r>
              <a:rPr lang="pl-PL" b="1" dirty="0" smtClean="0"/>
              <a:t>Sama materia „w środku” tego aktu prawnego, która ma być zaimplementowana, może być w pewnych wypadkach użyta przez nie-adresata dyrektywy – przez jednostkę (osobę fizyczną, spółkę…), przede wszystkim przeciwko Państwu, które uchybiło obowiązkowi zaimplementowania dyrektywy</a:t>
            </a:r>
          </a:p>
          <a:p>
            <a:pPr algn="just"/>
            <a:r>
              <a:rPr lang="pl-PL" b="1" dirty="0" smtClean="0"/>
              <a:t>W takiej sytuacji, fakt, że dyrektywa ma adresatów, tylko których co do zasady wiąże, jest modyfikowany, a dyrektywę stosuje się nie tylko odnośnie jej adresatów </a:t>
            </a:r>
          </a:p>
          <a:p>
            <a:pPr algn="just"/>
            <a:r>
              <a:rPr lang="pl-PL" b="1" dirty="0" smtClean="0"/>
              <a:t>Jeśli dyrektywa jest, w sytuacji jej niezaimplementowania, wystarczająco spójna, precyzyjna i bezwarunkowa, można oprzeć rozstrzygnięcie przeciwko naruszającemu Państwu w postępowaniu (np. sądowym) bezpośrednio na dyrektywie</a:t>
            </a:r>
            <a:endParaRPr lang="pl-PL" b="1" dirty="0"/>
          </a:p>
        </p:txBody>
      </p:sp>
      <p:sp>
        <p:nvSpPr>
          <p:cNvPr id="4" name="Strzałka w prawo 3"/>
          <p:cNvSpPr/>
          <p:nvPr/>
        </p:nvSpPr>
        <p:spPr>
          <a:xfrm rot="20240313">
            <a:off x="64619" y="1013257"/>
            <a:ext cx="701458" cy="4759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 rot="16200000">
            <a:off x="10283868" y="470134"/>
            <a:ext cx="995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BONUS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979947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Typy aktów prawnych :</a:t>
            </a:r>
            <a:br>
              <a:rPr lang="pl-PL" b="1" dirty="0" smtClean="0"/>
            </a:br>
            <a:r>
              <a:rPr lang="pl-PL" b="1" dirty="0" smtClean="0"/>
              <a:t>Decyzja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03312" y="1853248"/>
            <a:ext cx="10433159" cy="4395151"/>
          </a:xfrm>
        </p:spPr>
        <p:txBody>
          <a:bodyPr>
            <a:normAutofit lnSpcReduction="10000"/>
          </a:bodyPr>
          <a:lstStyle/>
          <a:p>
            <a:pPr algn="just"/>
            <a:r>
              <a:rPr lang="pl-PL" b="1" dirty="0" smtClean="0"/>
              <a:t>Może określać adresata – wtedy taka decyzja wiąże tylko jego, jest to co do zasady akt indywidualny</a:t>
            </a:r>
          </a:p>
          <a:p>
            <a:pPr algn="just"/>
            <a:r>
              <a:rPr lang="pl-PL" b="1" dirty="0" smtClean="0"/>
              <a:t>Akt „problematyczny”, bowiem mianem „decyzji” określa się także niektóre akty, które są przyjmowane poza procedurą ustawodawczą – jest to przykład na niezamknięty charakter katalogu źródeł prawa wtórnego; pojawiają się wtedy np. decyzje Komisji w sprawach prawa konkurencji albo pomocy publicznej, jak również decyzje Rady w ramach </a:t>
            </a:r>
            <a:r>
              <a:rPr lang="pl-PL" b="1" dirty="0" err="1" smtClean="0"/>
              <a:t>WPiZB</a:t>
            </a:r>
            <a:endParaRPr lang="pl-PL" b="1" dirty="0" smtClean="0"/>
          </a:p>
          <a:p>
            <a:pPr algn="just"/>
            <a:r>
              <a:rPr lang="pl-PL" b="1" dirty="0" smtClean="0"/>
              <a:t>Gdy jest to decyzja, która nie wskazuje adresata, jej normy zbliżają się do rozporządzenia (brak indywidualności)</a:t>
            </a:r>
          </a:p>
          <a:p>
            <a:pPr algn="just"/>
            <a:r>
              <a:rPr lang="pl-PL" b="1" dirty="0" smtClean="0"/>
              <a:t>Różnicą od rozporządzenia jest co do zasady konkretny charakter (a nie abstrakcyjny)</a:t>
            </a:r>
          </a:p>
          <a:p>
            <a:pPr algn="just"/>
            <a:r>
              <a:rPr lang="pl-PL" b="1" dirty="0" smtClean="0"/>
              <a:t>Różne oznaczenia w zależności od tego, z jaką decyzją mamy do czynienia – zazwyczaj  [Decyzja [Instytucja] RRRR/XXXX[ew. </a:t>
            </a:r>
            <a:r>
              <a:rPr lang="pl-PL" b="1" dirty="0" err="1" smtClean="0"/>
              <a:t>WPiZB</a:t>
            </a:r>
            <a:r>
              <a:rPr lang="pl-PL" b="1" dirty="0" smtClean="0"/>
              <a:t>] [data, tematyka]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435756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00833" y="452718"/>
            <a:ext cx="10108504" cy="1400530"/>
          </a:xfrm>
        </p:spPr>
        <p:txBody>
          <a:bodyPr/>
          <a:lstStyle/>
          <a:p>
            <a:r>
              <a:rPr lang="pl-PL" b="1" dirty="0" smtClean="0"/>
              <a:t>Typy aktów prawnych :</a:t>
            </a:r>
            <a:br>
              <a:rPr lang="pl-PL" b="1" dirty="0" smtClean="0"/>
            </a:br>
            <a:r>
              <a:rPr lang="pl-PL" b="1" dirty="0" smtClean="0"/>
              <a:t>Porozumienie międzyinstytucjonalne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75364" y="2052918"/>
            <a:ext cx="11849622" cy="4195481"/>
          </a:xfrm>
        </p:spPr>
        <p:txBody>
          <a:bodyPr/>
          <a:lstStyle/>
          <a:p>
            <a:r>
              <a:rPr lang="pl-PL" b="1" dirty="0" smtClean="0"/>
              <a:t>„Lizbońska nowość” – może być wiążące (w tym „na zewnątrz”)</a:t>
            </a:r>
          </a:p>
          <a:p>
            <a:r>
              <a:rPr lang="pl-PL" b="1" dirty="0" smtClean="0"/>
              <a:t>Art. 295 TFUE : legitymowane są PE, KE i Rada</a:t>
            </a:r>
          </a:p>
          <a:p>
            <a:r>
              <a:rPr lang="pl-PL" b="1" dirty="0" smtClean="0"/>
              <a:t>Mogą też zaistnieć inne niż określone w art. 295 TFUE porozumienia międzyinstytucjonalne</a:t>
            </a:r>
          </a:p>
          <a:p>
            <a:pPr lvl="1"/>
            <a:r>
              <a:rPr lang="pl-PL" b="1" dirty="0" smtClean="0"/>
              <a:t>Przykład </a:t>
            </a:r>
            <a:r>
              <a:rPr lang="pl-PL" b="1" dirty="0"/>
              <a:t>: Porozumienie międzyinstytucjonalne między Parlamentem Europejskim a Europejskim Bankiem Centralnym w sprawie praktycznych zasad egzekwowania demokratycznej odpowiedzialności i sprawowania nadzoru nad wykonywaniem zadań powierzonych EBC w ramach jednolitego mechanizmu </a:t>
            </a:r>
            <a:r>
              <a:rPr lang="pl-PL" b="1" dirty="0" smtClean="0"/>
              <a:t>nadzorczego</a:t>
            </a:r>
          </a:p>
          <a:p>
            <a:pPr marL="0" indent="0">
              <a:buNone/>
            </a:pPr>
            <a:r>
              <a:rPr lang="pl-PL" b="1" dirty="0" smtClean="0"/>
              <a:t>	</a:t>
            </a:r>
            <a:r>
              <a:rPr lang="pl-PL" b="1" dirty="0" smtClean="0">
                <a:hlinkClick r:id="rId2"/>
              </a:rPr>
              <a:t>http</a:t>
            </a:r>
            <a:r>
              <a:rPr lang="pl-PL" b="1" dirty="0">
                <a:hlinkClick r:id="rId2"/>
              </a:rPr>
              <a:t>://</a:t>
            </a:r>
            <a:r>
              <a:rPr lang="pl-PL" b="1" dirty="0" smtClean="0">
                <a:hlinkClick r:id="rId2"/>
              </a:rPr>
              <a:t>eur-lex.europa.eu/LexUriServ/LexUriServ.do?uri=OJ:L:2013:320:0001:01:PL:HTML</a:t>
            </a:r>
            <a:endParaRPr lang="pl-PL" b="1" dirty="0" smtClean="0"/>
          </a:p>
          <a:p>
            <a:r>
              <a:rPr lang="pl-PL" b="1" dirty="0" smtClean="0"/>
              <a:t>Rozbudowanie jednostek redakcyjnych – zbliżenie się do wyglądu umowy (czynności prawnej), a nie aktu prawnego</a:t>
            </a:r>
            <a:endParaRPr lang="pl-PL" b="1" dirty="0"/>
          </a:p>
          <a:p>
            <a:endParaRPr lang="pl-PL" b="1" dirty="0"/>
          </a:p>
        </p:txBody>
      </p:sp>
      <p:sp>
        <p:nvSpPr>
          <p:cNvPr id="4" name="pole tekstowe 3"/>
          <p:cNvSpPr txBox="1"/>
          <p:nvPr/>
        </p:nvSpPr>
        <p:spPr>
          <a:xfrm rot="474191">
            <a:off x="9902900" y="5510946"/>
            <a:ext cx="22171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&lt; </a:t>
            </a:r>
            <a:r>
              <a:rPr lang="pl-PL" b="1" dirty="0"/>
              <a:t>a</a:t>
            </a:r>
            <a:r>
              <a:rPr lang="pl-PL" b="1" dirty="0" smtClean="0"/>
              <a:t>le to tylko tak wygląda, nie zapominać że to jest akt prawny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92571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Typy aktów prawnych : </a:t>
            </a:r>
            <a:br>
              <a:rPr lang="pl-PL" b="1" dirty="0" smtClean="0"/>
            </a:br>
            <a:r>
              <a:rPr lang="pl-PL" b="1" dirty="0" smtClean="0"/>
              <a:t>Zalecenie i opinia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46112" y="2052918"/>
            <a:ext cx="10940464" cy="4195481"/>
          </a:xfrm>
        </p:spPr>
        <p:txBody>
          <a:bodyPr/>
          <a:lstStyle/>
          <a:p>
            <a:r>
              <a:rPr lang="pl-PL" b="1" dirty="0" smtClean="0"/>
              <a:t>Zalecenie</a:t>
            </a:r>
          </a:p>
          <a:p>
            <a:pPr lvl="1"/>
            <a:r>
              <a:rPr lang="pl-PL" b="1" dirty="0" smtClean="0"/>
              <a:t>Nazwany akt prawny niewiążący – art. 292 TFUE</a:t>
            </a:r>
          </a:p>
          <a:p>
            <a:pPr lvl="1"/>
            <a:r>
              <a:rPr lang="pl-PL" b="1" dirty="0" err="1" smtClean="0"/>
              <a:t>Soft</a:t>
            </a:r>
            <a:r>
              <a:rPr lang="pl-PL" b="1" dirty="0" smtClean="0"/>
              <a:t> law</a:t>
            </a:r>
          </a:p>
          <a:p>
            <a:pPr lvl="1"/>
            <a:r>
              <a:rPr lang="pl-PL" b="1" dirty="0" smtClean="0"/>
              <a:t>Legitymowane są Rada, KE i ew. EBC</a:t>
            </a:r>
          </a:p>
          <a:p>
            <a:r>
              <a:rPr lang="pl-PL" b="1" dirty="0" smtClean="0"/>
              <a:t>Opinia</a:t>
            </a:r>
          </a:p>
          <a:p>
            <a:pPr lvl="1"/>
            <a:r>
              <a:rPr lang="pl-PL" b="1" dirty="0" smtClean="0"/>
              <a:t>Również </a:t>
            </a:r>
            <a:r>
              <a:rPr lang="pl-PL" b="1" dirty="0" err="1" smtClean="0"/>
              <a:t>soft</a:t>
            </a:r>
            <a:r>
              <a:rPr lang="pl-PL" b="1" dirty="0" smtClean="0"/>
              <a:t> law</a:t>
            </a:r>
          </a:p>
          <a:p>
            <a:pPr lvl="1"/>
            <a:r>
              <a:rPr lang="pl-PL" b="1" dirty="0" smtClean="0"/>
              <a:t>Może być przewidziana Traktatami</a:t>
            </a:r>
          </a:p>
          <a:p>
            <a:pPr lvl="1"/>
            <a:r>
              <a:rPr lang="pl-PL" b="1" dirty="0" smtClean="0"/>
              <a:t>Może też być przyjmowana na podstawie prawa wtórnego, gdy pojawia się obowiązek lub możliwość konsultacji</a:t>
            </a:r>
          </a:p>
          <a:p>
            <a:pPr lvl="1"/>
            <a:r>
              <a:rPr lang="pl-PL" b="1" dirty="0" smtClean="0"/>
              <a:t>Również nie jest to akt prawny wiążący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7821697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32961" y="352510"/>
            <a:ext cx="10852782" cy="1400530"/>
          </a:xfrm>
        </p:spPr>
        <p:txBody>
          <a:bodyPr/>
          <a:lstStyle/>
          <a:p>
            <a:r>
              <a:rPr lang="pl-PL" b="1" dirty="0" smtClean="0"/>
              <a:t>Systematyka aktu prawnego UE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04476" y="2065443"/>
            <a:ext cx="10709752" cy="4195481"/>
          </a:xfrm>
        </p:spPr>
        <p:txBody>
          <a:bodyPr/>
          <a:lstStyle/>
          <a:p>
            <a:r>
              <a:rPr lang="pl-PL" b="1" dirty="0" smtClean="0"/>
              <a:t>Oznaczenie aktu prawnego wraz z powołaniem miejsca publikacji</a:t>
            </a:r>
          </a:p>
          <a:p>
            <a:r>
              <a:rPr lang="pl-PL" b="1" dirty="0" smtClean="0"/>
              <a:t>Preambuła</a:t>
            </a:r>
          </a:p>
          <a:p>
            <a:pPr lvl="1"/>
            <a:r>
              <a:rPr lang="pl-PL" b="1" dirty="0" smtClean="0"/>
              <a:t>Powołanie podstawy prawnej</a:t>
            </a:r>
          </a:p>
          <a:p>
            <a:pPr lvl="1"/>
            <a:r>
              <a:rPr lang="pl-PL" b="1" dirty="0"/>
              <a:t>Uzasadnienie (musi być, art. 296 TFUE) wraz z odwołaniem się </a:t>
            </a:r>
            <a:r>
              <a:rPr lang="pl-PL" b="1" dirty="0" smtClean="0"/>
              <a:t>do </a:t>
            </a:r>
            <a:r>
              <a:rPr lang="pl-PL" b="1" dirty="0"/>
              <a:t>propozycji, inicjatyw, zaleceń, wniosków lub </a:t>
            </a:r>
            <a:r>
              <a:rPr lang="pl-PL" b="1" dirty="0" smtClean="0"/>
              <a:t>opinii przewidzianych </a:t>
            </a:r>
            <a:r>
              <a:rPr lang="pl-PL" b="1" dirty="0"/>
              <a:t>w </a:t>
            </a:r>
            <a:r>
              <a:rPr lang="pl-PL" b="1" dirty="0" smtClean="0"/>
              <a:t>Traktatach w przedmiocie aktu</a:t>
            </a:r>
            <a:endParaRPr lang="pl-PL" b="1" dirty="0"/>
          </a:p>
          <a:p>
            <a:r>
              <a:rPr lang="pl-PL" b="1" dirty="0" smtClean="0"/>
              <a:t>Jednostki redakcyjne aktu : rozdziały, sekcje, artykuły, ustępy, akapity, litery, </a:t>
            </a:r>
            <a:r>
              <a:rPr lang="pl-PL" b="1" dirty="0" err="1" smtClean="0"/>
              <a:t>tiret</a:t>
            </a:r>
            <a:endParaRPr lang="pl-PL" b="1" dirty="0" smtClean="0"/>
          </a:p>
          <a:p>
            <a:r>
              <a:rPr lang="pl-PL" b="1" dirty="0" smtClean="0"/>
              <a:t>Podpis</a:t>
            </a:r>
          </a:p>
          <a:p>
            <a:r>
              <a:rPr lang="pl-PL" b="1" dirty="0" smtClean="0"/>
              <a:t>Załączniki do aktu prawnego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30147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94240" y="202197"/>
            <a:ext cx="10564684" cy="1400530"/>
          </a:xfrm>
        </p:spPr>
        <p:txBody>
          <a:bodyPr/>
          <a:lstStyle/>
          <a:p>
            <a:r>
              <a:rPr lang="pl-PL" b="1" dirty="0" smtClean="0"/>
              <a:t>Publikacja i notyfikacja aktu prawnego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1042" y="1377864"/>
            <a:ext cx="11373632" cy="4870536"/>
          </a:xfrm>
        </p:spPr>
        <p:txBody>
          <a:bodyPr>
            <a:normAutofit/>
          </a:bodyPr>
          <a:lstStyle/>
          <a:p>
            <a:pPr algn="just"/>
            <a:r>
              <a:rPr lang="pl-PL" b="1" dirty="0" smtClean="0"/>
              <a:t>Art. 297 TFUE</a:t>
            </a:r>
          </a:p>
          <a:p>
            <a:pPr algn="just"/>
            <a:r>
              <a:rPr lang="pl-PL" b="1" dirty="0" smtClean="0"/>
              <a:t>Unia publikuje swoje akty prawne w Internecie – Dziennik Urzędowy Unii Europejskiej, oficjalny publikator UE, jest elektroniczny</a:t>
            </a:r>
          </a:p>
          <a:p>
            <a:pPr algn="just"/>
            <a:r>
              <a:rPr lang="pl-PL" b="1" dirty="0"/>
              <a:t>Rozporządzenie Rady nr </a:t>
            </a:r>
            <a:r>
              <a:rPr lang="pl-PL" b="1" dirty="0" smtClean="0"/>
              <a:t>216/2013 z </a:t>
            </a:r>
            <a:r>
              <a:rPr lang="pl-PL" b="1" dirty="0"/>
              <a:t>dnia 7 marca 2013 </a:t>
            </a:r>
            <a:r>
              <a:rPr lang="pl-PL" b="1" dirty="0" smtClean="0"/>
              <a:t>roku w </a:t>
            </a:r>
            <a:r>
              <a:rPr lang="pl-PL" b="1" dirty="0"/>
              <a:t>sprawie elektronicznej publikacji Dziennika Urzędowego Unii </a:t>
            </a:r>
            <a:r>
              <a:rPr lang="pl-PL" b="1" dirty="0" smtClean="0"/>
              <a:t>Europejskiej</a:t>
            </a:r>
          </a:p>
          <a:p>
            <a:pPr algn="just"/>
            <a:r>
              <a:rPr lang="pl-PL" b="1" dirty="0" smtClean="0"/>
              <a:t>Akt prawny musi być opublikowany we wszystkich językach urzędowych 28 Państw Członkowskich (inaczej – podstawa orzeczenia nieważności)</a:t>
            </a:r>
          </a:p>
          <a:p>
            <a:pPr algn="just"/>
            <a:r>
              <a:rPr lang="pl-PL" b="1" dirty="0" smtClean="0"/>
              <a:t>Notyfikacja następuje, gdy akt prawny nie wymaga publikacji i określa adresata – notyfikacja polega na przesłaniu aktu podmiotowi nim dotkniętemu</a:t>
            </a:r>
          </a:p>
          <a:p>
            <a:pPr lvl="1" algn="just"/>
            <a:r>
              <a:rPr lang="pl-PL" b="1" dirty="0" smtClean="0"/>
              <a:t>„Inne </a:t>
            </a:r>
            <a:r>
              <a:rPr lang="pl-PL" b="1" dirty="0"/>
              <a:t>dyrektywy, jak również decyzje, które wskazują adresata, są notyfikowane adresatom i stają </a:t>
            </a:r>
            <a:r>
              <a:rPr lang="pl-PL" b="1" dirty="0" smtClean="0"/>
              <a:t>się skuteczne </a:t>
            </a:r>
            <a:r>
              <a:rPr lang="pl-PL" b="1" dirty="0"/>
              <a:t>wraz z tą </a:t>
            </a:r>
            <a:r>
              <a:rPr lang="pl-PL" b="1" dirty="0" smtClean="0"/>
              <a:t>notyfikacją”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109629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 rot="5400000">
            <a:off x="10234786" y="449587"/>
            <a:ext cx="1076217" cy="439761"/>
          </a:xfrm>
        </p:spPr>
        <p:txBody>
          <a:bodyPr/>
          <a:lstStyle/>
          <a:p>
            <a:pPr marL="0" indent="0">
              <a:buNone/>
            </a:pPr>
            <a:r>
              <a:rPr lang="pl-PL" b="1" dirty="0" smtClean="0"/>
              <a:t>Koniec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418702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Prawo pochodne vel wtórne - definicja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smtClean="0"/>
              <a:t>To prawo, które jest stanowione przez instytucje Unii Europejskiej i inne organy Unii Europejskiej na podstawie prawa pierwotnego  i jest hierarchicznie niżej od tego ostatniego</a:t>
            </a:r>
          </a:p>
          <a:p>
            <a:r>
              <a:rPr lang="pl-PL" b="1" dirty="0" smtClean="0"/>
              <a:t>Jest to prawo Unii Europejskiej, a nie prawo jakiejś instytucji Unii Europejskiej</a:t>
            </a:r>
          </a:p>
          <a:p>
            <a:r>
              <a:rPr lang="pl-PL" b="1" dirty="0" smtClean="0"/>
              <a:t>Terminy „prawo pochodne” i „prawo wtórne” nie pojawiają się w Traktatach – te ostatnie mówią o „aktach prawnych Unii”</a:t>
            </a:r>
          </a:p>
          <a:p>
            <a:r>
              <a:rPr lang="pl-PL" b="1" dirty="0" smtClean="0"/>
              <a:t>Rozróżnienie na prawo „twarde” oraz prawo „miękkie”</a:t>
            </a:r>
          </a:p>
          <a:p>
            <a:r>
              <a:rPr lang="pl-PL" b="1" dirty="0" smtClean="0"/>
              <a:t>Rozróżnienie na akty ustawodawcze i inne akty prawne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138759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„Pochodne” czy „wtórne” ?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smtClean="0"/>
              <a:t>W języku angielskim : </a:t>
            </a:r>
            <a:r>
              <a:rPr lang="pl-PL" b="1" i="1" dirty="0" err="1" smtClean="0"/>
              <a:t>secondary</a:t>
            </a:r>
            <a:r>
              <a:rPr lang="pl-PL" b="1" i="1" dirty="0" smtClean="0"/>
              <a:t> law</a:t>
            </a:r>
          </a:p>
          <a:p>
            <a:r>
              <a:rPr lang="pl-PL" b="1" dirty="0" smtClean="0"/>
              <a:t>W </a:t>
            </a:r>
            <a:r>
              <a:rPr lang="pl-PL" b="1" dirty="0"/>
              <a:t>języku niemieckim : </a:t>
            </a:r>
            <a:r>
              <a:rPr lang="pl-PL" b="1" i="1" dirty="0" err="1"/>
              <a:t>Abgeleitetes</a:t>
            </a:r>
            <a:r>
              <a:rPr lang="pl-PL" b="1" i="1" dirty="0"/>
              <a:t> </a:t>
            </a:r>
            <a:r>
              <a:rPr lang="pl-PL" b="1" i="1" dirty="0" err="1" smtClean="0"/>
              <a:t>Recht</a:t>
            </a:r>
            <a:endParaRPr lang="pl-PL" b="1" i="1" dirty="0" smtClean="0"/>
          </a:p>
          <a:p>
            <a:endParaRPr lang="pl-PL" b="1" i="1" dirty="0"/>
          </a:p>
          <a:p>
            <a:r>
              <a:rPr lang="pl-PL" b="1" dirty="0" smtClean="0"/>
              <a:t>W oficjalnych tłumaczeniach aktów prawnych spotyka się termin „prawo wtórne”, a termin „prawo pochodne” jest często używany przez doktrynę prawa</a:t>
            </a:r>
          </a:p>
          <a:p>
            <a:pPr marL="0" indent="0">
              <a:buNone/>
            </a:pPr>
            <a:endParaRPr lang="pl-PL" b="1" i="1" dirty="0" smtClean="0"/>
          </a:p>
          <a:p>
            <a:r>
              <a:rPr lang="pl-PL" b="1" dirty="0" smtClean="0"/>
              <a:t>Pomysł : skoro termin „prawo wtórne” jest używany oficjalnie, to przede wszystkim nim należy się posługiwać</a:t>
            </a:r>
            <a:endParaRPr lang="pl-PL" b="1" dirty="0"/>
          </a:p>
        </p:txBody>
      </p:sp>
      <p:sp>
        <p:nvSpPr>
          <p:cNvPr id="4" name="pole tekstowe 3"/>
          <p:cNvSpPr txBox="1"/>
          <p:nvPr/>
        </p:nvSpPr>
        <p:spPr>
          <a:xfrm rot="521401">
            <a:off x="10087198" y="3444657"/>
            <a:ext cx="2000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Język prawny i język prawniczy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995347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Prawo wtórne a pojęcie dorobku Unii Europejskiej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03312" y="2052918"/>
            <a:ext cx="9744228" cy="4195481"/>
          </a:xfrm>
        </p:spPr>
        <p:txBody>
          <a:bodyPr/>
          <a:lstStyle/>
          <a:p>
            <a:pPr algn="just"/>
            <a:r>
              <a:rPr lang="pl-PL" b="1" dirty="0" smtClean="0"/>
              <a:t>W prawie Unii Europejskiej funkcjonuje pojęcie „dorobku Unii” (fr. </a:t>
            </a:r>
            <a:r>
              <a:rPr lang="pl-PL" b="1" dirty="0" err="1" smtClean="0"/>
              <a:t>acquis</a:t>
            </a:r>
            <a:r>
              <a:rPr lang="pl-PL" b="1" dirty="0" smtClean="0"/>
              <a:t> de </a:t>
            </a:r>
            <a:r>
              <a:rPr lang="pl-PL" b="1" dirty="0" err="1" smtClean="0"/>
              <a:t>l’Union</a:t>
            </a:r>
            <a:r>
              <a:rPr lang="pl-PL" b="1" dirty="0" smtClean="0"/>
              <a:t>), dawniej „dorobku wspólnotowego” (</a:t>
            </a:r>
            <a:r>
              <a:rPr lang="pl-PL" b="1" dirty="0" err="1" smtClean="0"/>
              <a:t>acquis</a:t>
            </a:r>
            <a:r>
              <a:rPr lang="pl-PL" b="1" dirty="0" smtClean="0"/>
              <a:t> </a:t>
            </a:r>
            <a:r>
              <a:rPr lang="pl-PL" b="1" dirty="0" err="1" smtClean="0"/>
              <a:t>communautaire</a:t>
            </a:r>
            <a:r>
              <a:rPr lang="pl-PL" b="1" dirty="0" smtClean="0"/>
              <a:t>)</a:t>
            </a:r>
          </a:p>
          <a:p>
            <a:pPr algn="just"/>
            <a:r>
              <a:rPr lang="pl-PL" b="1" dirty="0" smtClean="0"/>
              <a:t>Jest to to wszystko, co wynikło z obowiązujących Traktatów w toku rozwoju prawa Unii Europejskiej</a:t>
            </a:r>
          </a:p>
          <a:p>
            <a:pPr algn="just"/>
            <a:r>
              <a:rPr lang="pl-PL" b="1" dirty="0" smtClean="0"/>
              <a:t>Szerszy zakres niż „prawo wtórne”, bowiem obejmuje to pojęcie również np. orzeczenia TS UE, podejmowane w toku stosowania prawa pierwotnego i wtórnego, ustaloną praktykę instytucjonalną, odpowiedzi na pytania poselskie, oświadczenia instytucji i organów – a więc to, co nie jest normą prawną, lecz zostało zdziałane w wykonaniu lub na podstawie prawa UE</a:t>
            </a:r>
          </a:p>
          <a:p>
            <a:pPr algn="just"/>
            <a:r>
              <a:rPr lang="pl-PL" b="1" dirty="0" err="1" smtClean="0"/>
              <a:t>Acquis</a:t>
            </a:r>
            <a:r>
              <a:rPr lang="pl-PL" b="1" dirty="0" smtClean="0"/>
              <a:t> nie będące prawem wtórnym może być przydatne do jego interpretacji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840322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Prawo „twarde” i prawo „miękkie”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25468" y="1315234"/>
            <a:ext cx="11761940" cy="504798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pl-PL" b="1" dirty="0" smtClean="0"/>
              <a:t>Ang. „hard law” oraz „</a:t>
            </a:r>
            <a:r>
              <a:rPr lang="pl-PL" b="1" dirty="0" err="1" smtClean="0"/>
              <a:t>soft</a:t>
            </a:r>
            <a:r>
              <a:rPr lang="pl-PL" b="1" dirty="0" smtClean="0"/>
              <a:t> law”</a:t>
            </a:r>
          </a:p>
          <a:p>
            <a:pPr algn="just"/>
            <a:r>
              <a:rPr lang="pl-PL" b="1" dirty="0" smtClean="0"/>
              <a:t>Rozróżnienie na normę prawnie wiążącą oraz takie wyrażenie normatywne, które nie jest formalnie wiążące</a:t>
            </a:r>
          </a:p>
          <a:p>
            <a:pPr algn="just"/>
            <a:r>
              <a:rPr lang="pl-PL" b="1" dirty="0" smtClean="0"/>
              <a:t>To pierwsze jest źródłem praw i obowiązków dla podmiotów prawa, to drugie może posłużyć jako materiał interpretacyjny lub przedstawić pogląd instytucji lub organu na jakąś normę prawną</a:t>
            </a:r>
          </a:p>
          <a:p>
            <a:pPr algn="just"/>
            <a:r>
              <a:rPr lang="pl-PL" b="1" dirty="0" smtClean="0"/>
              <a:t>Prawo miękkie w szczególności może służyć do nie-władczego skłonienia podmiotu prawa do zachowania w określony sposób (wtedy ma charakter tzw. </a:t>
            </a:r>
            <a:r>
              <a:rPr lang="pl-PL" b="1" dirty="0" err="1" smtClean="0"/>
              <a:t>optatywy</a:t>
            </a:r>
            <a:r>
              <a:rPr lang="pl-PL" b="1" dirty="0" smtClean="0"/>
              <a:t>) </a:t>
            </a:r>
          </a:p>
          <a:p>
            <a:pPr lvl="1" algn="just"/>
            <a:r>
              <a:rPr lang="pl-PL" b="1" dirty="0"/>
              <a:t>J</a:t>
            </a:r>
            <a:r>
              <a:rPr lang="pl-PL" b="1" dirty="0" smtClean="0"/>
              <a:t>est to taka forma działalności </a:t>
            </a:r>
            <a:r>
              <a:rPr lang="pl-PL" b="1" dirty="0" err="1" smtClean="0"/>
              <a:t>normodawczej</a:t>
            </a:r>
            <a:r>
              <a:rPr lang="pl-PL" b="1" dirty="0" smtClean="0"/>
              <a:t>, która objawia się w publikacji wytycznych, praktycznych poradników, FAQ i tym podobnych</a:t>
            </a:r>
          </a:p>
          <a:p>
            <a:pPr algn="just"/>
            <a:r>
              <a:rPr lang="pl-PL" b="1" dirty="0" smtClean="0"/>
              <a:t>Duża ilość </a:t>
            </a:r>
            <a:r>
              <a:rPr lang="pl-PL" b="1" dirty="0" err="1" smtClean="0"/>
              <a:t>soft</a:t>
            </a:r>
            <a:r>
              <a:rPr lang="pl-PL" b="1" dirty="0" smtClean="0"/>
              <a:t> law w prawie UE</a:t>
            </a:r>
          </a:p>
          <a:p>
            <a:pPr algn="just"/>
            <a:r>
              <a:rPr lang="pl-PL" b="1" dirty="0" smtClean="0"/>
              <a:t>Parlament nie lubi </a:t>
            </a:r>
            <a:r>
              <a:rPr lang="pl-PL" b="1" dirty="0"/>
              <a:t>: r</a:t>
            </a:r>
            <a:r>
              <a:rPr lang="pl-PL" b="1" dirty="0" smtClean="0"/>
              <a:t>ezolucja </a:t>
            </a:r>
            <a:r>
              <a:rPr lang="pl-PL" b="1" dirty="0"/>
              <a:t>Parlamentu Europejskiego z dnia 4 września 2007 r. w sprawie instytucjonalnych i prawnych skutków stosowania instrumentów tzw. "miękkiego prawa" (</a:t>
            </a:r>
            <a:r>
              <a:rPr lang="pl-PL" b="1" dirty="0" err="1"/>
              <a:t>soft</a:t>
            </a:r>
            <a:r>
              <a:rPr lang="pl-PL" b="1" dirty="0"/>
              <a:t> law) (2007/2028(INI</a:t>
            </a:r>
            <a:r>
              <a:rPr lang="pl-PL" b="1" dirty="0" smtClean="0"/>
              <a:t>)) – jak na ironię jest to krytyka </a:t>
            </a:r>
            <a:r>
              <a:rPr lang="pl-PL" b="1" dirty="0" err="1" smtClean="0"/>
              <a:t>soft</a:t>
            </a:r>
            <a:r>
              <a:rPr lang="pl-PL" b="1" dirty="0" smtClean="0"/>
              <a:t> law w formie </a:t>
            </a:r>
            <a:r>
              <a:rPr lang="pl-PL" b="1" dirty="0" err="1" smtClean="0"/>
              <a:t>soft</a:t>
            </a:r>
            <a:r>
              <a:rPr lang="pl-PL" b="1" dirty="0" smtClean="0"/>
              <a:t> law</a:t>
            </a:r>
          </a:p>
          <a:p>
            <a:pPr lvl="1" algn="just"/>
            <a:r>
              <a:rPr lang="pl-PL" b="1" dirty="0"/>
              <a:t>http://www.europarl.europa.eu/sides/getDoc.do?type=TA&amp;language=pl&amp;reference=P6-TA-2007-0366</a:t>
            </a:r>
          </a:p>
        </p:txBody>
      </p:sp>
    </p:spTree>
    <p:extLst>
      <p:ext uri="{BB962C8B-B14F-4D97-AF65-F5344CB8AC3E}">
        <p14:creationId xmlns:p14="http://schemas.microsoft.com/office/powerpoint/2010/main" val="2165569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Blaski i cienie </a:t>
            </a:r>
            <a:r>
              <a:rPr lang="pl-PL" b="1" dirty="0" err="1" smtClean="0"/>
              <a:t>soft</a:t>
            </a:r>
            <a:r>
              <a:rPr lang="pl-PL" b="1" dirty="0" smtClean="0"/>
              <a:t> law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88516" y="2052918"/>
            <a:ext cx="11273424" cy="4195481"/>
          </a:xfrm>
        </p:spPr>
        <p:txBody>
          <a:bodyPr/>
          <a:lstStyle/>
          <a:p>
            <a:pPr algn="just"/>
            <a:r>
              <a:rPr lang="pl-PL" b="1" dirty="0" smtClean="0"/>
              <a:t>Korzyść : elastyczność działalności regulacyjnej, możliwość szybkiego zareagowania na zmiany stanu faktycznego, brak rygorów formalnych dla tworzenia norm</a:t>
            </a:r>
          </a:p>
          <a:p>
            <a:pPr algn="just"/>
            <a:r>
              <a:rPr lang="pl-PL" b="1" dirty="0" smtClean="0"/>
              <a:t>Problemy : </a:t>
            </a:r>
          </a:p>
          <a:p>
            <a:pPr lvl="1" algn="just"/>
            <a:r>
              <a:rPr lang="pl-PL" b="1" dirty="0" smtClean="0"/>
              <a:t>Praworządność (</a:t>
            </a:r>
            <a:r>
              <a:rPr lang="pl-PL" b="1" i="1" dirty="0" err="1" smtClean="0"/>
              <a:t>rule</a:t>
            </a:r>
            <a:r>
              <a:rPr lang="pl-PL" b="1" i="1" dirty="0" smtClean="0"/>
              <a:t> of law</a:t>
            </a:r>
            <a:r>
              <a:rPr lang="pl-PL" b="1" dirty="0" smtClean="0"/>
              <a:t>) ucierpi, skoro nie działa się na podstawie prawa, a „prawa”</a:t>
            </a:r>
          </a:p>
          <a:p>
            <a:pPr lvl="1" algn="just"/>
            <a:r>
              <a:rPr lang="pl-PL" b="1" dirty="0" smtClean="0"/>
              <a:t>Łatwość </a:t>
            </a:r>
            <a:r>
              <a:rPr lang="pl-PL" b="1" dirty="0"/>
              <a:t>zmian oznacza </a:t>
            </a:r>
            <a:r>
              <a:rPr lang="pl-PL" b="1" dirty="0" smtClean="0"/>
              <a:t>brak pewności stanu prawnego</a:t>
            </a:r>
          </a:p>
          <a:p>
            <a:pPr lvl="1" algn="just"/>
            <a:r>
              <a:rPr lang="pl-PL" b="1" dirty="0" smtClean="0"/>
              <a:t>Kształtowanie praw i obowiązków jednostki aktami nie będącymi prawem jest bezprawne</a:t>
            </a:r>
          </a:p>
          <a:p>
            <a:pPr lvl="1" algn="just"/>
            <a:r>
              <a:rPr lang="pl-PL" b="1" dirty="0" smtClean="0"/>
              <a:t>Można „zapomnieć” o legitymacji czynnej w przedmiocie wniosków legislacyjnych – każdy może pokusić się o swoje „prawo”</a:t>
            </a:r>
          </a:p>
          <a:p>
            <a:pPr lvl="1" algn="just"/>
            <a:r>
              <a:rPr lang="pl-PL" b="1" dirty="0" smtClean="0"/>
              <a:t>Niewielka kontrola PE i TS UE nad taką twórczością normatywną</a:t>
            </a:r>
          </a:p>
          <a:p>
            <a:pPr lvl="1" algn="just"/>
            <a:r>
              <a:rPr lang="pl-PL" b="1" dirty="0" smtClean="0"/>
              <a:t>Niewielkie formalne możliwości zaskarżenia takiego „prawa” przez jednostkę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641382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0503" y="214723"/>
            <a:ext cx="10552157" cy="1400530"/>
          </a:xfrm>
        </p:spPr>
        <p:txBody>
          <a:bodyPr/>
          <a:lstStyle/>
          <a:p>
            <a:r>
              <a:rPr lang="pl-PL" b="1" dirty="0" smtClean="0"/>
              <a:t>Przegląd źródeł prawa wtórnego Unii Europejskiej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00503" y="1752294"/>
            <a:ext cx="6112823" cy="4598402"/>
          </a:xfrm>
        </p:spPr>
        <p:txBody>
          <a:bodyPr>
            <a:normAutofit fontScale="92500" lnSpcReduction="10000"/>
          </a:bodyPr>
          <a:lstStyle/>
          <a:p>
            <a:r>
              <a:rPr lang="pl-PL" b="1" dirty="0" smtClean="0"/>
              <a:t>Akty ustawodawcze</a:t>
            </a:r>
          </a:p>
          <a:p>
            <a:pPr lvl="1"/>
            <a:r>
              <a:rPr lang="pl-PL" b="1" dirty="0" smtClean="0"/>
              <a:t>Rozporządzenie ustawodawcze</a:t>
            </a:r>
          </a:p>
          <a:p>
            <a:pPr lvl="1"/>
            <a:r>
              <a:rPr lang="pl-PL" b="1" dirty="0" smtClean="0"/>
              <a:t>Dyrektywa ustawodawcza</a:t>
            </a:r>
          </a:p>
          <a:p>
            <a:pPr lvl="1"/>
            <a:r>
              <a:rPr lang="pl-PL" b="1" dirty="0" smtClean="0"/>
              <a:t>Decyzja ustawodawcza</a:t>
            </a:r>
          </a:p>
          <a:p>
            <a:r>
              <a:rPr lang="pl-PL" b="1" dirty="0" smtClean="0"/>
              <a:t>Akty delegowane</a:t>
            </a:r>
          </a:p>
          <a:p>
            <a:pPr lvl="1"/>
            <a:r>
              <a:rPr lang="pl-PL" b="1" dirty="0" smtClean="0"/>
              <a:t>Rozporządzenie delegowane, dyrektywa ….</a:t>
            </a:r>
          </a:p>
          <a:p>
            <a:r>
              <a:rPr lang="pl-PL" b="1" dirty="0" smtClean="0"/>
              <a:t>Akty wykonawcze</a:t>
            </a:r>
          </a:p>
          <a:p>
            <a:pPr lvl="1"/>
            <a:r>
              <a:rPr lang="pl-PL" b="1" dirty="0" smtClean="0"/>
              <a:t>Rozporządzenie wykonawcze….</a:t>
            </a:r>
          </a:p>
          <a:p>
            <a:r>
              <a:rPr lang="pl-PL" b="1" dirty="0" smtClean="0"/>
              <a:t>Porozumienie międzyinstytucjonalne</a:t>
            </a:r>
          </a:p>
          <a:p>
            <a:r>
              <a:rPr lang="pl-PL" b="1" dirty="0" smtClean="0"/>
              <a:t>Akty prawne podejmowane w ramach </a:t>
            </a:r>
            <a:r>
              <a:rPr lang="pl-PL" b="1" dirty="0" err="1" smtClean="0"/>
              <a:t>WPZiB</a:t>
            </a:r>
            <a:endParaRPr lang="pl-PL" b="1" dirty="0" smtClean="0"/>
          </a:p>
          <a:p>
            <a:pPr lvl="1"/>
            <a:r>
              <a:rPr lang="pl-PL" b="1" dirty="0" smtClean="0"/>
              <a:t>Decyzje Rady w ramach </a:t>
            </a:r>
            <a:r>
              <a:rPr lang="pl-PL" b="1" dirty="0" err="1" smtClean="0"/>
              <a:t>WPZiB</a:t>
            </a:r>
            <a:endParaRPr lang="pl-PL" b="1" dirty="0" smtClean="0"/>
          </a:p>
          <a:p>
            <a:r>
              <a:rPr lang="pl-PL" b="1" dirty="0" smtClean="0"/>
              <a:t>Zalecenia i opinie</a:t>
            </a:r>
          </a:p>
          <a:p>
            <a:pPr marL="0" indent="0">
              <a:buNone/>
            </a:pPr>
            <a:endParaRPr lang="pl-PL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6025019" y="1615254"/>
            <a:ext cx="607512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b="1" dirty="0" smtClean="0"/>
              <a:t>Akty prawne, które nie są przyjmowane w procedurze ustawodawczej, a podejmowane są na podstawie Traktatów i nie są ratyfikowane bądź zatwierdzane przez Państwa Członkowskie (które nie są „aktami konstytucyjnymi”)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pl-PL" b="1" dirty="0" smtClean="0"/>
              <a:t>Np. decyzje Komisji na podstawie art. 108 ust. 2 TFUE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b="1" dirty="0" smtClean="0"/>
              <a:t>Akty prawa miękkiego „nienazwane”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b="1" dirty="0" smtClean="0"/>
              <a:t>Akty prawne podjęte na podstawie dawnego prawa wspólnotowego albo unijnego, które nie zostały uchylone i wciąż pozostają w obrocie prawnym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pl-PL" b="1" dirty="0" smtClean="0"/>
              <a:t>Decyzje ramowe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pl-PL" b="1" dirty="0" smtClean="0"/>
              <a:t>Wspólne stanowiska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pl-PL" b="1" dirty="0" smtClean="0"/>
              <a:t>Wspólne działania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403981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840256" cy="1400530"/>
          </a:xfrm>
        </p:spPr>
        <p:txBody>
          <a:bodyPr/>
          <a:lstStyle/>
          <a:p>
            <a:r>
              <a:rPr lang="pl-PL" b="1" dirty="0" smtClean="0"/>
              <a:t>Podział aktów prawnych :</a:t>
            </a:r>
            <a:br>
              <a:rPr lang="pl-PL" b="1" dirty="0" smtClean="0"/>
            </a:br>
            <a:r>
              <a:rPr lang="pl-PL" b="1" dirty="0" smtClean="0"/>
              <a:t>Akty ustawodawcze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0938" y="2052918"/>
            <a:ext cx="11323528" cy="4195481"/>
          </a:xfrm>
        </p:spPr>
        <p:txBody>
          <a:bodyPr>
            <a:normAutofit/>
          </a:bodyPr>
          <a:lstStyle/>
          <a:p>
            <a:r>
              <a:rPr lang="pl-PL" b="1" dirty="0" smtClean="0"/>
              <a:t>Akty ustawodawcze to te, które zostały przyjęte w procedurze ustawodawczej (może być to zwykła i specjalna procedura ustawodawcza)</a:t>
            </a:r>
          </a:p>
          <a:p>
            <a:r>
              <a:rPr lang="pl-PL" b="1" dirty="0" smtClean="0"/>
              <a:t>Akty ustawodawcze muszą zawierać przymiotnik „ustawodawcze/ustawodawcza” w nazwie</a:t>
            </a:r>
          </a:p>
          <a:p>
            <a:r>
              <a:rPr lang="pl-PL" b="1" dirty="0" smtClean="0"/>
              <a:t>Jest to akt hierarchicznie wyższy od aktów nie ustawodawczych, które zostały przyjęte na podstawie tego aktu </a:t>
            </a:r>
          </a:p>
          <a:p>
            <a:r>
              <a:rPr lang="pl-PL" b="1" dirty="0" smtClean="0"/>
              <a:t>Może to być rozporządzenie, dyrektywa albo decyzja</a:t>
            </a:r>
          </a:p>
          <a:p>
            <a:r>
              <a:rPr lang="pl-PL" b="1" dirty="0"/>
              <a:t>Art. 296 TFUE : „Rozpatrując projekt aktu ustawodawczego, Parlament Europejski i Rada powstrzymują się od </a:t>
            </a:r>
            <a:r>
              <a:rPr lang="pl-PL" b="1" dirty="0" smtClean="0"/>
              <a:t>przyjmowania aktów </a:t>
            </a:r>
            <a:r>
              <a:rPr lang="pl-PL" b="1" dirty="0"/>
              <a:t>nieprzewidzianych przez procedurę ustawodawczą obowiązującą w danej </a:t>
            </a:r>
            <a:r>
              <a:rPr lang="pl-PL" b="1" dirty="0" smtClean="0"/>
              <a:t>dziedzinie”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4002790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89556" y="0"/>
            <a:ext cx="12192000" cy="1400530"/>
          </a:xfrm>
        </p:spPr>
        <p:txBody>
          <a:bodyPr/>
          <a:lstStyle/>
          <a:p>
            <a:r>
              <a:rPr lang="pl-PL" b="1" dirty="0" smtClean="0"/>
              <a:t>Podział aktów prawnych :</a:t>
            </a:r>
            <a:br>
              <a:rPr lang="pl-PL" b="1" dirty="0" smtClean="0"/>
            </a:br>
            <a:r>
              <a:rPr lang="pl-PL" b="1" dirty="0" smtClean="0"/>
              <a:t>Akty nie-ustawodawcze </a:t>
            </a:r>
            <a:br>
              <a:rPr lang="pl-PL" b="1" dirty="0" smtClean="0"/>
            </a:br>
            <a:r>
              <a:rPr lang="pl-PL" b="1" dirty="0" smtClean="0"/>
              <a:t>delegowane i wykonawcze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03312" y="2052918"/>
            <a:ext cx="10395581" cy="4195481"/>
          </a:xfrm>
        </p:spPr>
        <p:txBody>
          <a:bodyPr/>
          <a:lstStyle/>
          <a:p>
            <a:r>
              <a:rPr lang="pl-PL" b="1" dirty="0" smtClean="0"/>
              <a:t>Te akty, które dookreślają materię aktu ustawodawczego (art. 290-291 TFUE)</a:t>
            </a:r>
          </a:p>
          <a:p>
            <a:r>
              <a:rPr lang="pl-PL" b="1" dirty="0" smtClean="0"/>
              <a:t>To też może być rozporządzenie, dyrektywa albo decyzja</a:t>
            </a:r>
          </a:p>
          <a:p>
            <a:r>
              <a:rPr lang="pl-PL" b="1" dirty="0" smtClean="0"/>
              <a:t>W tytule aktu umieszcza się odpowiedni przymiotnik</a:t>
            </a:r>
          </a:p>
          <a:p>
            <a:r>
              <a:rPr lang="pl-PL" b="1" dirty="0" smtClean="0"/>
              <a:t>Różnica : akt delegowany może uzupełniać i zmieniać elementy aktu ustawodawczego inne niż istotne, akt wykonawczy nie może (ma co do zasady za zadanie dodawać „elementy techniczne”, np. listę produktów albo towarów, wykaz siedlisk itp.)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647152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on">
  <a:themeElements>
    <a:clrScheme name="Ion Red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AE901BC-D190-49E6-8B33-2F32A0F2BF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Ogólne informacje o przedmiocie akademickim</Template>
  <TotalTime>0</TotalTime>
  <Words>1708</Words>
  <Application>Microsoft Office PowerPoint</Application>
  <PresentationFormat>Panoramiczny</PresentationFormat>
  <Paragraphs>145</Paragraphs>
  <Slides>19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4" baseType="lpstr">
      <vt:lpstr>Arial</vt:lpstr>
      <vt:lpstr>Calibri</vt:lpstr>
      <vt:lpstr>Century Gothic</vt:lpstr>
      <vt:lpstr>Wingdings 3</vt:lpstr>
      <vt:lpstr>Jon</vt:lpstr>
      <vt:lpstr>Prawo wtórne  Unii Europejskiej</vt:lpstr>
      <vt:lpstr>Prawo pochodne vel wtórne - definicja</vt:lpstr>
      <vt:lpstr>„Pochodne” czy „wtórne” ?</vt:lpstr>
      <vt:lpstr>Prawo wtórne a pojęcie dorobku Unii Europejskiej</vt:lpstr>
      <vt:lpstr>Prawo „twarde” i prawo „miękkie”</vt:lpstr>
      <vt:lpstr>Blaski i cienie soft law</vt:lpstr>
      <vt:lpstr>Przegląd źródeł prawa wtórnego Unii Europejskiej</vt:lpstr>
      <vt:lpstr>Podział aktów prawnych : Akty ustawodawcze</vt:lpstr>
      <vt:lpstr>Podział aktów prawnych : Akty nie-ustawodawcze  delegowane i wykonawcze</vt:lpstr>
      <vt:lpstr>Podział aktów prawnych : Akty „bez przymiotnika”</vt:lpstr>
      <vt:lpstr>Typy aktów prawnych : Rozporządzenie</vt:lpstr>
      <vt:lpstr>Typy aktów prawnych : Dyrektywa</vt:lpstr>
      <vt:lpstr>Dyrektywy – akt specyficzny dla prawa Unii Europejskiej</vt:lpstr>
      <vt:lpstr>Typy aktów prawnych : Decyzja</vt:lpstr>
      <vt:lpstr>Typy aktów prawnych : Porozumienie międzyinstytucjonalne</vt:lpstr>
      <vt:lpstr>Typy aktów prawnych :  Zalecenie i opinia</vt:lpstr>
      <vt:lpstr>Systematyka aktu prawnego UE</vt:lpstr>
      <vt:lpstr>Publikacja i notyfikacja aktu prawnego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2013-12-14T23:51:39Z</dcterms:created>
  <dcterms:modified xsi:type="dcterms:W3CDTF">2013-12-17T13:28:01Z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TC030395169991</vt:lpwstr>
  </property>
</Properties>
</file>