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60" r:id="rId5"/>
    <p:sldId id="263" r:id="rId6"/>
    <p:sldId id="265" r:id="rId7"/>
    <p:sldId id="264" r:id="rId8"/>
    <p:sldId id="259" r:id="rId9"/>
    <p:sldId id="261" r:id="rId10"/>
    <p:sldId id="262" r:id="rId11"/>
    <p:sldId id="266" r:id="rId12"/>
    <p:sldId id="267" r:id="rId13"/>
    <p:sldId id="268" r:id="rId1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37" autoAdjust="0"/>
    <p:restoredTop sz="94660"/>
  </p:normalViewPr>
  <p:slideViewPr>
    <p:cSldViewPr snapToGrid="0">
      <p:cViewPr varScale="1">
        <p:scale>
          <a:sx n="80" d="100"/>
          <a:sy n="80" d="100"/>
        </p:scale>
        <p:origin x="18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4DE5555-F351-4FCD-A355-0058915D4B93}" type="doc">
      <dgm:prSet loTypeId="urn:microsoft.com/office/officeart/2005/8/layout/cycle5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l-PL"/>
        </a:p>
      </dgm:t>
    </dgm:pt>
    <dgm:pt modelId="{CBC38B88-3959-4EBE-B715-E7DCA14AA9C3}">
      <dgm:prSet phldrT="[Tekst]"/>
      <dgm:spPr/>
      <dgm:t>
        <a:bodyPr/>
        <a:lstStyle/>
        <a:p>
          <a:r>
            <a:rPr lang="pl-PL" dirty="0" smtClean="0"/>
            <a:t>Określanie wytycznych</a:t>
          </a:r>
        </a:p>
        <a:p>
          <a:r>
            <a:rPr lang="pl-PL" dirty="0" smtClean="0"/>
            <a:t>(</a:t>
          </a:r>
          <a:r>
            <a:rPr lang="pl-PL" i="1" dirty="0" smtClean="0"/>
            <a:t>Agenda </a:t>
          </a:r>
          <a:r>
            <a:rPr lang="pl-PL" i="1" dirty="0" err="1" smtClean="0"/>
            <a:t>setting</a:t>
          </a:r>
          <a:r>
            <a:rPr lang="pl-PL" i="0" dirty="0" smtClean="0"/>
            <a:t>)</a:t>
          </a:r>
          <a:endParaRPr lang="pl-PL" dirty="0"/>
        </a:p>
      </dgm:t>
    </dgm:pt>
    <dgm:pt modelId="{CAD388D8-2B35-4F5D-A3BE-E3E399B6868F}" type="parTrans" cxnId="{57E9EC36-6FC7-4833-A009-F74865F3F1A6}">
      <dgm:prSet/>
      <dgm:spPr/>
      <dgm:t>
        <a:bodyPr/>
        <a:lstStyle/>
        <a:p>
          <a:endParaRPr lang="pl-PL"/>
        </a:p>
      </dgm:t>
    </dgm:pt>
    <dgm:pt modelId="{20BA9B5E-1F2B-4237-BAB2-B3611F054A21}" type="sibTrans" cxnId="{57E9EC36-6FC7-4833-A009-F74865F3F1A6}">
      <dgm:prSet/>
      <dgm:spPr/>
      <dgm:t>
        <a:bodyPr/>
        <a:lstStyle/>
        <a:p>
          <a:endParaRPr lang="pl-PL"/>
        </a:p>
      </dgm:t>
    </dgm:pt>
    <dgm:pt modelId="{139B2B4C-67E4-4ABE-AAE9-90DE89BB48BC}">
      <dgm:prSet phldrT="[Tekst]"/>
      <dgm:spPr/>
      <dgm:t>
        <a:bodyPr/>
        <a:lstStyle/>
        <a:p>
          <a:r>
            <a:rPr lang="pl-PL" dirty="0" smtClean="0"/>
            <a:t>Formułowanie kształtu polityki</a:t>
          </a:r>
          <a:endParaRPr lang="pl-PL" dirty="0"/>
        </a:p>
      </dgm:t>
    </dgm:pt>
    <dgm:pt modelId="{341FB0D4-BF8B-4FED-88AC-4C90E500C087}" type="parTrans" cxnId="{04FD1151-2BCC-4F3D-85D2-DA8397BC08F6}">
      <dgm:prSet/>
      <dgm:spPr/>
      <dgm:t>
        <a:bodyPr/>
        <a:lstStyle/>
        <a:p>
          <a:endParaRPr lang="pl-PL"/>
        </a:p>
      </dgm:t>
    </dgm:pt>
    <dgm:pt modelId="{21F8FE5E-EF8D-42FA-B0CC-782B74A5BA52}" type="sibTrans" cxnId="{04FD1151-2BCC-4F3D-85D2-DA8397BC08F6}">
      <dgm:prSet/>
      <dgm:spPr/>
      <dgm:t>
        <a:bodyPr/>
        <a:lstStyle/>
        <a:p>
          <a:endParaRPr lang="pl-PL"/>
        </a:p>
      </dgm:t>
    </dgm:pt>
    <dgm:pt modelId="{F0A658EF-627A-40F3-BAB4-3ADBFED60263}">
      <dgm:prSet phldrT="[Tekst]"/>
      <dgm:spPr/>
      <dgm:t>
        <a:bodyPr/>
        <a:lstStyle/>
        <a:p>
          <a:r>
            <a:rPr lang="pl-PL" dirty="0" smtClean="0"/>
            <a:t>Przyjęcie polityki</a:t>
          </a:r>
          <a:endParaRPr lang="pl-PL" dirty="0"/>
        </a:p>
      </dgm:t>
    </dgm:pt>
    <dgm:pt modelId="{0449F449-5FE4-4138-B283-3C298FDA21A2}" type="parTrans" cxnId="{1CB1E6DC-9AA9-43E1-AB0E-DA1ABBA0825A}">
      <dgm:prSet/>
      <dgm:spPr/>
      <dgm:t>
        <a:bodyPr/>
        <a:lstStyle/>
        <a:p>
          <a:endParaRPr lang="pl-PL"/>
        </a:p>
      </dgm:t>
    </dgm:pt>
    <dgm:pt modelId="{2CB35CF1-1834-40E5-BA90-65AC7F9BA688}" type="sibTrans" cxnId="{1CB1E6DC-9AA9-43E1-AB0E-DA1ABBA0825A}">
      <dgm:prSet/>
      <dgm:spPr/>
      <dgm:t>
        <a:bodyPr/>
        <a:lstStyle/>
        <a:p>
          <a:endParaRPr lang="pl-PL"/>
        </a:p>
      </dgm:t>
    </dgm:pt>
    <dgm:pt modelId="{D6A00A81-1DE6-4BFB-8761-9BA02CF467D9}">
      <dgm:prSet phldrT="[Tekst]"/>
      <dgm:spPr/>
      <dgm:t>
        <a:bodyPr/>
        <a:lstStyle/>
        <a:p>
          <a:r>
            <a:rPr lang="pl-PL" dirty="0" smtClean="0"/>
            <a:t>Implementacja polityki</a:t>
          </a:r>
          <a:endParaRPr lang="pl-PL" dirty="0"/>
        </a:p>
      </dgm:t>
    </dgm:pt>
    <dgm:pt modelId="{7C98F0A6-4D9F-484D-B004-FAE606C2C7DE}" type="parTrans" cxnId="{D02A37D5-45DA-4FAA-9EDA-00302C8377C2}">
      <dgm:prSet/>
      <dgm:spPr/>
      <dgm:t>
        <a:bodyPr/>
        <a:lstStyle/>
        <a:p>
          <a:endParaRPr lang="pl-PL"/>
        </a:p>
      </dgm:t>
    </dgm:pt>
    <dgm:pt modelId="{38420B7C-D65D-41E3-A31D-40B22CE5BF7D}" type="sibTrans" cxnId="{D02A37D5-45DA-4FAA-9EDA-00302C8377C2}">
      <dgm:prSet/>
      <dgm:spPr/>
      <dgm:t>
        <a:bodyPr/>
        <a:lstStyle/>
        <a:p>
          <a:endParaRPr lang="pl-PL"/>
        </a:p>
      </dgm:t>
    </dgm:pt>
    <dgm:pt modelId="{81E57268-1DB3-4E06-81C3-61D2B5FBB193}">
      <dgm:prSet phldrT="[Tekst]"/>
      <dgm:spPr/>
      <dgm:t>
        <a:bodyPr/>
        <a:lstStyle/>
        <a:p>
          <a:r>
            <a:rPr lang="pl-PL" dirty="0" smtClean="0"/>
            <a:t>Ocena realizacji polityki</a:t>
          </a:r>
          <a:endParaRPr lang="pl-PL" dirty="0"/>
        </a:p>
      </dgm:t>
    </dgm:pt>
    <dgm:pt modelId="{0D6689BA-24E7-4F3E-BD0C-919E7B30830B}" type="parTrans" cxnId="{9167BF9D-1EA4-4619-B8FE-6E61620B74FA}">
      <dgm:prSet/>
      <dgm:spPr/>
      <dgm:t>
        <a:bodyPr/>
        <a:lstStyle/>
        <a:p>
          <a:endParaRPr lang="pl-PL"/>
        </a:p>
      </dgm:t>
    </dgm:pt>
    <dgm:pt modelId="{9BF51CCC-9915-4F32-9AB2-8034F0A17E3C}" type="sibTrans" cxnId="{9167BF9D-1EA4-4619-B8FE-6E61620B74FA}">
      <dgm:prSet/>
      <dgm:spPr/>
      <dgm:t>
        <a:bodyPr/>
        <a:lstStyle/>
        <a:p>
          <a:endParaRPr lang="pl-PL"/>
        </a:p>
      </dgm:t>
    </dgm:pt>
    <dgm:pt modelId="{92F883A0-3137-47C1-A5A0-173CAB1690CA}" type="pres">
      <dgm:prSet presAssocID="{34DE5555-F351-4FCD-A355-0058915D4B93}" presName="cycle" presStyleCnt="0">
        <dgm:presLayoutVars>
          <dgm:dir/>
          <dgm:resizeHandles val="exact"/>
        </dgm:presLayoutVars>
      </dgm:prSet>
      <dgm:spPr/>
    </dgm:pt>
    <dgm:pt modelId="{000F61BC-A899-45C5-84DC-9D342B952527}" type="pres">
      <dgm:prSet presAssocID="{CBC38B88-3959-4EBE-B715-E7DCA14AA9C3}" presName="node" presStyleLbl="node1" presStyleIdx="0" presStyleCnt="5">
        <dgm:presLayoutVars>
          <dgm:bulletEnabled val="1"/>
        </dgm:presLayoutVars>
      </dgm:prSet>
      <dgm:spPr/>
    </dgm:pt>
    <dgm:pt modelId="{9A18A94F-B9C2-4FEE-AF62-4557B00ACA4D}" type="pres">
      <dgm:prSet presAssocID="{CBC38B88-3959-4EBE-B715-E7DCA14AA9C3}" presName="spNode" presStyleCnt="0"/>
      <dgm:spPr/>
    </dgm:pt>
    <dgm:pt modelId="{C0E09225-A666-4546-9C71-6DB3DB797AA2}" type="pres">
      <dgm:prSet presAssocID="{20BA9B5E-1F2B-4237-BAB2-B3611F054A21}" presName="sibTrans" presStyleLbl="sibTrans1D1" presStyleIdx="0" presStyleCnt="5"/>
      <dgm:spPr/>
    </dgm:pt>
    <dgm:pt modelId="{D09AE7C3-7183-4663-85CD-419DA3323E24}" type="pres">
      <dgm:prSet presAssocID="{139B2B4C-67E4-4ABE-AAE9-90DE89BB48BC}" presName="node" presStyleLbl="node1" presStyleIdx="1" presStyleCnt="5">
        <dgm:presLayoutVars>
          <dgm:bulletEnabled val="1"/>
        </dgm:presLayoutVars>
      </dgm:prSet>
      <dgm:spPr/>
    </dgm:pt>
    <dgm:pt modelId="{0785B6B7-0253-459E-B2EC-05D074C3887B}" type="pres">
      <dgm:prSet presAssocID="{139B2B4C-67E4-4ABE-AAE9-90DE89BB48BC}" presName="spNode" presStyleCnt="0"/>
      <dgm:spPr/>
    </dgm:pt>
    <dgm:pt modelId="{7B9017BE-A401-4EDF-90B6-90E275CD249D}" type="pres">
      <dgm:prSet presAssocID="{21F8FE5E-EF8D-42FA-B0CC-782B74A5BA52}" presName="sibTrans" presStyleLbl="sibTrans1D1" presStyleIdx="1" presStyleCnt="5"/>
      <dgm:spPr/>
    </dgm:pt>
    <dgm:pt modelId="{B4F6BCE6-B1EF-4F0C-90C1-FD976758BB72}" type="pres">
      <dgm:prSet presAssocID="{F0A658EF-627A-40F3-BAB4-3ADBFED60263}" presName="node" presStyleLbl="node1" presStyleIdx="2" presStyleCnt="5">
        <dgm:presLayoutVars>
          <dgm:bulletEnabled val="1"/>
        </dgm:presLayoutVars>
      </dgm:prSet>
      <dgm:spPr/>
    </dgm:pt>
    <dgm:pt modelId="{2C9B1C40-2878-4864-B896-A18AB1A9685E}" type="pres">
      <dgm:prSet presAssocID="{F0A658EF-627A-40F3-BAB4-3ADBFED60263}" presName="spNode" presStyleCnt="0"/>
      <dgm:spPr/>
    </dgm:pt>
    <dgm:pt modelId="{C5898328-2174-4499-8FE7-CC5E5B758165}" type="pres">
      <dgm:prSet presAssocID="{2CB35CF1-1834-40E5-BA90-65AC7F9BA688}" presName="sibTrans" presStyleLbl="sibTrans1D1" presStyleIdx="2" presStyleCnt="5"/>
      <dgm:spPr/>
    </dgm:pt>
    <dgm:pt modelId="{C25054E9-FFFF-4EE2-BF87-EC929F258D94}" type="pres">
      <dgm:prSet presAssocID="{D6A00A81-1DE6-4BFB-8761-9BA02CF467D9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69D3D2A8-BE41-455C-9865-704CB4502B40}" type="pres">
      <dgm:prSet presAssocID="{D6A00A81-1DE6-4BFB-8761-9BA02CF467D9}" presName="spNode" presStyleCnt="0"/>
      <dgm:spPr/>
    </dgm:pt>
    <dgm:pt modelId="{5784BA7A-7605-401F-ABA0-27D642655582}" type="pres">
      <dgm:prSet presAssocID="{38420B7C-D65D-41E3-A31D-40B22CE5BF7D}" presName="sibTrans" presStyleLbl="sibTrans1D1" presStyleIdx="3" presStyleCnt="5"/>
      <dgm:spPr/>
    </dgm:pt>
    <dgm:pt modelId="{F8660051-369F-473F-942C-9C40047623EE}" type="pres">
      <dgm:prSet presAssocID="{81E57268-1DB3-4E06-81C3-61D2B5FBB193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D8F1443B-6494-436F-BFE4-B69B2389B2A9}" type="pres">
      <dgm:prSet presAssocID="{81E57268-1DB3-4E06-81C3-61D2B5FBB193}" presName="spNode" presStyleCnt="0"/>
      <dgm:spPr/>
    </dgm:pt>
    <dgm:pt modelId="{68A86F82-1EE0-408A-93DE-C657B39F0305}" type="pres">
      <dgm:prSet presAssocID="{9BF51CCC-9915-4F32-9AB2-8034F0A17E3C}" presName="sibTrans" presStyleLbl="sibTrans1D1" presStyleIdx="4" presStyleCnt="5"/>
      <dgm:spPr/>
    </dgm:pt>
  </dgm:ptLst>
  <dgm:cxnLst>
    <dgm:cxn modelId="{2A09CBC0-4108-4295-AFDA-6BD7271531EF}" type="presOf" srcId="{CBC38B88-3959-4EBE-B715-E7DCA14AA9C3}" destId="{000F61BC-A899-45C5-84DC-9D342B952527}" srcOrd="0" destOrd="0" presId="urn:microsoft.com/office/officeart/2005/8/layout/cycle5"/>
    <dgm:cxn modelId="{A638BDF1-5089-4B58-8E92-82B758A5209F}" type="presOf" srcId="{38420B7C-D65D-41E3-A31D-40B22CE5BF7D}" destId="{5784BA7A-7605-401F-ABA0-27D642655582}" srcOrd="0" destOrd="0" presId="urn:microsoft.com/office/officeart/2005/8/layout/cycle5"/>
    <dgm:cxn modelId="{FE2FFFD2-907D-49C7-9F9C-91459368C19D}" type="presOf" srcId="{81E57268-1DB3-4E06-81C3-61D2B5FBB193}" destId="{F8660051-369F-473F-942C-9C40047623EE}" srcOrd="0" destOrd="0" presId="urn:microsoft.com/office/officeart/2005/8/layout/cycle5"/>
    <dgm:cxn modelId="{0ABDA738-0C82-4AC2-A4F8-EE19EA971F34}" type="presOf" srcId="{20BA9B5E-1F2B-4237-BAB2-B3611F054A21}" destId="{C0E09225-A666-4546-9C71-6DB3DB797AA2}" srcOrd="0" destOrd="0" presId="urn:microsoft.com/office/officeart/2005/8/layout/cycle5"/>
    <dgm:cxn modelId="{B0F368BA-0715-437D-ACF6-F05B587DF5D2}" type="presOf" srcId="{139B2B4C-67E4-4ABE-AAE9-90DE89BB48BC}" destId="{D09AE7C3-7183-4663-85CD-419DA3323E24}" srcOrd="0" destOrd="0" presId="urn:microsoft.com/office/officeart/2005/8/layout/cycle5"/>
    <dgm:cxn modelId="{9167BF9D-1EA4-4619-B8FE-6E61620B74FA}" srcId="{34DE5555-F351-4FCD-A355-0058915D4B93}" destId="{81E57268-1DB3-4E06-81C3-61D2B5FBB193}" srcOrd="4" destOrd="0" parTransId="{0D6689BA-24E7-4F3E-BD0C-919E7B30830B}" sibTransId="{9BF51CCC-9915-4F32-9AB2-8034F0A17E3C}"/>
    <dgm:cxn modelId="{6D8315C0-3348-419F-8F61-56B5F819141E}" type="presOf" srcId="{9BF51CCC-9915-4F32-9AB2-8034F0A17E3C}" destId="{68A86F82-1EE0-408A-93DE-C657B39F0305}" srcOrd="0" destOrd="0" presId="urn:microsoft.com/office/officeart/2005/8/layout/cycle5"/>
    <dgm:cxn modelId="{ABB613E4-906C-435A-AB67-0B43D2FBED7C}" type="presOf" srcId="{2CB35CF1-1834-40E5-BA90-65AC7F9BA688}" destId="{C5898328-2174-4499-8FE7-CC5E5B758165}" srcOrd="0" destOrd="0" presId="urn:microsoft.com/office/officeart/2005/8/layout/cycle5"/>
    <dgm:cxn modelId="{D02A37D5-45DA-4FAA-9EDA-00302C8377C2}" srcId="{34DE5555-F351-4FCD-A355-0058915D4B93}" destId="{D6A00A81-1DE6-4BFB-8761-9BA02CF467D9}" srcOrd="3" destOrd="0" parTransId="{7C98F0A6-4D9F-484D-B004-FAE606C2C7DE}" sibTransId="{38420B7C-D65D-41E3-A31D-40B22CE5BF7D}"/>
    <dgm:cxn modelId="{1CB1E6DC-9AA9-43E1-AB0E-DA1ABBA0825A}" srcId="{34DE5555-F351-4FCD-A355-0058915D4B93}" destId="{F0A658EF-627A-40F3-BAB4-3ADBFED60263}" srcOrd="2" destOrd="0" parTransId="{0449F449-5FE4-4138-B283-3C298FDA21A2}" sibTransId="{2CB35CF1-1834-40E5-BA90-65AC7F9BA688}"/>
    <dgm:cxn modelId="{7F584DA2-60B9-4CAD-929A-BE94A939BCC0}" type="presOf" srcId="{D6A00A81-1DE6-4BFB-8761-9BA02CF467D9}" destId="{C25054E9-FFFF-4EE2-BF87-EC929F258D94}" srcOrd="0" destOrd="0" presId="urn:microsoft.com/office/officeart/2005/8/layout/cycle5"/>
    <dgm:cxn modelId="{57E9EC36-6FC7-4833-A009-F74865F3F1A6}" srcId="{34DE5555-F351-4FCD-A355-0058915D4B93}" destId="{CBC38B88-3959-4EBE-B715-E7DCA14AA9C3}" srcOrd="0" destOrd="0" parTransId="{CAD388D8-2B35-4F5D-A3BE-E3E399B6868F}" sibTransId="{20BA9B5E-1F2B-4237-BAB2-B3611F054A21}"/>
    <dgm:cxn modelId="{423EFEDF-B628-4D37-81A4-5EB68962BA71}" type="presOf" srcId="{F0A658EF-627A-40F3-BAB4-3ADBFED60263}" destId="{B4F6BCE6-B1EF-4F0C-90C1-FD976758BB72}" srcOrd="0" destOrd="0" presId="urn:microsoft.com/office/officeart/2005/8/layout/cycle5"/>
    <dgm:cxn modelId="{04FD1151-2BCC-4F3D-85D2-DA8397BC08F6}" srcId="{34DE5555-F351-4FCD-A355-0058915D4B93}" destId="{139B2B4C-67E4-4ABE-AAE9-90DE89BB48BC}" srcOrd="1" destOrd="0" parTransId="{341FB0D4-BF8B-4FED-88AC-4C90E500C087}" sibTransId="{21F8FE5E-EF8D-42FA-B0CC-782B74A5BA52}"/>
    <dgm:cxn modelId="{2C04AAC6-C45C-48F6-ABAC-07D51CB9B365}" type="presOf" srcId="{34DE5555-F351-4FCD-A355-0058915D4B93}" destId="{92F883A0-3137-47C1-A5A0-173CAB1690CA}" srcOrd="0" destOrd="0" presId="urn:microsoft.com/office/officeart/2005/8/layout/cycle5"/>
    <dgm:cxn modelId="{762A2E5B-A76F-48AA-81D0-4A9E50ED2DD3}" type="presOf" srcId="{21F8FE5E-EF8D-42FA-B0CC-782B74A5BA52}" destId="{7B9017BE-A401-4EDF-90B6-90E275CD249D}" srcOrd="0" destOrd="0" presId="urn:microsoft.com/office/officeart/2005/8/layout/cycle5"/>
    <dgm:cxn modelId="{4188A365-1797-472B-A314-397BDE315F3D}" type="presParOf" srcId="{92F883A0-3137-47C1-A5A0-173CAB1690CA}" destId="{000F61BC-A899-45C5-84DC-9D342B952527}" srcOrd="0" destOrd="0" presId="urn:microsoft.com/office/officeart/2005/8/layout/cycle5"/>
    <dgm:cxn modelId="{114CAAFE-6114-4941-B504-FA5687A26000}" type="presParOf" srcId="{92F883A0-3137-47C1-A5A0-173CAB1690CA}" destId="{9A18A94F-B9C2-4FEE-AF62-4557B00ACA4D}" srcOrd="1" destOrd="0" presId="urn:microsoft.com/office/officeart/2005/8/layout/cycle5"/>
    <dgm:cxn modelId="{AA63E4A7-E7EC-4F94-8C1F-A02D12CD2AC6}" type="presParOf" srcId="{92F883A0-3137-47C1-A5A0-173CAB1690CA}" destId="{C0E09225-A666-4546-9C71-6DB3DB797AA2}" srcOrd="2" destOrd="0" presId="urn:microsoft.com/office/officeart/2005/8/layout/cycle5"/>
    <dgm:cxn modelId="{1434CC4B-4DCA-4433-A63E-642208F0127C}" type="presParOf" srcId="{92F883A0-3137-47C1-A5A0-173CAB1690CA}" destId="{D09AE7C3-7183-4663-85CD-419DA3323E24}" srcOrd="3" destOrd="0" presId="urn:microsoft.com/office/officeart/2005/8/layout/cycle5"/>
    <dgm:cxn modelId="{315B3D43-614B-45BD-9E2A-A89561F19D5C}" type="presParOf" srcId="{92F883A0-3137-47C1-A5A0-173CAB1690CA}" destId="{0785B6B7-0253-459E-B2EC-05D074C3887B}" srcOrd="4" destOrd="0" presId="urn:microsoft.com/office/officeart/2005/8/layout/cycle5"/>
    <dgm:cxn modelId="{7F51C4E5-3CE7-4106-862B-41114B308E35}" type="presParOf" srcId="{92F883A0-3137-47C1-A5A0-173CAB1690CA}" destId="{7B9017BE-A401-4EDF-90B6-90E275CD249D}" srcOrd="5" destOrd="0" presId="urn:microsoft.com/office/officeart/2005/8/layout/cycle5"/>
    <dgm:cxn modelId="{B3103592-49C3-466A-8084-2DD34BD5DD49}" type="presParOf" srcId="{92F883A0-3137-47C1-A5A0-173CAB1690CA}" destId="{B4F6BCE6-B1EF-4F0C-90C1-FD976758BB72}" srcOrd="6" destOrd="0" presId="urn:microsoft.com/office/officeart/2005/8/layout/cycle5"/>
    <dgm:cxn modelId="{CCA0B2AB-3AB9-468E-AA21-FB33A667C634}" type="presParOf" srcId="{92F883A0-3137-47C1-A5A0-173CAB1690CA}" destId="{2C9B1C40-2878-4864-B896-A18AB1A9685E}" srcOrd="7" destOrd="0" presId="urn:microsoft.com/office/officeart/2005/8/layout/cycle5"/>
    <dgm:cxn modelId="{A2459782-3472-4611-8452-5260BBF51783}" type="presParOf" srcId="{92F883A0-3137-47C1-A5A0-173CAB1690CA}" destId="{C5898328-2174-4499-8FE7-CC5E5B758165}" srcOrd="8" destOrd="0" presId="urn:microsoft.com/office/officeart/2005/8/layout/cycle5"/>
    <dgm:cxn modelId="{F727789D-7635-4A2E-B8AB-4F2D52FF8FE2}" type="presParOf" srcId="{92F883A0-3137-47C1-A5A0-173CAB1690CA}" destId="{C25054E9-FFFF-4EE2-BF87-EC929F258D94}" srcOrd="9" destOrd="0" presId="urn:microsoft.com/office/officeart/2005/8/layout/cycle5"/>
    <dgm:cxn modelId="{13AB9AB6-8126-4AEC-98F6-9D09E5C776DA}" type="presParOf" srcId="{92F883A0-3137-47C1-A5A0-173CAB1690CA}" destId="{69D3D2A8-BE41-455C-9865-704CB4502B40}" srcOrd="10" destOrd="0" presId="urn:microsoft.com/office/officeart/2005/8/layout/cycle5"/>
    <dgm:cxn modelId="{77C2DD6A-4E11-4664-9DE5-2269B3C68BC6}" type="presParOf" srcId="{92F883A0-3137-47C1-A5A0-173CAB1690CA}" destId="{5784BA7A-7605-401F-ABA0-27D642655582}" srcOrd="11" destOrd="0" presId="urn:microsoft.com/office/officeart/2005/8/layout/cycle5"/>
    <dgm:cxn modelId="{CE9C23C7-8A07-4015-96D8-5A1FD20499AF}" type="presParOf" srcId="{92F883A0-3137-47C1-A5A0-173CAB1690CA}" destId="{F8660051-369F-473F-942C-9C40047623EE}" srcOrd="12" destOrd="0" presId="urn:microsoft.com/office/officeart/2005/8/layout/cycle5"/>
    <dgm:cxn modelId="{FD796347-B2D4-43C7-9F04-CE194B757120}" type="presParOf" srcId="{92F883A0-3137-47C1-A5A0-173CAB1690CA}" destId="{D8F1443B-6494-436F-BFE4-B69B2389B2A9}" srcOrd="13" destOrd="0" presId="urn:microsoft.com/office/officeart/2005/8/layout/cycle5"/>
    <dgm:cxn modelId="{B96F30AE-0D29-43F2-A54B-BF8131D18E67}" type="presParOf" srcId="{92F883A0-3137-47C1-A5A0-173CAB1690CA}" destId="{68A86F82-1EE0-408A-93DE-C657B39F0305}" srcOrd="14" destOrd="0" presId="urn:microsoft.com/office/officeart/2005/8/layout/cycle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00F61BC-A899-45C5-84DC-9D342B952527}">
      <dsp:nvSpPr>
        <dsp:cNvPr id="0" name=""/>
        <dsp:cNvSpPr/>
      </dsp:nvSpPr>
      <dsp:spPr>
        <a:xfrm>
          <a:off x="5012962" y="2987"/>
          <a:ext cx="1877317" cy="122025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500" kern="1200" dirty="0" smtClean="0"/>
            <a:t>Określanie wytycznych</a:t>
          </a:r>
        </a:p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500" kern="1200" dirty="0" smtClean="0"/>
            <a:t>(</a:t>
          </a:r>
          <a:r>
            <a:rPr lang="pl-PL" sz="1500" i="1" kern="1200" dirty="0" smtClean="0"/>
            <a:t>Agenda </a:t>
          </a:r>
          <a:r>
            <a:rPr lang="pl-PL" sz="1500" i="1" kern="1200" dirty="0" err="1" smtClean="0"/>
            <a:t>setting</a:t>
          </a:r>
          <a:r>
            <a:rPr lang="pl-PL" sz="1500" i="0" kern="1200" dirty="0" smtClean="0"/>
            <a:t>)</a:t>
          </a:r>
          <a:endParaRPr lang="pl-PL" sz="1500" kern="1200" dirty="0"/>
        </a:p>
      </dsp:txBody>
      <dsp:txXfrm>
        <a:off x="5072530" y="62555"/>
        <a:ext cx="1758181" cy="1101120"/>
      </dsp:txXfrm>
    </dsp:sp>
    <dsp:sp modelId="{C0E09225-A666-4546-9C71-6DB3DB797AA2}">
      <dsp:nvSpPr>
        <dsp:cNvPr id="0" name=""/>
        <dsp:cNvSpPr/>
      </dsp:nvSpPr>
      <dsp:spPr>
        <a:xfrm>
          <a:off x="3514812" y="613116"/>
          <a:ext cx="4873617" cy="4873617"/>
        </a:xfrm>
        <a:custGeom>
          <a:avLst/>
          <a:gdLst/>
          <a:ahLst/>
          <a:cxnLst/>
          <a:rect l="0" t="0" r="0" b="0"/>
          <a:pathLst>
            <a:path>
              <a:moveTo>
                <a:pt x="3626688" y="310256"/>
              </a:moveTo>
              <a:arcTo wR="2436808" hR="2436808" stAng="17953711" swAng="1211101"/>
            </a:path>
          </a:pathLst>
        </a:custGeom>
        <a:noFill/>
        <a:ln w="952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09AE7C3-7183-4663-85CD-419DA3323E24}">
      <dsp:nvSpPr>
        <dsp:cNvPr id="0" name=""/>
        <dsp:cNvSpPr/>
      </dsp:nvSpPr>
      <dsp:spPr>
        <a:xfrm>
          <a:off x="7330504" y="1686781"/>
          <a:ext cx="1877317" cy="122025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500" kern="1200" dirty="0" smtClean="0"/>
            <a:t>Formułowanie kształtu polityki</a:t>
          </a:r>
          <a:endParaRPr lang="pl-PL" sz="1500" kern="1200" dirty="0"/>
        </a:p>
      </dsp:txBody>
      <dsp:txXfrm>
        <a:off x="7390072" y="1746349"/>
        <a:ext cx="1758181" cy="1101120"/>
      </dsp:txXfrm>
    </dsp:sp>
    <dsp:sp modelId="{7B9017BE-A401-4EDF-90B6-90E275CD249D}">
      <dsp:nvSpPr>
        <dsp:cNvPr id="0" name=""/>
        <dsp:cNvSpPr/>
      </dsp:nvSpPr>
      <dsp:spPr>
        <a:xfrm>
          <a:off x="3514812" y="613116"/>
          <a:ext cx="4873617" cy="4873617"/>
        </a:xfrm>
        <a:custGeom>
          <a:avLst/>
          <a:gdLst/>
          <a:ahLst/>
          <a:cxnLst/>
          <a:rect l="0" t="0" r="0" b="0"/>
          <a:pathLst>
            <a:path>
              <a:moveTo>
                <a:pt x="4867765" y="2605594"/>
              </a:moveTo>
              <a:arcTo wR="2436808" hR="2436808" stAng="21838306" swAng="1359388"/>
            </a:path>
          </a:pathLst>
        </a:custGeom>
        <a:noFill/>
        <a:ln w="952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4F6BCE6-B1EF-4F0C-90C1-FD976758BB72}">
      <dsp:nvSpPr>
        <dsp:cNvPr id="0" name=""/>
        <dsp:cNvSpPr/>
      </dsp:nvSpPr>
      <dsp:spPr>
        <a:xfrm>
          <a:off x="6445282" y="4411216"/>
          <a:ext cx="1877317" cy="122025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500" kern="1200" dirty="0" smtClean="0"/>
            <a:t>Przyjęcie polityki</a:t>
          </a:r>
          <a:endParaRPr lang="pl-PL" sz="1500" kern="1200" dirty="0"/>
        </a:p>
      </dsp:txBody>
      <dsp:txXfrm>
        <a:off x="6504850" y="4470784"/>
        <a:ext cx="1758181" cy="1101120"/>
      </dsp:txXfrm>
    </dsp:sp>
    <dsp:sp modelId="{C5898328-2174-4499-8FE7-CC5E5B758165}">
      <dsp:nvSpPr>
        <dsp:cNvPr id="0" name=""/>
        <dsp:cNvSpPr/>
      </dsp:nvSpPr>
      <dsp:spPr>
        <a:xfrm>
          <a:off x="3514812" y="613116"/>
          <a:ext cx="4873617" cy="4873617"/>
        </a:xfrm>
        <a:custGeom>
          <a:avLst/>
          <a:gdLst/>
          <a:ahLst/>
          <a:cxnLst/>
          <a:rect l="0" t="0" r="0" b="0"/>
          <a:pathLst>
            <a:path>
              <a:moveTo>
                <a:pt x="2735691" y="4855218"/>
              </a:moveTo>
              <a:arcTo wR="2436808" hR="2436808" stAng="4977284" swAng="845432"/>
            </a:path>
          </a:pathLst>
        </a:custGeom>
        <a:noFill/>
        <a:ln w="952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25054E9-FFFF-4EE2-BF87-EC929F258D94}">
      <dsp:nvSpPr>
        <dsp:cNvPr id="0" name=""/>
        <dsp:cNvSpPr/>
      </dsp:nvSpPr>
      <dsp:spPr>
        <a:xfrm>
          <a:off x="3580641" y="4411216"/>
          <a:ext cx="1877317" cy="122025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500" kern="1200" dirty="0" smtClean="0"/>
            <a:t>Implementacja polityki</a:t>
          </a:r>
          <a:endParaRPr lang="pl-PL" sz="1500" kern="1200" dirty="0"/>
        </a:p>
      </dsp:txBody>
      <dsp:txXfrm>
        <a:off x="3640209" y="4470784"/>
        <a:ext cx="1758181" cy="1101120"/>
      </dsp:txXfrm>
    </dsp:sp>
    <dsp:sp modelId="{5784BA7A-7605-401F-ABA0-27D642655582}">
      <dsp:nvSpPr>
        <dsp:cNvPr id="0" name=""/>
        <dsp:cNvSpPr/>
      </dsp:nvSpPr>
      <dsp:spPr>
        <a:xfrm>
          <a:off x="3514812" y="613116"/>
          <a:ext cx="4873617" cy="4873617"/>
        </a:xfrm>
        <a:custGeom>
          <a:avLst/>
          <a:gdLst/>
          <a:ahLst/>
          <a:cxnLst/>
          <a:rect l="0" t="0" r="0" b="0"/>
          <a:pathLst>
            <a:path>
              <a:moveTo>
                <a:pt x="258463" y="3528985"/>
              </a:moveTo>
              <a:arcTo wR="2436808" hR="2436808" stAng="9202306" swAng="1359388"/>
            </a:path>
          </a:pathLst>
        </a:custGeom>
        <a:noFill/>
        <a:ln w="952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8660051-369F-473F-942C-9C40047623EE}">
      <dsp:nvSpPr>
        <dsp:cNvPr id="0" name=""/>
        <dsp:cNvSpPr/>
      </dsp:nvSpPr>
      <dsp:spPr>
        <a:xfrm>
          <a:off x="2695419" y="1686781"/>
          <a:ext cx="1877317" cy="122025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500" kern="1200" dirty="0" smtClean="0"/>
            <a:t>Ocena realizacji polityki</a:t>
          </a:r>
          <a:endParaRPr lang="pl-PL" sz="1500" kern="1200" dirty="0"/>
        </a:p>
      </dsp:txBody>
      <dsp:txXfrm>
        <a:off x="2754987" y="1746349"/>
        <a:ext cx="1758181" cy="1101120"/>
      </dsp:txXfrm>
    </dsp:sp>
    <dsp:sp modelId="{68A86F82-1EE0-408A-93DE-C657B39F0305}">
      <dsp:nvSpPr>
        <dsp:cNvPr id="0" name=""/>
        <dsp:cNvSpPr/>
      </dsp:nvSpPr>
      <dsp:spPr>
        <a:xfrm>
          <a:off x="3514812" y="613116"/>
          <a:ext cx="4873617" cy="4873617"/>
        </a:xfrm>
        <a:custGeom>
          <a:avLst/>
          <a:gdLst/>
          <a:ahLst/>
          <a:cxnLst/>
          <a:rect l="0" t="0" r="0" b="0"/>
          <a:pathLst>
            <a:path>
              <a:moveTo>
                <a:pt x="586235" y="851433"/>
              </a:moveTo>
              <a:arcTo wR="2436808" hR="2436808" stAng="13235188" swAng="1211101"/>
            </a:path>
          </a:pathLst>
        </a:custGeom>
        <a:noFill/>
        <a:ln w="952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5">
  <dgm:title val=""/>
  <dgm:desc val=""/>
  <dgm:catLst>
    <dgm:cat type="cycle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fact="-1"/>
          <dgm:constr type="diam" for="ch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2"/>
                <dgm:constr type="endPad" refType="connDist" fact="0.2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l-PL" smtClean="0"/>
              <a:t>Kliknij, aby edytować styl wzorca podtytułu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D347D-5ACD-4C99-B74B-A9C85AD731AF}" type="datetimeFigureOut">
              <a:rPr lang="en-US" dirty="0"/>
              <a:t>2/2/2014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Obraz panoramiczny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pl-PL" smtClean="0"/>
              <a:t>Kliknij ikonę, aby dodać obraz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2/2/2014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ytuł i po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2/2/2014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Oferta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pl-PL" smtClean="0"/>
              <a:t>Kliknij, aby edytować style wzorca tekstu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2/2/2014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arta naz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2/2/2014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kolum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2/2/2014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kolumna obraz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pl-PL" smtClean="0"/>
              <a:t>Kliknij ikonę, aby dodać obraz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pl-PL" smtClean="0"/>
              <a:t>Kliknij ikonę, aby dodać obraz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pl-PL" smtClean="0"/>
              <a:t>Kliknij ikonę, aby dodać obraz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2/2/2014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2/2/2014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2/2/2014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2/2/2014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dirty="0"/>
              <a:t>2/2/2014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dirty="0"/>
              <a:t>2/2/2014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dirty="0"/>
              <a:t>2/2/2014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2/2/2014</a:t>
            </a:fld>
            <a:endParaRPr lang="en-US" dirty="0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2/2/2014</a:t>
            </a:fld>
            <a:endParaRPr lang="en-US" dirty="0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2/2/2014</a:t>
            </a:fld>
            <a:endParaRPr lang="en-US" dirty="0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pl-PL" smtClean="0"/>
              <a:t>Kliknij ikonę, aby dodać obraz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2/2/2014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4AAD347D-5ACD-4C99-B74B-A9C85AD731AF}" type="datetimeFigureOut">
              <a:rPr lang="en-US" dirty="0"/>
              <a:t>2/2/2014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8" r:id="rId9"/>
    <p:sldLayoutId id="2147483667" r:id="rId10"/>
    <p:sldLayoutId id="2147483661" r:id="rId11"/>
    <p:sldLayoutId id="2147483664" r:id="rId12"/>
    <p:sldLayoutId id="2147483662" r:id="rId13"/>
    <p:sldLayoutId id="2147483669" r:id="rId14"/>
    <p:sldLayoutId id="2147483670" r:id="rId15"/>
    <p:sldLayoutId id="2147483658" r:id="rId16"/>
    <p:sldLayoutId id="2147483659" r:id="rId17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707026" y="2671008"/>
            <a:ext cx="10732168" cy="1203159"/>
          </a:xfrm>
        </p:spPr>
        <p:txBody>
          <a:bodyPr/>
          <a:lstStyle/>
          <a:p>
            <a:r>
              <a:rPr lang="pl-PL" b="1" dirty="0" smtClean="0"/>
              <a:t/>
            </a:r>
            <a:br>
              <a:rPr lang="pl-PL" b="1" dirty="0" smtClean="0"/>
            </a:br>
            <a:r>
              <a:rPr lang="pl-PL" b="1" dirty="0"/>
              <a:t>POLITYKI I DZIAŁANIA WEWNĘTRZNE </a:t>
            </a:r>
            <a:r>
              <a:rPr lang="pl-PL" b="1" dirty="0" smtClean="0"/>
              <a:t>UNII EUROPEJSKIEJ</a:t>
            </a:r>
            <a:endParaRPr lang="pl-PL" b="1" dirty="0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32271" y="5776001"/>
            <a:ext cx="8825658" cy="861420"/>
          </a:xfrm>
        </p:spPr>
        <p:txBody>
          <a:bodyPr/>
          <a:lstStyle/>
          <a:p>
            <a:r>
              <a:rPr lang="pl-PL" dirty="0" smtClean="0"/>
              <a:t>Łukasz Stępkowski</a:t>
            </a:r>
          </a:p>
          <a:p>
            <a:r>
              <a:rPr lang="pl-PL" dirty="0" smtClean="0"/>
              <a:t>Katedra prawa międzynarodowego i europejskiego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69372418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Przestrzeń Wolności, Bezpieczeństwa i Sprawiedliwości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0" y="2052918"/>
            <a:ext cx="12192000" cy="4195481"/>
          </a:xfrm>
        </p:spPr>
        <p:txBody>
          <a:bodyPr/>
          <a:lstStyle/>
          <a:p>
            <a:r>
              <a:rPr lang="pl-PL" dirty="0" smtClean="0"/>
              <a:t>Dawny III Filar Unii Europejskiej, obecnie jednolicie regulowany przez prawo UE</a:t>
            </a:r>
          </a:p>
          <a:p>
            <a:r>
              <a:rPr lang="pl-PL" dirty="0" smtClean="0"/>
              <a:t>1 grudnia 2014 roku akty prawne przyjęte w </a:t>
            </a:r>
            <a:r>
              <a:rPr lang="pl-PL" dirty="0"/>
              <a:t>dziedzinie </a:t>
            </a:r>
            <a:r>
              <a:rPr lang="pl-PL" dirty="0" smtClean="0"/>
              <a:t>współpracy policyjnej </a:t>
            </a:r>
            <a:r>
              <a:rPr lang="pl-PL" dirty="0"/>
              <a:t>i współpracy sądowej w sprawach </a:t>
            </a:r>
            <a:r>
              <a:rPr lang="pl-PL" dirty="0" smtClean="0"/>
              <a:t>karnych zostaną poddane nadzorowi KE (258 TFUE) i pełnej jurysdykcji TSUE, chyba że wcześniej zostały już zmienione</a:t>
            </a:r>
          </a:p>
          <a:p>
            <a:r>
              <a:rPr lang="pl-PL" dirty="0" smtClean="0"/>
              <a:t>Obejmuje współpracę między wymiarami sprawiedliwości Państw Członkowskich, policją Państw Członkowskich, kwestie azylowe, kontroli granicznej i migracji</a:t>
            </a:r>
          </a:p>
          <a:p>
            <a:r>
              <a:rPr lang="pl-PL" dirty="0" smtClean="0"/>
              <a:t>Do tej dziedziny wchodzą np. kwestie Europejskiego Nakazu Aresztowania (możliwość aresztowania i wydania obywatela do innego Państwa Członkowskiego), a także oddzielne postępowania cywilne (np. w sprawie drobnych roszczeń albo Europejskiego Nakazu Zapłaty)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21345525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" y="452718"/>
            <a:ext cx="10050834" cy="702314"/>
          </a:xfrm>
        </p:spPr>
        <p:txBody>
          <a:bodyPr/>
          <a:lstStyle/>
          <a:p>
            <a:r>
              <a:rPr lang="pl-PL" b="1" dirty="0" smtClean="0"/>
              <a:t>Reguły konkurencji Unii Europejskiej</a:t>
            </a:r>
            <a:endParaRPr lang="pl-PL" b="1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0" y="1239254"/>
            <a:ext cx="12055642" cy="5618746"/>
          </a:xfrm>
        </p:spPr>
        <p:txBody>
          <a:bodyPr/>
          <a:lstStyle/>
          <a:p>
            <a:pPr algn="just"/>
            <a:r>
              <a:rPr lang="pl-PL" dirty="0" smtClean="0"/>
              <a:t>Reguły antymonopolowe – 101-106 TFUE – horyzontalny i automatyczny (z mocy prawa) charakter</a:t>
            </a:r>
          </a:p>
          <a:p>
            <a:pPr lvl="1" algn="just"/>
            <a:r>
              <a:rPr lang="pl-PL" dirty="0"/>
              <a:t>Niezgodne z rynkiem wewnętrznym i zakazane są wszelkie porozumienia między </a:t>
            </a:r>
            <a:r>
              <a:rPr lang="pl-PL" dirty="0" smtClean="0"/>
              <a:t>przedsiębiorstwami, wszelkie </a:t>
            </a:r>
            <a:r>
              <a:rPr lang="pl-PL" dirty="0"/>
              <a:t>decyzje związków przedsiębiorstw i wszelkie praktyki uzgodnione, które </a:t>
            </a:r>
            <a:r>
              <a:rPr lang="pl-PL" dirty="0" smtClean="0"/>
              <a:t>mogą wpływać </a:t>
            </a:r>
            <a:r>
              <a:rPr lang="pl-PL" dirty="0"/>
              <a:t>na handel między Państwami Członkowskimi i których celem lub skutkiem jest </a:t>
            </a:r>
            <a:r>
              <a:rPr lang="pl-PL" dirty="0" smtClean="0"/>
              <a:t>zapobieżenie, ograniczenie </a:t>
            </a:r>
            <a:r>
              <a:rPr lang="pl-PL" dirty="0"/>
              <a:t>lub zakłócenie konkurencji wewnątrz rynku </a:t>
            </a:r>
            <a:r>
              <a:rPr lang="pl-PL" dirty="0" smtClean="0"/>
              <a:t>wewnętrznego</a:t>
            </a:r>
          </a:p>
          <a:p>
            <a:pPr lvl="1" algn="just"/>
            <a:r>
              <a:rPr lang="pl-PL" dirty="0"/>
              <a:t>Niezgodne z rynkiem wewnętrznym i zakazane jest nadużywanie przez jedno lub większą </a:t>
            </a:r>
            <a:r>
              <a:rPr lang="pl-PL" dirty="0" smtClean="0"/>
              <a:t>liczbę przedsiębiorstw </a:t>
            </a:r>
            <a:r>
              <a:rPr lang="pl-PL" dirty="0"/>
              <a:t>pozycji dominującej na rynku wewnętrznym lub na znacznej jego części, w </a:t>
            </a:r>
            <a:r>
              <a:rPr lang="pl-PL" dirty="0" smtClean="0"/>
              <a:t>zakresie, w </a:t>
            </a:r>
            <a:r>
              <a:rPr lang="pl-PL" dirty="0"/>
              <a:t>jakim może wpływać na handel między Państwami </a:t>
            </a:r>
            <a:r>
              <a:rPr lang="pl-PL" dirty="0" smtClean="0"/>
              <a:t>Członkowskimi</a:t>
            </a:r>
            <a:endParaRPr lang="pl-PL" dirty="0"/>
          </a:p>
          <a:p>
            <a:pPr algn="just"/>
            <a:r>
              <a:rPr lang="pl-PL" dirty="0" smtClean="0"/>
              <a:t>Prawo pomocy publicznej – 107-109 TFUE</a:t>
            </a:r>
          </a:p>
          <a:p>
            <a:pPr lvl="1" algn="just"/>
            <a:r>
              <a:rPr lang="pl-PL" dirty="0"/>
              <a:t>Zakazana pomoc publiczna : Z zastrzeżeniem innych postanowień przewidzianych w Traktatach, wszelka pomoc </a:t>
            </a:r>
            <a:r>
              <a:rPr lang="pl-PL" dirty="0" smtClean="0"/>
              <a:t>przyznawana przez </a:t>
            </a:r>
            <a:r>
              <a:rPr lang="pl-PL" dirty="0"/>
              <a:t>Państwo Członkowskie lub przy użyciu zasobów państwowych w jakiejkolwiek </a:t>
            </a:r>
            <a:r>
              <a:rPr lang="pl-PL" dirty="0" smtClean="0"/>
              <a:t>formie, która </a:t>
            </a:r>
            <a:r>
              <a:rPr lang="pl-PL" dirty="0"/>
              <a:t>zakłóca lub grozi zakłóceniem konkurencji poprzez sprzyjanie niektórym </a:t>
            </a:r>
            <a:r>
              <a:rPr lang="pl-PL" dirty="0" smtClean="0"/>
              <a:t>przedsiębiorstwom lub </a:t>
            </a:r>
            <a:r>
              <a:rPr lang="pl-PL" dirty="0"/>
              <a:t>produkcji niektórych towarów, jest niezgodna z rynkiem wewnętrznym w zakresie, w </a:t>
            </a:r>
            <a:r>
              <a:rPr lang="pl-PL" dirty="0" smtClean="0"/>
              <a:t>jakim wpływa </a:t>
            </a:r>
            <a:r>
              <a:rPr lang="pl-PL" dirty="0"/>
              <a:t>na wymianę handlową między Państwami </a:t>
            </a:r>
            <a:r>
              <a:rPr lang="pl-PL" dirty="0" smtClean="0"/>
              <a:t>Członkowskimi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96562744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0" y="0"/>
            <a:ext cx="12191999" cy="1400530"/>
          </a:xfrm>
        </p:spPr>
        <p:txBody>
          <a:bodyPr/>
          <a:lstStyle/>
          <a:p>
            <a:r>
              <a:rPr lang="pl-PL" b="1" dirty="0" smtClean="0"/>
              <a:t>Wybrane polityki : Polityka gospodarcza i pieniężna</a:t>
            </a:r>
            <a:endParaRPr lang="pl-PL" b="1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0" y="1400530"/>
            <a:ext cx="12191999" cy="5457470"/>
          </a:xfrm>
        </p:spPr>
        <p:txBody>
          <a:bodyPr>
            <a:normAutofit lnSpcReduction="10000"/>
          </a:bodyPr>
          <a:lstStyle/>
          <a:p>
            <a:r>
              <a:rPr lang="pl-PL" dirty="0" smtClean="0"/>
              <a:t>Zawiera postanowienia szczególne dla tych Państw Członkowskich, których walutą jest euro</a:t>
            </a:r>
          </a:p>
          <a:p>
            <a:r>
              <a:rPr lang="pl-PL" dirty="0" smtClean="0"/>
              <a:t>To tutaj działa Europejski Bank Centralny, jak również Europejski System Banków Centralnych (ESBC), którego częścią jest nasz Narodowy Bank Polski</a:t>
            </a:r>
          </a:p>
          <a:p>
            <a:pPr lvl="1"/>
            <a:r>
              <a:rPr lang="pl-PL" dirty="0" smtClean="0"/>
              <a:t>EBC ma wyłączne prawo do upoważniania do emisji euro </a:t>
            </a:r>
          </a:p>
          <a:p>
            <a:r>
              <a:rPr lang="pl-PL" dirty="0" smtClean="0"/>
              <a:t>Otwarta gospodarka rynkowa z wolną konkurencją</a:t>
            </a:r>
          </a:p>
          <a:p>
            <a:r>
              <a:rPr lang="pl-PL" dirty="0" smtClean="0"/>
              <a:t>Działania </a:t>
            </a:r>
            <a:r>
              <a:rPr lang="pl-PL" dirty="0"/>
              <a:t>Państw Członkowskich i Unii zakładają poszanowanie </a:t>
            </a:r>
            <a:r>
              <a:rPr lang="pl-PL" dirty="0" smtClean="0"/>
              <a:t>zasad przewodnich - stabilnych </a:t>
            </a:r>
            <a:r>
              <a:rPr lang="pl-PL" dirty="0"/>
              <a:t>cen, zdrowych finansów publicznych i warunków pieniężnych oraz </a:t>
            </a:r>
            <a:r>
              <a:rPr lang="pl-PL" dirty="0" smtClean="0"/>
              <a:t>trwałej równowagi płatniczej</a:t>
            </a:r>
          </a:p>
          <a:p>
            <a:r>
              <a:rPr lang="pl-PL" dirty="0" smtClean="0"/>
              <a:t>Państwa Członkowskie mają unikać nadmiernego deficytu budżetowego</a:t>
            </a:r>
          </a:p>
          <a:p>
            <a:r>
              <a:rPr lang="pl-PL" dirty="0" smtClean="0"/>
              <a:t>Komisja i Rada współdziałają w ramach tej polityki; Komisja działa w zakresie nadmiernego długu publicznego </a:t>
            </a:r>
          </a:p>
          <a:p>
            <a:pPr lvl="1"/>
            <a:r>
              <a:rPr lang="pl-PL" dirty="0" smtClean="0"/>
              <a:t>Protokół w </a:t>
            </a:r>
            <a:r>
              <a:rPr lang="pl-PL" dirty="0"/>
              <a:t>sprawie procedury dotyczącej </a:t>
            </a:r>
            <a:r>
              <a:rPr lang="pl-PL" dirty="0" smtClean="0"/>
              <a:t>nadmiernego deficytu</a:t>
            </a:r>
          </a:p>
          <a:p>
            <a:r>
              <a:rPr lang="pl-PL" dirty="0" smtClean="0"/>
              <a:t>Państwa Członkowskie w związku z kazusem greckim mają tendencje do omijania postanowień tego Tytułu TFUE – casus grecki i wyrok pełnego </a:t>
            </a:r>
            <a:r>
              <a:rPr lang="pl-PL" dirty="0"/>
              <a:t>składu Trybunału z dnia 27 listopada 2012 </a:t>
            </a:r>
            <a:r>
              <a:rPr lang="pl-PL" dirty="0" smtClean="0"/>
              <a:t>roku </a:t>
            </a:r>
            <a:r>
              <a:rPr lang="pl-PL" dirty="0"/>
              <a:t>– </a:t>
            </a:r>
            <a:r>
              <a:rPr lang="pl-PL" dirty="0" smtClean="0"/>
              <a:t>C‑370/12 </a:t>
            </a:r>
            <a:r>
              <a:rPr lang="pl-PL" i="1" dirty="0" smtClean="0"/>
              <a:t>Thomas </a:t>
            </a:r>
            <a:r>
              <a:rPr lang="pl-PL" i="1" dirty="0" err="1" smtClean="0"/>
              <a:t>Pringle</a:t>
            </a:r>
            <a:r>
              <a:rPr lang="pl-PL" i="1" dirty="0" smtClean="0"/>
              <a:t> przeciwko Rządowi Irlandii, Irlandii i Prokuratorowi Generalnemu – </a:t>
            </a:r>
            <a:r>
              <a:rPr lang="pl-PL" dirty="0" smtClean="0"/>
              <a:t>tworzenie prawa „obok” prawa </a:t>
            </a:r>
            <a:r>
              <a:rPr lang="pl-PL" smtClean="0"/>
              <a:t>Unii Europejskiej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00305769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502732" y="4567518"/>
            <a:ext cx="2325689" cy="918882"/>
          </a:xfrm>
        </p:spPr>
        <p:txBody>
          <a:bodyPr/>
          <a:lstStyle/>
          <a:p>
            <a:r>
              <a:rPr lang="pl-PL" dirty="0" smtClean="0"/>
              <a:t>Koniec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8717888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6885657" cy="882787"/>
          </a:xfrm>
        </p:spPr>
        <p:txBody>
          <a:bodyPr/>
          <a:lstStyle/>
          <a:p>
            <a:r>
              <a:rPr lang="pl-PL" b="1" dirty="0" smtClean="0"/>
              <a:t>Polityki Unii Europejskiej</a:t>
            </a:r>
            <a:endParaRPr lang="pl-PL" b="1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445170" y="1162582"/>
            <a:ext cx="11333746" cy="5081807"/>
          </a:xfrm>
        </p:spPr>
        <p:txBody>
          <a:bodyPr>
            <a:normAutofit lnSpcReduction="10000"/>
          </a:bodyPr>
          <a:lstStyle/>
          <a:p>
            <a:pPr algn="just"/>
            <a:endParaRPr lang="pl-PL" b="1" dirty="0" smtClean="0"/>
          </a:p>
          <a:p>
            <a:pPr algn="just"/>
            <a:r>
              <a:rPr lang="pl-PL" b="1" dirty="0" smtClean="0"/>
              <a:t>Część Trzecia TFUE</a:t>
            </a:r>
          </a:p>
          <a:p>
            <a:pPr algn="just"/>
            <a:r>
              <a:rPr lang="pl-PL" b="1" dirty="0" smtClean="0"/>
              <a:t>Kompetencje Unii odnoszą się do tych dziedzin, przeważa kompetencja dzielona</a:t>
            </a:r>
          </a:p>
          <a:p>
            <a:pPr algn="just"/>
            <a:r>
              <a:rPr lang="pl-PL" b="1" dirty="0" smtClean="0"/>
              <a:t>Ściśle rzecz biorąc, </a:t>
            </a:r>
            <a:r>
              <a:rPr lang="pl-PL" b="1" dirty="0" err="1" smtClean="0"/>
              <a:t>WPZiB</a:t>
            </a:r>
            <a:r>
              <a:rPr lang="pl-PL" b="1" dirty="0" smtClean="0"/>
              <a:t> również jest „polityką”, ale jest uregulowana w TUE – tak samo polityką jest WPH; są to polityki „zewnętrzne”</a:t>
            </a:r>
          </a:p>
          <a:p>
            <a:pPr algn="just"/>
            <a:r>
              <a:rPr lang="pl-PL" b="1" dirty="0" smtClean="0"/>
              <a:t>Przez „politykę” w rozumieniu Traktatów nie rozumiemy polityki w wydaniu np. rządowym albo sejmowym (</a:t>
            </a:r>
            <a:r>
              <a:rPr lang="pl-PL" b="1" i="1" dirty="0" err="1" smtClean="0"/>
              <a:t>politics</a:t>
            </a:r>
            <a:r>
              <a:rPr lang="pl-PL" b="1" dirty="0" smtClean="0"/>
              <a:t>), ale ustalanie i realizację działań Unii względem jakiejś sfery życia (</a:t>
            </a:r>
            <a:r>
              <a:rPr lang="pl-PL" b="1" i="1" dirty="0" smtClean="0"/>
              <a:t>policy</a:t>
            </a:r>
            <a:r>
              <a:rPr lang="pl-PL" b="1" dirty="0" smtClean="0"/>
              <a:t>); działania te są podejmowane w celu zaspokojenia potrzeb społeczeństwa (</a:t>
            </a:r>
            <a:r>
              <a:rPr lang="pl-PL" b="1" i="1" dirty="0" smtClean="0"/>
              <a:t>McCormick</a:t>
            </a:r>
            <a:r>
              <a:rPr lang="pl-PL" b="1" dirty="0" smtClean="0"/>
              <a:t>, EU </a:t>
            </a:r>
            <a:r>
              <a:rPr lang="pl-PL" b="1" dirty="0" err="1" smtClean="0"/>
              <a:t>Politics</a:t>
            </a:r>
            <a:r>
              <a:rPr lang="pl-PL" b="1" dirty="0" smtClean="0"/>
              <a:t>, 2011, s. 310).</a:t>
            </a:r>
          </a:p>
          <a:p>
            <a:pPr algn="just"/>
            <a:r>
              <a:rPr lang="pl-PL" b="1" dirty="0" smtClean="0"/>
              <a:t>Niektóre polityki nie nazywają się „politykami” w tekście Traktatu - niekonsekwencja prawodawcy unijnego</a:t>
            </a:r>
          </a:p>
          <a:p>
            <a:pPr algn="just"/>
            <a:r>
              <a:rPr lang="pl-PL" b="1" dirty="0" smtClean="0"/>
              <a:t>W myśl powyższej definicji, jeśli jakieś działanie Unii „do wewnątrz” nie dotyczy społeczeństwa, to jest to działanie wewnętrzne</a:t>
            </a:r>
          </a:p>
          <a:p>
            <a:pPr lvl="1" algn="just"/>
            <a:r>
              <a:rPr lang="pl-PL" b="1" dirty="0" smtClean="0"/>
              <a:t>Trochę sztuczny podział, bowiem każde działanie Unii w jakiś sposób dotyczy społeczeństwa</a:t>
            </a:r>
            <a:endParaRPr lang="pl-PL" b="1" dirty="0"/>
          </a:p>
        </p:txBody>
      </p:sp>
    </p:spTree>
    <p:extLst>
      <p:ext uri="{BB962C8B-B14F-4D97-AF65-F5344CB8AC3E}">
        <p14:creationId xmlns:p14="http://schemas.microsoft.com/office/powerpoint/2010/main" val="30154656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b="1" dirty="0" smtClean="0"/>
              <a:t>Przegląd polityk</a:t>
            </a:r>
            <a:endParaRPr lang="pl-PL" b="1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0" y="1383632"/>
            <a:ext cx="5751095" cy="5474368"/>
          </a:xfrm>
        </p:spPr>
        <p:txBody>
          <a:bodyPr>
            <a:normAutofit lnSpcReduction="10000"/>
          </a:bodyPr>
          <a:lstStyle/>
          <a:p>
            <a:r>
              <a:rPr lang="pl-PL" b="1" dirty="0" smtClean="0"/>
              <a:t>Wspólna polityka rolna i rybołówstwa</a:t>
            </a:r>
          </a:p>
          <a:p>
            <a:r>
              <a:rPr lang="pl-PL" b="1" dirty="0" smtClean="0"/>
              <a:t>Przestrzeń Wolności, Bezpieczeństwa i Sprawiedliwości</a:t>
            </a:r>
          </a:p>
          <a:p>
            <a:pPr lvl="1"/>
            <a:r>
              <a:rPr lang="pl-PL" b="1" dirty="0" smtClean="0"/>
              <a:t>Polityki dotyczące kontroli granicznej, azylu i migracji</a:t>
            </a:r>
          </a:p>
          <a:p>
            <a:pPr lvl="1"/>
            <a:r>
              <a:rPr lang="pl-PL" b="1" dirty="0" smtClean="0"/>
              <a:t>Współpraca sądowa w sprawach cywilnych</a:t>
            </a:r>
          </a:p>
          <a:p>
            <a:pPr lvl="1"/>
            <a:r>
              <a:rPr lang="pl-PL" b="1" dirty="0" smtClean="0"/>
              <a:t>Współpraca wymiarów sprawiedliwości w sprawach karnych</a:t>
            </a:r>
          </a:p>
          <a:p>
            <a:pPr lvl="1"/>
            <a:r>
              <a:rPr lang="pl-PL" b="1" dirty="0" smtClean="0"/>
              <a:t>Współpraca policyjna</a:t>
            </a:r>
          </a:p>
          <a:p>
            <a:r>
              <a:rPr lang="pl-PL" b="1" dirty="0" smtClean="0"/>
              <a:t>Wspólna polityka transportowa</a:t>
            </a:r>
          </a:p>
          <a:p>
            <a:r>
              <a:rPr lang="pl-PL" b="1" dirty="0" smtClean="0"/>
              <a:t>Wspólne reguły w dziedzinie konkurencji, podatków i zbliżania ustawodawstw</a:t>
            </a:r>
          </a:p>
          <a:p>
            <a:pPr lvl="1"/>
            <a:r>
              <a:rPr lang="pl-PL" b="1" dirty="0" smtClean="0"/>
              <a:t>Prawo konkurencji</a:t>
            </a:r>
          </a:p>
          <a:p>
            <a:pPr lvl="1"/>
            <a:r>
              <a:rPr lang="pl-PL" b="1" dirty="0" smtClean="0"/>
              <a:t>Pomoc przyznawana przez państwa</a:t>
            </a:r>
          </a:p>
        </p:txBody>
      </p:sp>
      <p:sp>
        <p:nvSpPr>
          <p:cNvPr id="4" name="pole tekstowe 3"/>
          <p:cNvSpPr txBox="1"/>
          <p:nvPr/>
        </p:nvSpPr>
        <p:spPr>
          <a:xfrm>
            <a:off x="5859379" y="1359568"/>
            <a:ext cx="6220326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pl-PL" b="1" dirty="0"/>
              <a:t>Polityka gospodarcza i pieniężna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pl-PL" b="1" dirty="0"/>
              <a:t>Polityka zatrudnienia („Zatrudnienie”)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pl-PL" b="1" dirty="0"/>
              <a:t>Polityka społeczna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pl-PL" b="1" dirty="0"/>
              <a:t>Polityka w zakresie kultury („Kultura”)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pl-PL" b="1" dirty="0"/>
              <a:t>Polityka w zakresie zdrowia publicznego („Zdrowie Publiczne”)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pl-PL" b="1" dirty="0"/>
              <a:t>Polityka w zakresie ochrony konsumentów („Ochrona Konsumentów</a:t>
            </a:r>
            <a:r>
              <a:rPr lang="pl-PL" b="1" dirty="0" smtClean="0"/>
              <a:t>”)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pl-PL" b="1" dirty="0" smtClean="0"/>
              <a:t>Sieci Transeuropejskie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pl-PL" b="1" dirty="0" smtClean="0"/>
              <a:t>Polityka przemysłowa („Przemysł”)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pl-PL" b="1" dirty="0" smtClean="0"/>
              <a:t>Spójność gospodarcza, społeczna i terytorialna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pl-PL" b="1" dirty="0" smtClean="0"/>
              <a:t>Badania i rozwój technologiczny oraz przestrzeń kosmiczna</a:t>
            </a:r>
            <a:endParaRPr lang="pl-PL" b="1" dirty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pl-PL" b="1" dirty="0"/>
              <a:t>Polityka w zakresie środowiska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pl-PL" b="1" dirty="0"/>
              <a:t>Polityka w zakresie </a:t>
            </a:r>
            <a:r>
              <a:rPr lang="pl-PL" b="1" dirty="0" smtClean="0"/>
              <a:t>energetyki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pl-PL" b="1" dirty="0" smtClean="0"/>
              <a:t>Polityka w zakresie turystyki („Turystyka”)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pl-PL" b="1" dirty="0" smtClean="0"/>
              <a:t>Ochrona </a:t>
            </a:r>
            <a:r>
              <a:rPr lang="pl-PL" b="1" dirty="0"/>
              <a:t>ludności (</a:t>
            </a:r>
            <a:r>
              <a:rPr lang="pl-PL" b="1" dirty="0" smtClean="0"/>
              <a:t>klęski żywiołowe </a:t>
            </a:r>
            <a:r>
              <a:rPr lang="pl-PL" b="1" dirty="0"/>
              <a:t>lub </a:t>
            </a:r>
            <a:r>
              <a:rPr lang="pl-PL" b="1" dirty="0" smtClean="0"/>
              <a:t>katastrofy)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pl-PL" b="1" dirty="0" smtClean="0"/>
              <a:t>Współpraca administracyjna</a:t>
            </a:r>
            <a:endParaRPr lang="pl-PL" b="1" dirty="0"/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0630124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721895" y="392560"/>
            <a:ext cx="10094495" cy="1400530"/>
          </a:xfrm>
        </p:spPr>
        <p:txBody>
          <a:bodyPr/>
          <a:lstStyle/>
          <a:p>
            <a:r>
              <a:rPr lang="pl-PL" b="1" dirty="0" smtClean="0"/>
              <a:t>Polityki horyzontalne i towarzyszące</a:t>
            </a:r>
            <a:br>
              <a:rPr lang="pl-PL" b="1" dirty="0" smtClean="0"/>
            </a:br>
            <a:r>
              <a:rPr lang="pl-PL" b="1" dirty="0" smtClean="0"/>
              <a:t>(</a:t>
            </a:r>
            <a:r>
              <a:rPr lang="pl-PL" b="1" i="1" dirty="0" err="1" smtClean="0"/>
              <a:t>horizontal</a:t>
            </a:r>
            <a:r>
              <a:rPr lang="pl-PL" b="1" i="1" dirty="0" smtClean="0"/>
              <a:t> and </a:t>
            </a:r>
            <a:r>
              <a:rPr lang="pl-PL" b="1" i="1" dirty="0" err="1" smtClean="0"/>
              <a:t>flanking</a:t>
            </a:r>
            <a:r>
              <a:rPr lang="pl-PL" b="1" i="1" dirty="0" smtClean="0"/>
              <a:t> </a:t>
            </a:r>
            <a:r>
              <a:rPr lang="pl-PL" b="1" i="1" dirty="0" err="1" smtClean="0"/>
              <a:t>policies</a:t>
            </a:r>
            <a:r>
              <a:rPr lang="pl-PL" b="1" dirty="0" smtClean="0"/>
              <a:t>)</a:t>
            </a:r>
            <a:endParaRPr lang="pl-PL" b="1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300790" y="2052918"/>
            <a:ext cx="11634536" cy="4195481"/>
          </a:xfrm>
        </p:spPr>
        <p:txBody>
          <a:bodyPr/>
          <a:lstStyle/>
          <a:p>
            <a:pPr algn="just"/>
            <a:r>
              <a:rPr lang="pl-PL" b="1" dirty="0" smtClean="0"/>
              <a:t>Niekiedy w literaturze wskazuje się, że niektóre polityki Unii Europejskiej są dzielone ze względu na ich zbieżność ze wspólnym rynkiem (pojęcia „polityk horyzontalnych i towarzyszących” nie występują w Traktatach)</a:t>
            </a:r>
          </a:p>
          <a:p>
            <a:pPr algn="just"/>
            <a:r>
              <a:rPr lang="pl-PL" b="1" dirty="0" smtClean="0"/>
              <a:t>Polityki horyzontalne to te, które dotyczą czterech swobód rynku wewnętrznego</a:t>
            </a:r>
          </a:p>
          <a:p>
            <a:pPr lvl="1" algn="just"/>
            <a:r>
              <a:rPr lang="pl-PL" b="1" dirty="0" smtClean="0"/>
              <a:t>Np.  Polityka przemysłowa dotyczy bezpośrednio swobód rynku wewnętrznego</a:t>
            </a:r>
          </a:p>
          <a:p>
            <a:pPr algn="just"/>
            <a:r>
              <a:rPr lang="pl-PL" b="1" dirty="0" smtClean="0"/>
              <a:t>Polityki towarzyszące (</a:t>
            </a:r>
            <a:r>
              <a:rPr lang="pl-PL" b="1" i="1" dirty="0" err="1" smtClean="0"/>
              <a:t>flanking</a:t>
            </a:r>
            <a:r>
              <a:rPr lang="pl-PL" b="1" i="1" dirty="0" smtClean="0"/>
              <a:t> </a:t>
            </a:r>
            <a:r>
              <a:rPr lang="pl-PL" b="1" i="1" dirty="0" err="1" smtClean="0"/>
              <a:t>policies</a:t>
            </a:r>
            <a:r>
              <a:rPr lang="pl-PL" b="1" dirty="0" smtClean="0"/>
              <a:t>) to te, które nie dotyczą bezpośrednio swobód rynku wewnętrznego i mają zapewniać „ludzki” wymiar rynku wewnętrznego</a:t>
            </a:r>
          </a:p>
          <a:p>
            <a:pPr lvl="1" algn="just"/>
            <a:r>
              <a:rPr lang="pl-PL" b="1" dirty="0" smtClean="0"/>
              <a:t>Np. Polityka w zakresie ochrony środowiska, polityka w zakresie kultury</a:t>
            </a:r>
          </a:p>
          <a:p>
            <a:pPr algn="just"/>
            <a:r>
              <a:rPr lang="pl-PL" b="1" dirty="0" smtClean="0"/>
              <a:t>Niekiedy również wskazuje się, że można wyróżnić polityki „sektorowe”, czyli dotyczące jednego sektora życia społeczno-gospodarczego, z osobnym reżimem prawnym</a:t>
            </a:r>
          </a:p>
          <a:p>
            <a:pPr lvl="1" algn="just"/>
            <a:r>
              <a:rPr lang="pl-PL" b="1" dirty="0" smtClean="0"/>
              <a:t>Np. Sektor energetyczny i polityka w zakresie energetyki</a:t>
            </a:r>
            <a:endParaRPr lang="pl-PL" b="1" dirty="0"/>
          </a:p>
        </p:txBody>
      </p:sp>
      <p:sp>
        <p:nvSpPr>
          <p:cNvPr id="4" name="pole tekstowe 3"/>
          <p:cNvSpPr txBox="1"/>
          <p:nvPr/>
        </p:nvSpPr>
        <p:spPr>
          <a:xfrm>
            <a:off x="4227096" y="6338950"/>
            <a:ext cx="796490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600" dirty="0" err="1" smtClean="0"/>
              <a:t>Kapteyn</a:t>
            </a:r>
            <a:r>
              <a:rPr lang="pl-PL" sz="1600" dirty="0" smtClean="0"/>
              <a:t>, </a:t>
            </a:r>
            <a:r>
              <a:rPr lang="pl-PL" sz="1600" dirty="0" err="1" smtClean="0"/>
              <a:t>McDonnell</a:t>
            </a:r>
            <a:r>
              <a:rPr lang="pl-PL" sz="1600" dirty="0" smtClean="0"/>
              <a:t>, </a:t>
            </a:r>
            <a:r>
              <a:rPr lang="pl-PL" sz="1600" dirty="0" err="1" smtClean="0"/>
              <a:t>Mortelmans</a:t>
            </a:r>
            <a:r>
              <a:rPr lang="pl-PL" sz="1600" dirty="0" smtClean="0"/>
              <a:t>, </a:t>
            </a:r>
            <a:r>
              <a:rPr lang="pl-PL" sz="1600" dirty="0" err="1" smtClean="0"/>
              <a:t>Timmermans</a:t>
            </a:r>
            <a:r>
              <a:rPr lang="pl-PL" sz="1600" dirty="0" smtClean="0"/>
              <a:t>, </a:t>
            </a:r>
            <a:r>
              <a:rPr lang="pl-PL" sz="1600" i="1" dirty="0" smtClean="0"/>
              <a:t>Law of the EU and EC 4e</a:t>
            </a:r>
            <a:r>
              <a:rPr lang="pl-PL" sz="1600" dirty="0" smtClean="0"/>
              <a:t>, 2008</a:t>
            </a:r>
            <a:endParaRPr lang="pl-PL" sz="1600" dirty="0"/>
          </a:p>
        </p:txBody>
      </p:sp>
    </p:spTree>
    <p:extLst>
      <p:ext uri="{BB962C8B-B14F-4D97-AF65-F5344CB8AC3E}">
        <p14:creationId xmlns:p14="http://schemas.microsoft.com/office/powerpoint/2010/main" val="8516657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200943" y="151928"/>
            <a:ext cx="9404723" cy="1400530"/>
          </a:xfrm>
        </p:spPr>
        <p:txBody>
          <a:bodyPr/>
          <a:lstStyle/>
          <a:p>
            <a:r>
              <a:rPr lang="pl-PL" dirty="0" smtClean="0"/>
              <a:t>Planowanie polityk</a:t>
            </a:r>
            <a:endParaRPr lang="pl-PL" dirty="0"/>
          </a:p>
        </p:txBody>
      </p:sp>
      <p:graphicFrame>
        <p:nvGraphicFramePr>
          <p:cNvPr id="7" name="Symbol zastępczy zawartości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37492840"/>
              </p:ext>
            </p:extLst>
          </p:nvPr>
        </p:nvGraphicFramePr>
        <p:xfrm>
          <a:off x="288758" y="852193"/>
          <a:ext cx="11903242" cy="5715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pole tekstowe 7"/>
          <p:cNvSpPr txBox="1"/>
          <p:nvPr/>
        </p:nvSpPr>
        <p:spPr>
          <a:xfrm>
            <a:off x="10166684" y="6075947"/>
            <a:ext cx="22258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 smtClean="0"/>
              <a:t>McCormick, </a:t>
            </a:r>
            <a:r>
              <a:rPr lang="pl-PL" i="1" dirty="0" smtClean="0"/>
              <a:t>EU </a:t>
            </a:r>
            <a:r>
              <a:rPr lang="pl-PL" i="1" dirty="0" err="1" smtClean="0"/>
              <a:t>Politics</a:t>
            </a:r>
            <a:r>
              <a:rPr lang="pl-PL" i="1" dirty="0" smtClean="0"/>
              <a:t>…,</a:t>
            </a:r>
            <a:r>
              <a:rPr lang="pl-PL" dirty="0" smtClean="0"/>
              <a:t>s. 312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4495724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Cechy budowania polityk Unii Europejskiej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0" y="2052918"/>
            <a:ext cx="12192000" cy="4805082"/>
          </a:xfrm>
        </p:spPr>
        <p:txBody>
          <a:bodyPr>
            <a:normAutofit fontScale="85000" lnSpcReduction="10000"/>
          </a:bodyPr>
          <a:lstStyle/>
          <a:p>
            <a:r>
              <a:rPr lang="pl-PL" b="1" dirty="0" smtClean="0"/>
              <a:t>Kompromis i „dogrywanie stanowisk”</a:t>
            </a:r>
          </a:p>
          <a:p>
            <a:r>
              <a:rPr lang="pl-PL" b="1" dirty="0" smtClean="0"/>
              <a:t>Koalicje polityczne Państw Członkowskich w jakiejś kwestii</a:t>
            </a:r>
          </a:p>
          <a:p>
            <a:r>
              <a:rPr lang="pl-PL" b="1" dirty="0" smtClean="0"/>
              <a:t>Budowanie polityk w sposób ewolucyjny (przyrostowość, </a:t>
            </a:r>
            <a:r>
              <a:rPr lang="pl-PL" b="1" i="1" dirty="0" err="1" smtClean="0"/>
              <a:t>incrementalism</a:t>
            </a:r>
            <a:r>
              <a:rPr lang="pl-PL" b="1" dirty="0" smtClean="0"/>
              <a:t>)</a:t>
            </a:r>
          </a:p>
          <a:p>
            <a:pPr lvl="1"/>
            <a:r>
              <a:rPr lang="pl-PL" b="1" dirty="0" smtClean="0"/>
              <a:t>Nowe inicjatywy budują na dotychczasowych rozwiązaniach, a nie przekreślają ich</a:t>
            </a:r>
          </a:p>
          <a:p>
            <a:r>
              <a:rPr lang="pl-PL" b="1" dirty="0" smtClean="0"/>
              <a:t>„Europa wielu prędkości”</a:t>
            </a:r>
          </a:p>
          <a:p>
            <a:pPr lvl="1"/>
            <a:r>
              <a:rPr lang="pl-PL" b="1" dirty="0" smtClean="0"/>
              <a:t>Niektóre Państwa Członkowskie są bardziej chętne integrować się, inne nie – powstaje </a:t>
            </a:r>
            <a:r>
              <a:rPr lang="pl-PL" b="1" dirty="0" err="1" smtClean="0"/>
              <a:t>rozdzwięk</a:t>
            </a:r>
            <a:r>
              <a:rPr lang="pl-PL" b="1" dirty="0" smtClean="0"/>
              <a:t> pomiędzy stanem zaawansowania Państw Członkowskich w jakiejś materii</a:t>
            </a:r>
          </a:p>
          <a:p>
            <a:pPr lvl="1"/>
            <a:r>
              <a:rPr lang="pl-PL" b="1" dirty="0" smtClean="0"/>
              <a:t>Niekiedy odbywa się to w sposób formalny – wzmocniona współpraca Państw Członkowskich w jakiejś materii na podstawie Traktatów bądź współpraca poza Unią Europejską</a:t>
            </a:r>
          </a:p>
          <a:p>
            <a:r>
              <a:rPr lang="pl-PL" b="1" dirty="0" smtClean="0"/>
              <a:t>Rozrost polityk (</a:t>
            </a:r>
            <a:r>
              <a:rPr lang="pl-PL" b="1" i="1" dirty="0" err="1" smtClean="0"/>
              <a:t>spillover</a:t>
            </a:r>
            <a:r>
              <a:rPr lang="pl-PL" b="1" dirty="0" smtClean="0"/>
              <a:t>)</a:t>
            </a:r>
          </a:p>
          <a:p>
            <a:pPr lvl="1"/>
            <a:r>
              <a:rPr lang="pl-PL" b="1" dirty="0" smtClean="0"/>
              <a:t>Jeśli Unia podejmie się czegoś, to zapewne działanie Unii Europejskiej będzie z czasem coraz szersze w danej kwestii</a:t>
            </a:r>
          </a:p>
          <a:p>
            <a:r>
              <a:rPr lang="pl-PL" b="1" dirty="0" smtClean="0"/>
              <a:t>Deficyt demokratyczny</a:t>
            </a:r>
          </a:p>
          <a:p>
            <a:pPr lvl="1"/>
            <a:r>
              <a:rPr lang="pl-PL" b="1" dirty="0" smtClean="0"/>
              <a:t>Mimo, że UE działa w wielu dziedzinach życia, to obywatele wciąż mają ograniczone formalnie możliwości wpływania na to, co się dzieje (chociaż UE widzi ten problem i stara się podejmować działania w celu włączania obywateli w rządzenie)</a:t>
            </a:r>
            <a:endParaRPr lang="pl-PL" b="1" dirty="0"/>
          </a:p>
        </p:txBody>
      </p:sp>
      <p:sp>
        <p:nvSpPr>
          <p:cNvPr id="4" name="pole tekstowe 3"/>
          <p:cNvSpPr txBox="1"/>
          <p:nvPr/>
        </p:nvSpPr>
        <p:spPr>
          <a:xfrm>
            <a:off x="10050834" y="6472990"/>
            <a:ext cx="20694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200" dirty="0" smtClean="0"/>
              <a:t>McCormick, EU…, s. 317</a:t>
            </a:r>
            <a:endParaRPr lang="pl-PL" sz="1200" dirty="0"/>
          </a:p>
        </p:txBody>
      </p:sp>
    </p:spTree>
    <p:extLst>
      <p:ext uri="{BB962C8B-B14F-4D97-AF65-F5344CB8AC3E}">
        <p14:creationId xmlns:p14="http://schemas.microsoft.com/office/powerpoint/2010/main" val="7543701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Instrumenty planowania polityk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dirty="0" smtClean="0"/>
              <a:t>Publiczne konsultacje</a:t>
            </a:r>
          </a:p>
          <a:p>
            <a:r>
              <a:rPr lang="pl-PL" dirty="0" smtClean="0"/>
              <a:t>Rekomendacje</a:t>
            </a:r>
          </a:p>
          <a:p>
            <a:r>
              <a:rPr lang="pl-PL" dirty="0" smtClean="0"/>
              <a:t>Opinie</a:t>
            </a:r>
          </a:p>
          <a:p>
            <a:r>
              <a:rPr lang="pl-PL" dirty="0" smtClean="0"/>
              <a:t>Praca w komitetach</a:t>
            </a:r>
          </a:p>
          <a:p>
            <a:r>
              <a:rPr lang="pl-PL" dirty="0" smtClean="0"/>
              <a:t>Konsultowanie Parlamentów Narodowych</a:t>
            </a:r>
          </a:p>
          <a:p>
            <a:r>
              <a:rPr lang="pl-PL" dirty="0" smtClean="0"/>
              <a:t>Dokumenty robocze i towarzyszące Komisji</a:t>
            </a:r>
          </a:p>
          <a:p>
            <a:r>
              <a:rPr lang="pl-PL" dirty="0" smtClean="0"/>
              <a:t>Zielone i Białe Księgi</a:t>
            </a:r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6147812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b="1" dirty="0" smtClean="0"/>
              <a:t>Wybrane polityki : wspólna polityka rolna</a:t>
            </a:r>
            <a:endParaRPr lang="pl-PL" b="1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0" y="2052918"/>
            <a:ext cx="12192000" cy="4195481"/>
          </a:xfrm>
        </p:spPr>
        <p:txBody>
          <a:bodyPr/>
          <a:lstStyle/>
          <a:p>
            <a:r>
              <a:rPr lang="pl-PL" dirty="0" smtClean="0"/>
              <a:t>To ona jest polityką właściwą dla krzywizn ogórków</a:t>
            </a:r>
          </a:p>
          <a:p>
            <a:r>
              <a:rPr lang="pl-PL" dirty="0" smtClean="0"/>
              <a:t>Nie jest już najbardziej opłacaną polityką Unii (są nią działania regionalne)</a:t>
            </a:r>
          </a:p>
          <a:p>
            <a:r>
              <a:rPr lang="pl-PL" dirty="0" smtClean="0"/>
              <a:t>TFUE zawiera załącznik I o produktach rolnych poddanych tej polityce</a:t>
            </a:r>
          </a:p>
          <a:p>
            <a:r>
              <a:rPr lang="pl-PL" dirty="0" smtClean="0"/>
              <a:t>Towarzyszy jej wspólna polityka rybołówstwa</a:t>
            </a:r>
          </a:p>
          <a:p>
            <a:r>
              <a:rPr lang="pl-PL" dirty="0" smtClean="0"/>
              <a:t>Reguluje funkcjonowanie rynku produktów rolnych, w tym jego finansowanie, rejestrację towarów, interwencje rynkowe, unijne fundusze rolne i pomoc państwową oraz dopłaty unijne dla uczestników rynku rolnego</a:t>
            </a:r>
          </a:p>
          <a:p>
            <a:r>
              <a:rPr lang="pl-PL" dirty="0" smtClean="0"/>
              <a:t>Bardzo dużo </a:t>
            </a:r>
            <a:r>
              <a:rPr lang="pl-PL" dirty="0"/>
              <a:t>prawa wtórnego (http://eur-lex.europa.eu/</a:t>
            </a:r>
            <a:r>
              <a:rPr lang="pl-PL" dirty="0" err="1"/>
              <a:t>pl</a:t>
            </a:r>
            <a:r>
              <a:rPr lang="pl-PL" dirty="0"/>
              <a:t>/</a:t>
            </a:r>
            <a:r>
              <a:rPr lang="pl-PL" dirty="0" err="1"/>
              <a:t>consleg</a:t>
            </a:r>
            <a:r>
              <a:rPr lang="pl-PL" dirty="0"/>
              <a:t>/</a:t>
            </a:r>
            <a:r>
              <a:rPr lang="pl-PL" dirty="0" err="1"/>
              <a:t>latest</a:t>
            </a:r>
            <a:r>
              <a:rPr lang="pl-PL" dirty="0"/>
              <a:t>/chap03.htm)</a:t>
            </a:r>
          </a:p>
        </p:txBody>
      </p:sp>
    </p:spTree>
    <p:extLst>
      <p:ext uri="{BB962C8B-B14F-4D97-AF65-F5344CB8AC3E}">
        <p14:creationId xmlns:p14="http://schemas.microsoft.com/office/powerpoint/2010/main" val="96674679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Wybrane polityki : polityka w zakresie środowiska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0" y="2052918"/>
            <a:ext cx="12192000" cy="4195481"/>
          </a:xfrm>
        </p:spPr>
        <p:txBody>
          <a:bodyPr>
            <a:normAutofit lnSpcReduction="10000"/>
          </a:bodyPr>
          <a:lstStyle/>
          <a:p>
            <a:r>
              <a:rPr lang="pl-PL" dirty="0" smtClean="0"/>
              <a:t>Polityka „towarzysząca”; przed uregulowaniem jej prawem pierwotnym pozostawała </a:t>
            </a:r>
            <a:r>
              <a:rPr lang="pl-PL" i="1" dirty="0" smtClean="0"/>
              <a:t>ultra </a:t>
            </a:r>
            <a:r>
              <a:rPr lang="pl-PL" i="1" dirty="0" err="1" smtClean="0"/>
              <a:t>vires</a:t>
            </a:r>
            <a:r>
              <a:rPr lang="pl-PL" i="1" dirty="0" smtClean="0"/>
              <a:t> </a:t>
            </a:r>
            <a:r>
              <a:rPr lang="pl-PL" dirty="0" smtClean="0"/>
              <a:t>dla Unii, co nie przeszkadzało „przemycać” kwestie środowiskowe do aktów prawa wtórnego w innych dziedzinach</a:t>
            </a:r>
          </a:p>
          <a:p>
            <a:r>
              <a:rPr lang="pl-PL" dirty="0" smtClean="0"/>
              <a:t>Do niej odnosi się „klauzula integracyjna”, zawarta w art. 11 TFUE; wymogi ochrony środowiska muszą być uwzględniane we wszystkim, co robi Unia</a:t>
            </a:r>
          </a:p>
          <a:p>
            <a:r>
              <a:rPr lang="pl-PL" dirty="0"/>
              <a:t>Polityka Unii w dziedzinie środowiska stawia sobie za cel wysoki poziom ochrony, z </a:t>
            </a:r>
            <a:r>
              <a:rPr lang="pl-PL" dirty="0" smtClean="0"/>
              <a:t>uwzględnieniem różnorodności </a:t>
            </a:r>
            <a:r>
              <a:rPr lang="pl-PL" dirty="0"/>
              <a:t>sytuacji w różnych regionach Unii. Opiera się na zasadzie ostrożności </a:t>
            </a:r>
            <a:r>
              <a:rPr lang="pl-PL" dirty="0" smtClean="0"/>
              <a:t>oraz na </a:t>
            </a:r>
            <a:r>
              <a:rPr lang="pl-PL" dirty="0"/>
              <a:t>zasadach działania zapobiegawczego, naprawiania szkody w pierwszym rzędzie u źródła i </a:t>
            </a:r>
            <a:r>
              <a:rPr lang="pl-PL" dirty="0" smtClean="0"/>
              <a:t>na zasadzie </a:t>
            </a:r>
            <a:r>
              <a:rPr lang="pl-PL" dirty="0"/>
              <a:t>„zanieczyszczający płaci</a:t>
            </a:r>
            <a:r>
              <a:rPr lang="pl-PL" dirty="0" smtClean="0"/>
              <a:t>” (191 ust. 2 TFUE).</a:t>
            </a:r>
          </a:p>
          <a:p>
            <a:r>
              <a:rPr lang="pl-PL" dirty="0" smtClean="0"/>
              <a:t>To ta polityka jest właściwa dla kazusu doliny Rospudy, przejść dla żab w autostradach i uczestnictwa wokalnych organizacji ekologicznych w procesie budowlanym</a:t>
            </a:r>
          </a:p>
          <a:p>
            <a:r>
              <a:rPr lang="pl-PL" dirty="0" smtClean="0"/>
              <a:t>W jej ramach funkcjonuje europejska sieć ekologiczna Natura 2000, która pokrywa ok. 20% Rzeczpospolitej Polskiej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48593130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Jon">
  <a:themeElements>
    <a:clrScheme name="Ion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Io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420</TotalTime>
  <Words>1299</Words>
  <Application>Microsoft Office PowerPoint</Application>
  <PresentationFormat>Panoramiczny</PresentationFormat>
  <Paragraphs>111</Paragraphs>
  <Slides>13</Slides>
  <Notes>0</Notes>
  <HiddenSlides>0</HiddenSlides>
  <MMClips>0</MMClips>
  <ScaleCrop>false</ScaleCrop>
  <HeadingPairs>
    <vt:vector size="6" baseType="variant">
      <vt:variant>
        <vt:lpstr>Używane czcionki</vt:lpstr>
      </vt:variant>
      <vt:variant>
        <vt:i4>4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13</vt:i4>
      </vt:variant>
    </vt:vector>
  </HeadingPairs>
  <TitlesOfParts>
    <vt:vector size="18" baseType="lpstr">
      <vt:lpstr>Arial</vt:lpstr>
      <vt:lpstr>Century Gothic</vt:lpstr>
      <vt:lpstr>Wingdings</vt:lpstr>
      <vt:lpstr>Wingdings 3</vt:lpstr>
      <vt:lpstr>Jon</vt:lpstr>
      <vt:lpstr> POLITYKI I DZIAŁANIA WEWNĘTRZNE UNII EUROPEJSKIEJ</vt:lpstr>
      <vt:lpstr>Polityki Unii Europejskiej</vt:lpstr>
      <vt:lpstr>Przegląd polityk</vt:lpstr>
      <vt:lpstr>Polityki horyzontalne i towarzyszące (horizontal and flanking policies)</vt:lpstr>
      <vt:lpstr>Planowanie polityk</vt:lpstr>
      <vt:lpstr>Cechy budowania polityk Unii Europejskiej</vt:lpstr>
      <vt:lpstr>Instrumenty planowania polityk</vt:lpstr>
      <vt:lpstr>Wybrane polityki : wspólna polityka rolna</vt:lpstr>
      <vt:lpstr>Wybrane polityki : polityka w zakresie środowiska</vt:lpstr>
      <vt:lpstr>Przestrzeń Wolności, Bezpieczeństwa i Sprawiedliwości</vt:lpstr>
      <vt:lpstr>Reguły konkurencji Unii Europejskiej</vt:lpstr>
      <vt:lpstr>Wybrane polityki : Polityka gospodarcza i pieniężna</vt:lpstr>
      <vt:lpstr>Koniec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Polityki Unii Europejskiej</dc:title>
  <dc:creator>Łukasz Stępkowski</dc:creator>
  <cp:lastModifiedBy>Łukasz Stępkowski</cp:lastModifiedBy>
  <cp:revision>33</cp:revision>
  <dcterms:created xsi:type="dcterms:W3CDTF">2014-02-01T09:57:33Z</dcterms:created>
  <dcterms:modified xsi:type="dcterms:W3CDTF">2014-02-03T00:06:42Z</dcterms:modified>
</cp:coreProperties>
</file>