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9" r:id="rId10"/>
    <p:sldId id="267" r:id="rId11"/>
    <p:sldId id="268" r:id="rId12"/>
    <p:sldId id="271" r:id="rId13"/>
    <p:sldId id="264" r:id="rId14"/>
    <p:sldId id="265" r:id="rId15"/>
    <p:sldId id="266" r:id="rId16"/>
    <p:sldId id="270"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7" autoAdjust="0"/>
    <p:restoredTop sz="94660"/>
  </p:normalViewPr>
  <p:slideViewPr>
    <p:cSldViewPr snapToGrid="0">
      <p:cViewPr varScale="1">
        <p:scale>
          <a:sx n="80" d="100"/>
          <a:sy n="80" d="100"/>
        </p:scale>
        <p:origin x="18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pl-PL" smtClean="0"/>
              <a:t>Kliknij, aby edytować styl</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pl-PL" smtClean="0"/>
              <a:t>Kliknij, aby edytować styl wzorca podtytułu</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pl-PL" smtClean="0"/>
              <a:t>Kliknij, aby edytować styl</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2A57D7DE-61AE-4BC6-A87E-9454F8FD646E}" type="datetimeFigureOut">
              <a:rPr lang="en-US" dirty="0"/>
              <a:t>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AAA0FC-AF95-454C-A4E6-937690C7EEE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pl-PL" smtClean="0"/>
              <a:t>Kliknij, aby edytować styl</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Date Placeholder 3"/>
          <p:cNvSpPr>
            <a:spLocks noGrp="1"/>
          </p:cNvSpPr>
          <p:nvPr>
            <p:ph type="dt" sz="half" idx="10"/>
          </p:nvPr>
        </p:nvSpPr>
        <p:spPr/>
        <p:txBody>
          <a:bodyPr/>
          <a:lstStyle/>
          <a:p>
            <a:fld id="{96DFF08F-DC6B-4601-B491-B0F83F6DD2DA}" type="datetimeFigureOut">
              <a:rPr lang="en-US" dirty="0"/>
              <a:t>12/8/2013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pl-PL" smtClean="0"/>
              <a:t>Kliknij, aby edytować styl</a:t>
            </a:r>
            <a:endParaRPr lang="en-US" dirty="0"/>
          </a:p>
        </p:txBody>
      </p:sp>
      <p:sp>
        <p:nvSpPr>
          <p:cNvPr id="3" name="Content Placeholder 2"/>
          <p:cNvSpPr>
            <a:spLocks noGrp="1"/>
          </p:cNvSpPr>
          <p:nvPr>
            <p:ph sz="half" idx="1"/>
          </p:nvPr>
        </p:nvSpPr>
        <p:spPr>
          <a:xfrm>
            <a:off x="1097278" y="1845734"/>
            <a:ext cx="4937760" cy="4023359"/>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12/8/2013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pl-PL" smtClean="0"/>
              <a:t>Kliknij, aby edytować styl</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lumMod val="9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Content Placeholder 3"/>
          <p:cNvSpPr>
            <a:spLocks noGrp="1"/>
          </p:cNvSpPr>
          <p:nvPr>
            <p:ph sz="half" idx="2"/>
          </p:nvPr>
        </p:nvSpPr>
        <p:spPr>
          <a:xfrm>
            <a:off x="1097280" y="2582334"/>
            <a:ext cx="4937760" cy="33782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lumMod val="9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Content Placeholder 5"/>
          <p:cNvSpPr>
            <a:spLocks noGrp="1"/>
          </p:cNvSpPr>
          <p:nvPr>
            <p:ph sz="quarter" idx="4"/>
          </p:nvPr>
        </p:nvSpPr>
        <p:spPr>
          <a:xfrm>
            <a:off x="6217920" y="2582334"/>
            <a:ext cx="4937760" cy="33782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12/8/2013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12/8/2013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dirty="0"/>
              <a:pPr/>
              <a:t>12/8/2013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8" name="Rectangle 7"/>
          <p:cNvSpPr/>
          <p:nvPr/>
        </p:nvSpPr>
        <p:spPr>
          <a:xfrm>
            <a:off x="0" y="0"/>
            <a:ext cx="4050791"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pl-PL" smtClean="0"/>
              <a:t>Kliknij, aby edytować styl</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6DFF08F-DC6B-4601-B491-B0F83F6DD2DA}" type="datetimeFigureOut">
              <a:rPr lang="en-US" dirty="0"/>
              <a:pPr/>
              <a:t>12/8/2013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chemeClr val="tx1"/>
                </a:solidFill>
              </a:defRPr>
            </a:lvl1pPr>
          </a:lstStyle>
          <a:p>
            <a:r>
              <a:rPr lang="pl-PL" smtClean="0"/>
              <a:t>Kliknij, aby edytować styl</a:t>
            </a:r>
            <a:endParaRPr lang="en-US" dirty="0"/>
          </a:p>
        </p:txBody>
      </p:sp>
      <p:sp>
        <p:nvSpPr>
          <p:cNvPr id="3" name="Picture Placeholder 2"/>
          <p:cNvSpPr>
            <a:spLocks noGrp="1" noChangeAspect="1"/>
          </p:cNvSpPr>
          <p:nvPr>
            <p:ph type="pic" idx="1"/>
          </p:nvPr>
        </p:nvSpPr>
        <p:spPr>
          <a:xfrm>
            <a:off x="15" y="0"/>
            <a:ext cx="12191985" cy="4915076"/>
          </a:xfrm>
          <a:solidFill>
            <a:schemeClr val="bg1">
              <a:lumMod val="50000"/>
              <a:lumOff val="5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p:txBody>
          <a:bodyPr/>
          <a:lstStyle>
            <a:lvl1pPr>
              <a:defRPr>
                <a:solidFill>
                  <a:schemeClr val="tx2"/>
                </a:solidFill>
              </a:defRPr>
            </a:lvl1pPr>
          </a:lstStyle>
          <a:p>
            <a:fld id="{96DFF08F-DC6B-4601-B491-B0F83F6DD2DA}" type="datetimeFigureOut">
              <a:rPr lang="en-US" dirty="0"/>
              <a:pPr/>
              <a:t>12/8/2013</a:t>
            </a:fld>
            <a:endParaRPr lang="en-US" dirty="0"/>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pl-PL" smtClean="0"/>
              <a:t>Kliknij, aby edytować styl</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dirty="0"/>
              <a:pPr/>
              <a:t>12/8/2013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dk1" tx1="lt1" bg2="dk2" tx2="lt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b="1" dirty="0" smtClean="0"/>
              <a:t>Prawo pierwotne </a:t>
            </a:r>
            <a:br>
              <a:rPr lang="pl-PL" b="1" dirty="0" smtClean="0"/>
            </a:br>
            <a:r>
              <a:rPr lang="pl-PL" b="1" dirty="0" smtClean="0"/>
              <a:t>Unii Europejskiej</a:t>
            </a:r>
            <a:endParaRPr lang="pl-PL" b="1" dirty="0"/>
          </a:p>
        </p:txBody>
      </p:sp>
      <p:sp>
        <p:nvSpPr>
          <p:cNvPr id="3" name="Podtytuł 2"/>
          <p:cNvSpPr>
            <a:spLocks noGrp="1"/>
          </p:cNvSpPr>
          <p:nvPr>
            <p:ph type="subTitle" idx="1"/>
          </p:nvPr>
        </p:nvSpPr>
        <p:spPr>
          <a:xfrm>
            <a:off x="0" y="5923473"/>
            <a:ext cx="10058400" cy="1143000"/>
          </a:xfrm>
        </p:spPr>
        <p:txBody>
          <a:bodyPr/>
          <a:lstStyle/>
          <a:p>
            <a:r>
              <a:rPr lang="pl-PL" b="1" dirty="0" smtClean="0"/>
              <a:t>Łukasz Stępkowski</a:t>
            </a:r>
          </a:p>
          <a:p>
            <a:r>
              <a:rPr lang="pl-PL" b="1" dirty="0" smtClean="0"/>
              <a:t>Katedra prawa międzynarodowego i europejskiego</a:t>
            </a:r>
            <a:endParaRPr lang="pl-PL" b="1" dirty="0"/>
          </a:p>
        </p:txBody>
      </p:sp>
      <p:sp>
        <p:nvSpPr>
          <p:cNvPr id="4" name="pole tekstowe 3"/>
          <p:cNvSpPr txBox="1"/>
          <p:nvPr/>
        </p:nvSpPr>
        <p:spPr>
          <a:xfrm>
            <a:off x="1203158" y="4523874"/>
            <a:ext cx="9865895" cy="646331"/>
          </a:xfrm>
          <a:prstGeom prst="rect">
            <a:avLst/>
          </a:prstGeom>
          <a:noFill/>
        </p:spPr>
        <p:txBody>
          <a:bodyPr wrap="square" rtlCol="0">
            <a:spAutoFit/>
          </a:bodyPr>
          <a:lstStyle/>
          <a:p>
            <a:r>
              <a:rPr lang="pl-PL" dirty="0" smtClean="0"/>
              <a:t>Zagadnienie : </a:t>
            </a:r>
            <a:r>
              <a:rPr lang="pl-PL" dirty="0"/>
              <a:t>Prawo pierwotne UE oraz procedury jego powstawania i zmiany. Struktura wewnętrzna Traktatu o Unii Europejskiej oraz Traktatu o funkcjonowaniu Unii Europejskiej</a:t>
            </a:r>
            <a:endParaRPr lang="pl-PL" dirty="0"/>
          </a:p>
        </p:txBody>
      </p:sp>
    </p:spTree>
    <p:extLst>
      <p:ext uri="{BB962C8B-B14F-4D97-AF65-F5344CB8AC3E}">
        <p14:creationId xmlns:p14="http://schemas.microsoft.com/office/powerpoint/2010/main" val="8141094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Wewnętrzna systematyka Traktatów : TUE</a:t>
            </a:r>
            <a:endParaRPr lang="pl-PL" b="1" dirty="0"/>
          </a:p>
        </p:txBody>
      </p:sp>
      <p:sp>
        <p:nvSpPr>
          <p:cNvPr id="3" name="Symbol zastępczy zawartości 2"/>
          <p:cNvSpPr>
            <a:spLocks noGrp="1"/>
          </p:cNvSpPr>
          <p:nvPr>
            <p:ph idx="1"/>
          </p:nvPr>
        </p:nvSpPr>
        <p:spPr/>
        <p:txBody>
          <a:bodyPr/>
          <a:lstStyle/>
          <a:p>
            <a:pPr>
              <a:buFont typeface="Arial" panose="020B0604020202020204" pitchFamily="34" charset="0"/>
              <a:buChar char="•"/>
            </a:pPr>
            <a:r>
              <a:rPr lang="pl-PL" b="1" dirty="0" smtClean="0"/>
              <a:t>Jednostki redakcyjne : podział na Preambułę oraz Tytuły, Rozdziały, Sekcje, Artykuły </a:t>
            </a:r>
          </a:p>
          <a:p>
            <a:pPr>
              <a:buFont typeface="Arial" panose="020B0604020202020204" pitchFamily="34" charset="0"/>
              <a:buChar char="•"/>
            </a:pPr>
            <a:r>
              <a:rPr lang="pl-PL" b="1" dirty="0" smtClean="0"/>
              <a:t>Artykuły mogą wyróżniać :</a:t>
            </a:r>
          </a:p>
          <a:p>
            <a:pPr lvl="1">
              <a:buFont typeface="Arial" panose="020B0604020202020204" pitchFamily="34" charset="0"/>
              <a:buChar char="•"/>
            </a:pPr>
            <a:r>
              <a:rPr lang="pl-PL" b="1" dirty="0" smtClean="0"/>
              <a:t>Ustępy</a:t>
            </a:r>
            <a:endParaRPr lang="pl-PL" b="1" dirty="0"/>
          </a:p>
          <a:p>
            <a:pPr lvl="1">
              <a:buFont typeface="Arial" panose="020B0604020202020204" pitchFamily="34" charset="0"/>
              <a:buChar char="•"/>
            </a:pPr>
            <a:r>
              <a:rPr lang="pl-PL" b="1" dirty="0" smtClean="0"/>
              <a:t>Akapity</a:t>
            </a:r>
          </a:p>
          <a:p>
            <a:pPr lvl="1">
              <a:buFont typeface="Arial" panose="020B0604020202020204" pitchFamily="34" charset="0"/>
              <a:buChar char="•"/>
            </a:pPr>
            <a:r>
              <a:rPr lang="pl-PL" b="1" dirty="0" smtClean="0"/>
              <a:t>Litery</a:t>
            </a:r>
          </a:p>
          <a:p>
            <a:pPr lvl="1">
              <a:buFont typeface="Arial" panose="020B0604020202020204" pitchFamily="34" charset="0"/>
              <a:buChar char="•"/>
            </a:pPr>
            <a:r>
              <a:rPr lang="pl-PL" b="1" dirty="0" err="1" smtClean="0"/>
              <a:t>Tiret</a:t>
            </a:r>
            <a:r>
              <a:rPr lang="pl-PL" b="1" dirty="0" smtClean="0"/>
              <a:t> („-”)</a:t>
            </a:r>
            <a:endParaRPr lang="pl-PL" b="1" dirty="0"/>
          </a:p>
        </p:txBody>
      </p:sp>
    </p:spTree>
    <p:extLst>
      <p:ext uri="{BB962C8B-B14F-4D97-AF65-F5344CB8AC3E}">
        <p14:creationId xmlns:p14="http://schemas.microsoft.com/office/powerpoint/2010/main" val="39030167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87930" y="298635"/>
            <a:ext cx="10477099" cy="1450757"/>
          </a:xfrm>
        </p:spPr>
        <p:txBody>
          <a:bodyPr/>
          <a:lstStyle/>
          <a:p>
            <a:r>
              <a:rPr lang="pl-PL" b="1" dirty="0" smtClean="0"/>
              <a:t>Wewnętrzna systematyka Traktatów : TFUE</a:t>
            </a:r>
            <a:endParaRPr lang="pl-PL" b="1" dirty="0"/>
          </a:p>
        </p:txBody>
      </p:sp>
      <p:sp>
        <p:nvSpPr>
          <p:cNvPr id="3" name="Symbol zastępczy zawartości 2"/>
          <p:cNvSpPr>
            <a:spLocks noGrp="1"/>
          </p:cNvSpPr>
          <p:nvPr>
            <p:ph idx="1"/>
          </p:nvPr>
        </p:nvSpPr>
        <p:spPr>
          <a:xfrm>
            <a:off x="385011" y="1845734"/>
            <a:ext cx="11381873" cy="4023360"/>
          </a:xfrm>
        </p:spPr>
        <p:txBody>
          <a:bodyPr>
            <a:normAutofit fontScale="92500" lnSpcReduction="10000"/>
          </a:bodyPr>
          <a:lstStyle/>
          <a:p>
            <a:pPr>
              <a:buFont typeface="Arial" panose="020B0604020202020204" pitchFamily="34" charset="0"/>
              <a:buChar char="•"/>
            </a:pPr>
            <a:r>
              <a:rPr lang="pl-PL" b="1" dirty="0"/>
              <a:t>Jednostki redakcyjne : podział na Preambułę oraz </a:t>
            </a:r>
            <a:r>
              <a:rPr lang="pl-PL" b="1" dirty="0" smtClean="0"/>
              <a:t>Części, Tytuły</a:t>
            </a:r>
            <a:r>
              <a:rPr lang="pl-PL" b="1" dirty="0"/>
              <a:t>, Rozdziały, Sekcje, </a:t>
            </a:r>
            <a:r>
              <a:rPr lang="pl-PL" b="1" dirty="0" smtClean="0"/>
              <a:t>Artykuły</a:t>
            </a:r>
          </a:p>
          <a:p>
            <a:pPr>
              <a:buFont typeface="Arial" panose="020B0604020202020204" pitchFamily="34" charset="0"/>
              <a:buChar char="•"/>
            </a:pPr>
            <a:r>
              <a:rPr lang="pl-PL" b="1" dirty="0"/>
              <a:t>Artykuły mogą </a:t>
            </a:r>
            <a:r>
              <a:rPr lang="pl-PL" b="1" dirty="0" smtClean="0"/>
              <a:t>(jak w TUE) wyróżniać </a:t>
            </a:r>
            <a:r>
              <a:rPr lang="pl-PL" b="1" dirty="0"/>
              <a:t>:</a:t>
            </a:r>
          </a:p>
          <a:p>
            <a:pPr lvl="1">
              <a:buFont typeface="Arial" panose="020B0604020202020204" pitchFamily="34" charset="0"/>
              <a:buChar char="•"/>
            </a:pPr>
            <a:r>
              <a:rPr lang="pl-PL" b="1" dirty="0"/>
              <a:t>Ustępy</a:t>
            </a:r>
          </a:p>
          <a:p>
            <a:pPr lvl="1">
              <a:buFont typeface="Arial" panose="020B0604020202020204" pitchFamily="34" charset="0"/>
              <a:buChar char="•"/>
            </a:pPr>
            <a:r>
              <a:rPr lang="pl-PL" b="1" dirty="0"/>
              <a:t>Akapity</a:t>
            </a:r>
          </a:p>
          <a:p>
            <a:pPr lvl="1">
              <a:buFont typeface="Arial" panose="020B0604020202020204" pitchFamily="34" charset="0"/>
              <a:buChar char="•"/>
            </a:pPr>
            <a:r>
              <a:rPr lang="pl-PL" b="1" dirty="0"/>
              <a:t>Litery</a:t>
            </a:r>
          </a:p>
          <a:p>
            <a:pPr lvl="1">
              <a:buFont typeface="Arial" panose="020B0604020202020204" pitchFamily="34" charset="0"/>
              <a:buChar char="•"/>
            </a:pPr>
            <a:r>
              <a:rPr lang="pl-PL" b="1" dirty="0" err="1"/>
              <a:t>Tiret</a:t>
            </a:r>
            <a:r>
              <a:rPr lang="pl-PL" b="1" dirty="0"/>
              <a:t> („-”)</a:t>
            </a:r>
          </a:p>
          <a:p>
            <a:pPr marL="0" indent="0">
              <a:buNone/>
            </a:pPr>
            <a:r>
              <a:rPr lang="pl-PL" b="1" dirty="0" smtClean="0"/>
              <a:t>Tekst skonsolidowany – tekst opublikowany w Dzienniku Urzędowym, który zawiera naniesione poprawki </a:t>
            </a:r>
            <a:endParaRPr lang="pl-PL" b="1" dirty="0"/>
          </a:p>
          <a:p>
            <a:pPr marL="0" indent="0">
              <a:buNone/>
            </a:pPr>
            <a:r>
              <a:rPr lang="pl-PL" b="1" dirty="0" smtClean="0"/>
              <a:t>W tekście skonsolidowanym Traktatów po ich treści następują :</a:t>
            </a:r>
          </a:p>
          <a:p>
            <a:r>
              <a:rPr lang="pl-PL" b="1" dirty="0" smtClean="0"/>
              <a:t>Protokoły</a:t>
            </a:r>
          </a:p>
          <a:p>
            <a:r>
              <a:rPr lang="pl-PL" b="1" dirty="0" smtClean="0"/>
              <a:t>Załączniki</a:t>
            </a:r>
          </a:p>
          <a:p>
            <a:r>
              <a:rPr lang="pl-PL" b="1" dirty="0" smtClean="0"/>
              <a:t>Deklaracje wszystkich i niektórych Państw Członkowskich</a:t>
            </a:r>
          </a:p>
          <a:p>
            <a:endParaRPr lang="pl-PL" dirty="0"/>
          </a:p>
        </p:txBody>
      </p:sp>
    </p:spTree>
    <p:extLst>
      <p:ext uri="{BB962C8B-B14F-4D97-AF65-F5344CB8AC3E}">
        <p14:creationId xmlns:p14="http://schemas.microsoft.com/office/powerpoint/2010/main" val="39041612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00789" y="204537"/>
            <a:ext cx="10854891" cy="786865"/>
          </a:xfrm>
        </p:spPr>
        <p:txBody>
          <a:bodyPr/>
          <a:lstStyle/>
          <a:p>
            <a:r>
              <a:rPr lang="pl-PL" b="1" dirty="0" smtClean="0"/>
              <a:t>Zmiany prawa pierwotnego a </a:t>
            </a:r>
            <a:r>
              <a:rPr lang="pl-PL" b="1" smtClean="0"/>
              <a:t>prawo polskie</a:t>
            </a:r>
            <a:endParaRPr lang="pl-PL" b="1" dirty="0"/>
          </a:p>
        </p:txBody>
      </p:sp>
      <p:sp>
        <p:nvSpPr>
          <p:cNvPr id="3" name="Symbol zastępczy zawartości 2"/>
          <p:cNvSpPr>
            <a:spLocks noGrp="1"/>
          </p:cNvSpPr>
          <p:nvPr>
            <p:ph idx="1"/>
          </p:nvPr>
        </p:nvSpPr>
        <p:spPr>
          <a:xfrm>
            <a:off x="300789" y="1845734"/>
            <a:ext cx="11562347" cy="4446782"/>
          </a:xfrm>
        </p:spPr>
        <p:txBody>
          <a:bodyPr>
            <a:normAutofit fontScale="92500" lnSpcReduction="10000"/>
          </a:bodyPr>
          <a:lstStyle/>
          <a:p>
            <a:pPr>
              <a:buFont typeface="Arial" panose="020B0604020202020204" pitchFamily="34" charset="0"/>
              <a:buChar char="•"/>
            </a:pPr>
            <a:r>
              <a:rPr lang="pl-PL" b="1" dirty="0" smtClean="0"/>
              <a:t>Art. 90 Konstytucji Rzeczpospolitej Polskiej</a:t>
            </a:r>
          </a:p>
          <a:p>
            <a:pPr>
              <a:buFont typeface="Arial" panose="020B0604020202020204" pitchFamily="34" charset="0"/>
              <a:buChar char="•"/>
            </a:pPr>
            <a:r>
              <a:rPr lang="pl-PL" b="1" dirty="0" smtClean="0"/>
              <a:t>Ustawa z </a:t>
            </a:r>
            <a:r>
              <a:rPr lang="pl-PL" b="1" dirty="0"/>
              <a:t>dnia 14 kwietnia 2000 </a:t>
            </a:r>
            <a:r>
              <a:rPr lang="pl-PL" b="1" dirty="0" smtClean="0"/>
              <a:t>r. o </a:t>
            </a:r>
            <a:r>
              <a:rPr lang="pl-PL" b="1" dirty="0"/>
              <a:t>umowach </a:t>
            </a:r>
            <a:r>
              <a:rPr lang="pl-PL" b="1" dirty="0" smtClean="0"/>
              <a:t>międzynarodowych</a:t>
            </a:r>
          </a:p>
          <a:p>
            <a:pPr>
              <a:buFont typeface="Arial" panose="020B0604020202020204" pitchFamily="34" charset="0"/>
              <a:buChar char="•"/>
            </a:pPr>
            <a:r>
              <a:rPr lang="pl-PL" b="1" dirty="0" smtClean="0"/>
              <a:t>Art. 12 ust. 2a </a:t>
            </a:r>
            <a:r>
              <a:rPr lang="pl-PL" b="1" dirty="0"/>
              <a:t>: Ratyfikacji podlegają akty prawne Unii Europejskiej, o których mowa w art. 48 ust. 6 Traktatu o Unii Europejskiej oraz w art. 25, art. 218 ust. 8 akapit drugi zdanie drugie, art. 223 ust. 1, art. 262 lub art. 311 akapit trzeci Traktatu o funkcjonowaniu Unii </a:t>
            </a:r>
            <a:r>
              <a:rPr lang="pl-PL" b="1" dirty="0" smtClean="0"/>
              <a:t>Europejskiej</a:t>
            </a:r>
            <a:endParaRPr lang="pl-PL" b="1" dirty="0"/>
          </a:p>
          <a:p>
            <a:pPr>
              <a:buFont typeface="Arial" panose="020B0604020202020204" pitchFamily="34" charset="0"/>
              <a:buChar char="•"/>
            </a:pPr>
            <a:r>
              <a:rPr lang="pl-PL" b="1" dirty="0"/>
              <a:t>Art. 22a</a:t>
            </a:r>
            <a:r>
              <a:rPr lang="pl-PL" b="1" dirty="0" smtClean="0"/>
              <a:t>. </a:t>
            </a:r>
            <a:r>
              <a:rPr lang="pl-PL" b="1" dirty="0"/>
              <a:t>1. Do wystąpienia z Unii Europejskiej stosuje się odpowiednio przepisy art. 14 i art. 15 ust. 1 i 2.</a:t>
            </a:r>
          </a:p>
          <a:p>
            <a:pPr lvl="1">
              <a:buFont typeface="Arial" panose="020B0604020202020204" pitchFamily="34" charset="0"/>
              <a:buChar char="•"/>
            </a:pPr>
            <a:r>
              <a:rPr lang="pl-PL" b="1" dirty="0"/>
              <a:t>2. Przedłożenie Prezydentowi Rzeczypospolitej Polskiej projektu decyzji o wystąpieniu z Unii Europejskiej jest dokonywane po uzyskaniu zgody wyrażonej w ustawie.</a:t>
            </a:r>
          </a:p>
          <a:p>
            <a:pPr lvl="1">
              <a:buFont typeface="Arial" panose="020B0604020202020204" pitchFamily="34" charset="0"/>
              <a:buChar char="•"/>
            </a:pPr>
            <a:r>
              <a:rPr lang="pl-PL" b="1" dirty="0"/>
              <a:t>3. Decyzję o wystąpieniu z Unii Europejskiej ogłasza się w Dzienniku Ustaw.</a:t>
            </a:r>
          </a:p>
          <a:p>
            <a:pPr lvl="1">
              <a:buFont typeface="Arial" panose="020B0604020202020204" pitchFamily="34" charset="0"/>
              <a:buChar char="•"/>
            </a:pPr>
            <a:r>
              <a:rPr lang="pl-PL" b="1" dirty="0"/>
              <a:t>4. Prezes Rady Ministrów notyfikuje Radzie Europejskiej decyzję o wystąpieniu z Unii Europejskiej.</a:t>
            </a:r>
          </a:p>
          <a:p>
            <a:pPr lvl="1">
              <a:buFont typeface="Arial" panose="020B0604020202020204" pitchFamily="34" charset="0"/>
              <a:buChar char="•"/>
            </a:pPr>
            <a:r>
              <a:rPr lang="pl-PL" b="1" dirty="0"/>
              <a:t>5. Zgodę na przedłużenie okresu, o którym mowa w art. 50 ust. 3 Traktatu o Unii Europejskiej, wyraża Prezydent Rzeczypospolitej Polskiej, na wniosek Rady Ministrów.</a:t>
            </a:r>
          </a:p>
          <a:p>
            <a:pPr lvl="1">
              <a:buFont typeface="Arial" panose="020B0604020202020204" pitchFamily="34" charset="0"/>
              <a:buChar char="•"/>
            </a:pPr>
            <a:r>
              <a:rPr lang="pl-PL" b="1" dirty="0"/>
              <a:t>6. Przedłożenie Prezydentowi Rzeczypospolitej Polskiej wniosku dotyczącego przedłużenia okresu, o którym mowa w art. 50 ust. 3 Traktatu o Unii Europejskiej, jest dokonywane po uzyskaniu zgody wyrażonej w ustawie.</a:t>
            </a:r>
          </a:p>
          <a:p>
            <a:pPr>
              <a:buFont typeface="Arial" panose="020B0604020202020204" pitchFamily="34" charset="0"/>
              <a:buChar char="•"/>
            </a:pPr>
            <a:endParaRPr lang="pl-PL" b="1" dirty="0" smtClean="0"/>
          </a:p>
          <a:p>
            <a:pPr>
              <a:buFont typeface="Arial" panose="020B0604020202020204" pitchFamily="34" charset="0"/>
              <a:buChar char="•"/>
            </a:pPr>
            <a:endParaRPr lang="pl-PL" b="1" dirty="0"/>
          </a:p>
        </p:txBody>
      </p:sp>
    </p:spTree>
    <p:extLst>
      <p:ext uri="{BB962C8B-B14F-4D97-AF65-F5344CB8AC3E}">
        <p14:creationId xmlns:p14="http://schemas.microsoft.com/office/powerpoint/2010/main" val="804747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„Procedury” </a:t>
            </a:r>
            <a:r>
              <a:rPr lang="pl-PL" b="1" dirty="0"/>
              <a:t>zmiany prawa pierwotnego </a:t>
            </a:r>
            <a:r>
              <a:rPr lang="pl-PL" b="1" dirty="0" smtClean="0"/>
              <a:t>:</a:t>
            </a:r>
            <a:br>
              <a:rPr lang="pl-PL" b="1" dirty="0" smtClean="0"/>
            </a:br>
            <a:r>
              <a:rPr lang="pl-PL" b="1" dirty="0" smtClean="0"/>
              <a:t>prawo pierwotne niepisane</a:t>
            </a:r>
            <a:endParaRPr lang="pl-PL" dirty="0"/>
          </a:p>
        </p:txBody>
      </p:sp>
      <p:sp>
        <p:nvSpPr>
          <p:cNvPr id="3" name="Symbol zastępczy zawartości 2"/>
          <p:cNvSpPr>
            <a:spLocks noGrp="1"/>
          </p:cNvSpPr>
          <p:nvPr>
            <p:ph idx="1"/>
          </p:nvPr>
        </p:nvSpPr>
        <p:spPr>
          <a:xfrm>
            <a:off x="409074" y="1845734"/>
            <a:ext cx="11466094" cy="4023360"/>
          </a:xfrm>
        </p:spPr>
        <p:txBody>
          <a:bodyPr/>
          <a:lstStyle/>
          <a:p>
            <a:pPr algn="just">
              <a:buFont typeface="Arial" panose="020B0604020202020204" pitchFamily="34" charset="0"/>
              <a:buChar char="•"/>
            </a:pPr>
            <a:r>
              <a:rPr lang="pl-PL" b="1" dirty="0" smtClean="0"/>
              <a:t>Nie mamy do czynienia w tym wypadku ze zmianą prawa pierwotnego w znaczeniu wykorzystania przewidzianej do tego procedury</a:t>
            </a:r>
          </a:p>
          <a:p>
            <a:pPr lvl="1" algn="just">
              <a:buFont typeface="Arial" panose="020B0604020202020204" pitchFamily="34" charset="0"/>
              <a:buChar char="•"/>
            </a:pPr>
            <a:r>
              <a:rPr lang="pl-PL" b="1" dirty="0" smtClean="0"/>
              <a:t>nie istnieje w szczególności odrębne postępowanie sądowe, w którym Trybunał Sprawiedliwości Unii Europejskiej zmieniałby wyinterpretowane przez siebie ogólne zasady prawa</a:t>
            </a:r>
          </a:p>
          <a:p>
            <a:pPr algn="just">
              <a:buFont typeface="Arial" panose="020B0604020202020204" pitchFamily="34" charset="0"/>
              <a:buChar char="•"/>
            </a:pPr>
            <a:r>
              <a:rPr lang="pl-PL" b="1" dirty="0" smtClean="0"/>
              <a:t>Dookreślanie ogólnej zasady prawa odbywa się poprzez rozstrzyganie przez Trybunał Sprawiedliwości Unii Europejskiej kolejnych spraw i stopniowe wykładanie danej ogólnej zasady prawa na tle konkretnych stanów faktycznych</a:t>
            </a:r>
          </a:p>
          <a:p>
            <a:pPr algn="just">
              <a:buFont typeface="Arial" panose="020B0604020202020204" pitchFamily="34" charset="0"/>
              <a:buChar char="•"/>
            </a:pPr>
            <a:r>
              <a:rPr lang="pl-PL" b="1" dirty="0" smtClean="0"/>
              <a:t>Należy ponadto pamiętać, przy zauważeniu, że TS UE co do zasady nie jest związany własnymi orzeczeniami, w sytuacji wyinterpretowania ogólnej zasady prawa nie może ona zostać „zanegowana” w całości przez Trybunał późniejszym orzeczeniem – bowiem jej byt nie zawiera się w orzeczeniu, a jest obiektywny (tj. orzeczenie jest deklaratoryjne, a nie konstytutywne)</a:t>
            </a:r>
            <a:endParaRPr lang="pl-PL" b="1" dirty="0"/>
          </a:p>
        </p:txBody>
      </p:sp>
    </p:spTree>
    <p:extLst>
      <p:ext uri="{BB962C8B-B14F-4D97-AF65-F5344CB8AC3E}">
        <p14:creationId xmlns:p14="http://schemas.microsoft.com/office/powerpoint/2010/main" val="1925126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58817" y="216568"/>
            <a:ext cx="10465067" cy="750771"/>
          </a:xfrm>
        </p:spPr>
        <p:txBody>
          <a:bodyPr>
            <a:normAutofit fontScale="90000"/>
          </a:bodyPr>
          <a:lstStyle/>
          <a:p>
            <a:r>
              <a:rPr lang="pl-PL" b="1" dirty="0" smtClean="0"/>
              <a:t>Przegląd ogólnych zasad prawa Unii Europejskiej</a:t>
            </a:r>
            <a:endParaRPr lang="pl-PL" b="1" dirty="0"/>
          </a:p>
        </p:txBody>
      </p:sp>
      <p:sp>
        <p:nvSpPr>
          <p:cNvPr id="3" name="Symbol zastępczy zawartości 2"/>
          <p:cNvSpPr>
            <a:spLocks noGrp="1"/>
          </p:cNvSpPr>
          <p:nvPr>
            <p:ph idx="1"/>
          </p:nvPr>
        </p:nvSpPr>
        <p:spPr>
          <a:xfrm>
            <a:off x="264695" y="1845733"/>
            <a:ext cx="4367463" cy="4374593"/>
          </a:xfrm>
        </p:spPr>
        <p:txBody>
          <a:bodyPr>
            <a:normAutofit fontScale="77500" lnSpcReduction="20000"/>
          </a:bodyPr>
          <a:lstStyle/>
          <a:p>
            <a:pPr>
              <a:buFont typeface="Arial" panose="020B0604020202020204" pitchFamily="34" charset="0"/>
              <a:buChar char="•"/>
            </a:pPr>
            <a:r>
              <a:rPr lang="pl-PL" b="1" dirty="0" smtClean="0"/>
              <a:t>Zasada równości</a:t>
            </a:r>
          </a:p>
          <a:p>
            <a:pPr>
              <a:buFont typeface="Arial" panose="020B0604020202020204" pitchFamily="34" charset="0"/>
              <a:buChar char="•"/>
            </a:pPr>
            <a:r>
              <a:rPr lang="pl-PL" b="1" dirty="0" smtClean="0"/>
              <a:t>Zasada niedyskryminacji</a:t>
            </a:r>
          </a:p>
          <a:p>
            <a:pPr>
              <a:buFont typeface="Arial" panose="020B0604020202020204" pitchFamily="34" charset="0"/>
              <a:buChar char="•"/>
            </a:pPr>
            <a:r>
              <a:rPr lang="pl-PL" b="1" dirty="0" smtClean="0"/>
              <a:t>Zasady pierwszeństwa i skutku bezpośredniego prawa UE</a:t>
            </a:r>
          </a:p>
          <a:p>
            <a:pPr>
              <a:buFont typeface="Arial" panose="020B0604020202020204" pitchFamily="34" charset="0"/>
              <a:buChar char="•"/>
            </a:pPr>
            <a:r>
              <a:rPr lang="pl-PL" b="1" dirty="0" smtClean="0"/>
              <a:t>Zasada podziału kompetencji</a:t>
            </a:r>
          </a:p>
          <a:p>
            <a:pPr>
              <a:buFont typeface="Arial" panose="020B0604020202020204" pitchFamily="34" charset="0"/>
              <a:buChar char="•"/>
            </a:pPr>
            <a:r>
              <a:rPr lang="pl-PL" b="1" dirty="0" smtClean="0"/>
              <a:t>Zasada subsydiarności (pomocniczości)</a:t>
            </a:r>
          </a:p>
          <a:p>
            <a:pPr>
              <a:buFont typeface="Arial" panose="020B0604020202020204" pitchFamily="34" charset="0"/>
              <a:buChar char="•"/>
            </a:pPr>
            <a:r>
              <a:rPr lang="pl-PL" b="1" dirty="0" smtClean="0"/>
              <a:t>Zasada proporcjonalności</a:t>
            </a:r>
          </a:p>
          <a:p>
            <a:pPr>
              <a:buFont typeface="Arial" panose="020B0604020202020204" pitchFamily="34" charset="0"/>
              <a:buChar char="•"/>
            </a:pPr>
            <a:r>
              <a:rPr lang="pl-PL" b="1" dirty="0" smtClean="0"/>
              <a:t>Zasada pewności prawa i ochrony słusznych oczekiwań oraz praw nabytych</a:t>
            </a:r>
          </a:p>
          <a:p>
            <a:pPr>
              <a:buFont typeface="Arial" panose="020B0604020202020204" pitchFamily="34" charset="0"/>
              <a:buChar char="•"/>
            </a:pPr>
            <a:r>
              <a:rPr lang="pl-PL" b="1" dirty="0" smtClean="0"/>
              <a:t>Prawa podstawowe</a:t>
            </a:r>
          </a:p>
          <a:p>
            <a:pPr>
              <a:buFont typeface="Arial" panose="020B0604020202020204" pitchFamily="34" charset="0"/>
              <a:buChar char="•"/>
            </a:pPr>
            <a:r>
              <a:rPr lang="pl-PL" b="1" dirty="0" smtClean="0"/>
              <a:t>Prawa do obrony</a:t>
            </a:r>
          </a:p>
          <a:p>
            <a:pPr lvl="1">
              <a:buFont typeface="Arial" panose="020B0604020202020204" pitchFamily="34" charset="0"/>
              <a:buChar char="•"/>
            </a:pPr>
            <a:r>
              <a:rPr lang="pl-PL" b="1" dirty="0" smtClean="0"/>
              <a:t>Wolność od samooskarżenia</a:t>
            </a:r>
          </a:p>
          <a:p>
            <a:pPr lvl="1">
              <a:buFont typeface="Arial" panose="020B0604020202020204" pitchFamily="34" charset="0"/>
              <a:buChar char="•"/>
            </a:pPr>
            <a:r>
              <a:rPr lang="pl-PL" b="1" dirty="0" smtClean="0"/>
              <a:t>Prawo do rzetelnego procesu</a:t>
            </a:r>
          </a:p>
          <a:p>
            <a:pPr lvl="1">
              <a:buFont typeface="Arial" panose="020B0604020202020204" pitchFamily="34" charset="0"/>
              <a:buChar char="•"/>
            </a:pPr>
            <a:r>
              <a:rPr lang="pl-PL" b="1" dirty="0" smtClean="0"/>
              <a:t>Zasada dobrej administracji</a:t>
            </a:r>
          </a:p>
          <a:p>
            <a:pPr lvl="1">
              <a:buFont typeface="Arial" panose="020B0604020202020204" pitchFamily="34" charset="0"/>
              <a:buChar char="•"/>
            </a:pPr>
            <a:r>
              <a:rPr lang="pl-PL" b="1" dirty="0" smtClean="0"/>
              <a:t>Prawo do bycia wysłuchanym</a:t>
            </a:r>
          </a:p>
          <a:p>
            <a:pPr>
              <a:buFont typeface="Arial" panose="020B0604020202020204" pitchFamily="34" charset="0"/>
              <a:buChar char="•"/>
            </a:pPr>
            <a:endParaRPr lang="pl-PL" b="1" dirty="0" smtClean="0"/>
          </a:p>
          <a:p>
            <a:pPr marL="0" indent="0">
              <a:buNone/>
            </a:pPr>
            <a:endParaRPr lang="pl-PL" b="1" dirty="0" smtClean="0"/>
          </a:p>
          <a:p>
            <a:pPr lvl="1">
              <a:buFont typeface="Arial" panose="020B0604020202020204" pitchFamily="34" charset="0"/>
              <a:buChar char="•"/>
            </a:pPr>
            <a:endParaRPr lang="pl-PL" b="1" dirty="0"/>
          </a:p>
        </p:txBody>
      </p:sp>
      <p:sp>
        <p:nvSpPr>
          <p:cNvPr id="4" name="pole tekstowe 3"/>
          <p:cNvSpPr txBox="1"/>
          <p:nvPr/>
        </p:nvSpPr>
        <p:spPr>
          <a:xfrm>
            <a:off x="409074" y="967339"/>
            <a:ext cx="7002379" cy="369332"/>
          </a:xfrm>
          <a:prstGeom prst="rect">
            <a:avLst/>
          </a:prstGeom>
          <a:noFill/>
        </p:spPr>
        <p:txBody>
          <a:bodyPr wrap="square" rtlCol="0">
            <a:spAutoFit/>
          </a:bodyPr>
          <a:lstStyle/>
          <a:p>
            <a:r>
              <a:rPr lang="pl-PL" b="1" dirty="0" smtClean="0"/>
              <a:t>za T. </a:t>
            </a:r>
            <a:r>
              <a:rPr lang="pl-PL" b="1" dirty="0" err="1" smtClean="0"/>
              <a:t>Tridimas</a:t>
            </a:r>
            <a:r>
              <a:rPr lang="pl-PL" b="1" dirty="0" smtClean="0"/>
              <a:t>, General </a:t>
            </a:r>
            <a:r>
              <a:rPr lang="pl-PL" b="1" dirty="0" err="1" smtClean="0"/>
              <a:t>Principles</a:t>
            </a:r>
            <a:r>
              <a:rPr lang="pl-PL" b="1" dirty="0" smtClean="0"/>
              <a:t> of Law of the EU, Wyd. 2, Oxford, 2006</a:t>
            </a:r>
            <a:endParaRPr lang="pl-PL" b="1" dirty="0"/>
          </a:p>
        </p:txBody>
      </p:sp>
      <p:sp>
        <p:nvSpPr>
          <p:cNvPr id="5" name="pole tekstowe 4"/>
          <p:cNvSpPr txBox="1"/>
          <p:nvPr/>
        </p:nvSpPr>
        <p:spPr>
          <a:xfrm>
            <a:off x="5233736" y="1845733"/>
            <a:ext cx="6316579" cy="2862322"/>
          </a:xfrm>
          <a:prstGeom prst="rect">
            <a:avLst/>
          </a:prstGeom>
          <a:noFill/>
        </p:spPr>
        <p:txBody>
          <a:bodyPr wrap="square" rtlCol="0">
            <a:spAutoFit/>
          </a:bodyPr>
          <a:lstStyle/>
          <a:p>
            <a:pPr marL="285750" indent="-285750">
              <a:buFont typeface="Arial" panose="020B0604020202020204" pitchFamily="34" charset="0"/>
              <a:buChar char="•"/>
            </a:pPr>
            <a:r>
              <a:rPr lang="pl-PL" b="1" dirty="0" smtClean="0"/>
              <a:t>Efektywność prawa Unii Europejskiej</a:t>
            </a:r>
          </a:p>
          <a:p>
            <a:pPr marL="742950" lvl="1" indent="-285750">
              <a:buFont typeface="Arial" panose="020B0604020202020204" pitchFamily="34" charset="0"/>
              <a:buChar char="•"/>
            </a:pPr>
            <a:r>
              <a:rPr lang="pl-PL" b="1" dirty="0" smtClean="0"/>
              <a:t>Zasada efektywności (w ścisłym znaczeniu)</a:t>
            </a:r>
          </a:p>
          <a:p>
            <a:pPr marL="742950" lvl="1" indent="-285750">
              <a:buFont typeface="Arial" panose="020B0604020202020204" pitchFamily="34" charset="0"/>
              <a:buChar char="•"/>
            </a:pPr>
            <a:r>
              <a:rPr lang="pl-PL" b="1" dirty="0" smtClean="0"/>
              <a:t>Zasada ekwiwalentności</a:t>
            </a:r>
          </a:p>
          <a:p>
            <a:pPr marL="742950" lvl="1" indent="-285750">
              <a:buFont typeface="Arial" panose="020B0604020202020204" pitchFamily="34" charset="0"/>
              <a:buChar char="•"/>
            </a:pPr>
            <a:r>
              <a:rPr lang="pl-PL" b="1" dirty="0" smtClean="0"/>
              <a:t>Zasada skutecznej kontroli sądowej (</a:t>
            </a:r>
            <a:r>
              <a:rPr lang="pl-PL" b="1" dirty="0" err="1" smtClean="0"/>
              <a:t>effective</a:t>
            </a:r>
            <a:r>
              <a:rPr lang="pl-PL" b="1" dirty="0" smtClean="0"/>
              <a:t> </a:t>
            </a:r>
            <a:r>
              <a:rPr lang="pl-PL" b="1" dirty="0" err="1" smtClean="0"/>
              <a:t>judicial</a:t>
            </a:r>
            <a:r>
              <a:rPr lang="pl-PL" b="1" dirty="0" smtClean="0"/>
              <a:t> </a:t>
            </a:r>
            <a:r>
              <a:rPr lang="pl-PL" b="1" dirty="0" err="1" smtClean="0"/>
              <a:t>review</a:t>
            </a:r>
            <a:r>
              <a:rPr lang="pl-PL" b="1" dirty="0" smtClean="0"/>
              <a:t>)</a:t>
            </a:r>
          </a:p>
          <a:p>
            <a:pPr marL="742950" lvl="1" indent="-285750">
              <a:buFont typeface="Arial" panose="020B0604020202020204" pitchFamily="34" charset="0"/>
              <a:buChar char="•"/>
            </a:pPr>
            <a:r>
              <a:rPr lang="pl-PL" b="1" dirty="0" smtClean="0"/>
              <a:t>Zasada odpowiedzialności Unii Europejskiej za wyrządzoną szkodę</a:t>
            </a:r>
          </a:p>
          <a:p>
            <a:pPr marL="742950" lvl="1" indent="-285750">
              <a:buFont typeface="Arial" panose="020B0604020202020204" pitchFamily="34" charset="0"/>
              <a:buChar char="•"/>
            </a:pPr>
            <a:r>
              <a:rPr lang="pl-PL" b="1" dirty="0" smtClean="0"/>
              <a:t>Zasada odpowiedzialności Państwa Członkowskiego za naruszenie prawa Unii Europejskiej </a:t>
            </a:r>
          </a:p>
          <a:p>
            <a:pPr marL="285750" indent="-285750">
              <a:buFont typeface="Arial" panose="020B0604020202020204" pitchFamily="34" charset="0"/>
              <a:buChar char="•"/>
            </a:pPr>
            <a:endParaRPr lang="pl-PL" b="1" dirty="0"/>
          </a:p>
        </p:txBody>
      </p:sp>
      <p:cxnSp>
        <p:nvCxnSpPr>
          <p:cNvPr id="7" name="Łącznik zakrzywiony 6"/>
          <p:cNvCxnSpPr/>
          <p:nvPr/>
        </p:nvCxnSpPr>
        <p:spPr>
          <a:xfrm rot="10800000">
            <a:off x="2237874" y="4708055"/>
            <a:ext cx="445170" cy="393334"/>
          </a:xfrm>
          <a:prstGeom prst="curvedConnector3">
            <a:avLst>
              <a:gd name="adj1" fmla="val -93243"/>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pole tekstowe 21"/>
          <p:cNvSpPr txBox="1"/>
          <p:nvPr/>
        </p:nvSpPr>
        <p:spPr>
          <a:xfrm rot="21270381">
            <a:off x="2697214" y="4659762"/>
            <a:ext cx="1528010" cy="369332"/>
          </a:xfrm>
          <a:prstGeom prst="rect">
            <a:avLst/>
          </a:prstGeom>
          <a:noFill/>
        </p:spPr>
        <p:txBody>
          <a:bodyPr wrap="square" rtlCol="0">
            <a:spAutoFit/>
          </a:bodyPr>
          <a:lstStyle/>
          <a:p>
            <a:r>
              <a:rPr lang="pl-PL" dirty="0" smtClean="0"/>
              <a:t>łączność</a:t>
            </a:r>
            <a:endParaRPr lang="pl-PL" dirty="0"/>
          </a:p>
        </p:txBody>
      </p:sp>
    </p:spTree>
    <p:extLst>
      <p:ext uri="{BB962C8B-B14F-4D97-AF65-F5344CB8AC3E}">
        <p14:creationId xmlns:p14="http://schemas.microsoft.com/office/powerpoint/2010/main" val="42574618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Funkcje ogólnych zasad prawa UE</a:t>
            </a:r>
            <a:endParaRPr lang="pl-PL" b="1" dirty="0"/>
          </a:p>
        </p:txBody>
      </p:sp>
      <p:sp>
        <p:nvSpPr>
          <p:cNvPr id="3" name="Symbol zastępczy zawartości 2"/>
          <p:cNvSpPr>
            <a:spLocks noGrp="1"/>
          </p:cNvSpPr>
          <p:nvPr>
            <p:ph idx="1"/>
          </p:nvPr>
        </p:nvSpPr>
        <p:spPr>
          <a:xfrm>
            <a:off x="216568" y="1845734"/>
            <a:ext cx="11658600" cy="4023360"/>
          </a:xfrm>
        </p:spPr>
        <p:txBody>
          <a:bodyPr/>
          <a:lstStyle/>
          <a:p>
            <a:pPr>
              <a:buFont typeface="Arial" panose="020B0604020202020204" pitchFamily="34" charset="0"/>
              <a:buChar char="•"/>
            </a:pPr>
            <a:r>
              <a:rPr lang="pl-PL" b="1" dirty="0" smtClean="0"/>
              <a:t>Wsparcie dla wykładni</a:t>
            </a:r>
          </a:p>
          <a:p>
            <a:pPr>
              <a:buFont typeface="Arial" panose="020B0604020202020204" pitchFamily="34" charset="0"/>
              <a:buChar char="•"/>
            </a:pPr>
            <a:r>
              <a:rPr lang="pl-PL" b="1" dirty="0" smtClean="0"/>
              <a:t>Wypełnianie luk w prawie (</a:t>
            </a:r>
            <a:r>
              <a:rPr lang="pl-PL" b="1" i="1" dirty="0" err="1" smtClean="0"/>
              <a:t>lacunae</a:t>
            </a:r>
            <a:r>
              <a:rPr lang="pl-PL" b="1" dirty="0" smtClean="0"/>
              <a:t>)</a:t>
            </a:r>
          </a:p>
          <a:p>
            <a:pPr>
              <a:buFont typeface="Arial" panose="020B0604020202020204" pitchFamily="34" charset="0"/>
              <a:buChar char="•"/>
            </a:pPr>
            <a:r>
              <a:rPr lang="pl-PL" b="1" dirty="0" smtClean="0"/>
              <a:t>Podstawa kontroli sądowej</a:t>
            </a:r>
          </a:p>
          <a:p>
            <a:pPr>
              <a:buFont typeface="Arial" panose="020B0604020202020204" pitchFamily="34" charset="0"/>
              <a:buChar char="•"/>
            </a:pPr>
            <a:r>
              <a:rPr lang="pl-PL" b="1" dirty="0" smtClean="0"/>
              <a:t>Podstawa dla stosowania prawa (pewnego rodzaju nowość - co najmniej wertykalnie)</a:t>
            </a:r>
          </a:p>
          <a:p>
            <a:pPr>
              <a:buFont typeface="Arial" panose="020B0604020202020204" pitchFamily="34" charset="0"/>
              <a:buChar char="•"/>
            </a:pPr>
            <a:endParaRPr lang="pl-PL" b="1" dirty="0"/>
          </a:p>
          <a:p>
            <a:pPr marL="0" indent="0">
              <a:buNone/>
            </a:pPr>
            <a:r>
              <a:rPr lang="pl-PL" b="1" dirty="0" smtClean="0"/>
              <a:t>Trybunał nie jest zobowiązany do stwierdzenia istnienia ogólnej zasady prawa i zdarza się, że odmawia jej stwierdzenia</a:t>
            </a:r>
          </a:p>
          <a:p>
            <a:pPr>
              <a:buFont typeface="Arial" panose="020B0604020202020204" pitchFamily="34" charset="0"/>
              <a:buChar char="•"/>
            </a:pPr>
            <a:r>
              <a:rPr lang="pl-PL" b="1" dirty="0" smtClean="0"/>
              <a:t>C-101/08 </a:t>
            </a:r>
            <a:r>
              <a:rPr lang="en-US" b="1" dirty="0" err="1"/>
              <a:t>Audiolux</a:t>
            </a:r>
            <a:r>
              <a:rPr lang="en-US" b="1" dirty="0"/>
              <a:t> SA </a:t>
            </a:r>
            <a:r>
              <a:rPr lang="en-US" b="1" dirty="0" err="1"/>
              <a:t>e.a</a:t>
            </a:r>
            <a:r>
              <a:rPr lang="en-US" b="1" dirty="0"/>
              <a:t> </a:t>
            </a:r>
            <a:r>
              <a:rPr lang="pl-PL" b="1" dirty="0" smtClean="0"/>
              <a:t>przeciwko</a:t>
            </a:r>
            <a:r>
              <a:rPr lang="en-US" b="1" dirty="0" smtClean="0"/>
              <a:t> </a:t>
            </a:r>
            <a:r>
              <a:rPr lang="en-US" b="1" dirty="0" err="1"/>
              <a:t>Groupe</a:t>
            </a:r>
            <a:r>
              <a:rPr lang="en-US" b="1" dirty="0"/>
              <a:t> </a:t>
            </a:r>
            <a:r>
              <a:rPr lang="en-US" b="1" dirty="0" err="1"/>
              <a:t>Bruxelles</a:t>
            </a:r>
            <a:r>
              <a:rPr lang="en-US" b="1" dirty="0"/>
              <a:t> Lambert SA (GBL) and Others and Bertelsmann AG and </a:t>
            </a:r>
            <a:r>
              <a:rPr lang="en-US" b="1" dirty="0" smtClean="0"/>
              <a:t>Others</a:t>
            </a:r>
            <a:r>
              <a:rPr lang="pl-PL" b="1" dirty="0" smtClean="0"/>
              <a:t>, odmowa stwierdzenia istnienia zasady ochrony mniejszościowych akcjonariuszy w spółce</a:t>
            </a:r>
            <a:endParaRPr lang="pl-PL" b="1" dirty="0"/>
          </a:p>
        </p:txBody>
      </p:sp>
    </p:spTree>
    <p:extLst>
      <p:ext uri="{BB962C8B-B14F-4D97-AF65-F5344CB8AC3E}">
        <p14:creationId xmlns:p14="http://schemas.microsoft.com/office/powerpoint/2010/main" val="21335996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408695" y="1845734"/>
            <a:ext cx="2310063" cy="1426855"/>
          </a:xfrm>
        </p:spPr>
        <p:txBody>
          <a:bodyPr>
            <a:normAutofit/>
          </a:bodyPr>
          <a:lstStyle/>
          <a:p>
            <a:r>
              <a:rPr lang="pl-PL" sz="4800" dirty="0" smtClean="0"/>
              <a:t>KONIEC</a:t>
            </a:r>
            <a:endParaRPr lang="pl-PL" sz="4800" dirty="0"/>
          </a:p>
        </p:txBody>
      </p:sp>
    </p:spTree>
    <p:extLst>
      <p:ext uri="{BB962C8B-B14F-4D97-AF65-F5344CB8AC3E}">
        <p14:creationId xmlns:p14="http://schemas.microsoft.com/office/powerpoint/2010/main" val="37914290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7259" y="695677"/>
            <a:ext cx="6494647" cy="724049"/>
          </a:xfrm>
        </p:spPr>
        <p:txBody>
          <a:bodyPr>
            <a:normAutofit fontScale="90000"/>
          </a:bodyPr>
          <a:lstStyle/>
          <a:p>
            <a:r>
              <a:rPr lang="pl-PL" dirty="0" smtClean="0"/>
              <a:t>Prawo pierwotne </a:t>
            </a:r>
            <a:br>
              <a:rPr lang="pl-PL" dirty="0" smtClean="0"/>
            </a:br>
            <a:r>
              <a:rPr lang="pl-PL" dirty="0" smtClean="0"/>
              <a:t>propozycja definicji pojęcia</a:t>
            </a:r>
            <a:endParaRPr lang="pl-PL" dirty="0"/>
          </a:p>
        </p:txBody>
      </p:sp>
      <p:sp>
        <p:nvSpPr>
          <p:cNvPr id="3" name="Symbol zastępczy zawartości 2"/>
          <p:cNvSpPr>
            <a:spLocks noGrp="1"/>
          </p:cNvSpPr>
          <p:nvPr>
            <p:ph idx="1"/>
          </p:nvPr>
        </p:nvSpPr>
        <p:spPr>
          <a:xfrm>
            <a:off x="327259" y="1792706"/>
            <a:ext cx="11487752" cy="4331368"/>
          </a:xfrm>
        </p:spPr>
        <p:txBody>
          <a:bodyPr>
            <a:normAutofit/>
          </a:bodyPr>
          <a:lstStyle/>
          <a:p>
            <a:pPr algn="just"/>
            <a:r>
              <a:rPr lang="pl-PL" b="1" dirty="0" smtClean="0"/>
              <a:t>„Podstawa </a:t>
            </a:r>
            <a:r>
              <a:rPr lang="pl-PL" b="1" dirty="0"/>
              <a:t>prawna Unii </a:t>
            </a:r>
            <a:r>
              <a:rPr lang="pl-PL" b="1" dirty="0" smtClean="0"/>
              <a:t>Europejskiej </a:t>
            </a:r>
            <a:r>
              <a:rPr lang="pl-PL" b="1" dirty="0"/>
              <a:t>o konstytucjonalnym charakterze dla </a:t>
            </a:r>
            <a:r>
              <a:rPr lang="pl-PL" b="1" dirty="0" smtClean="0"/>
              <a:t>nowego i niezależnego porządku prawnomiędzynarodowego, </a:t>
            </a:r>
            <a:r>
              <a:rPr lang="pl-PL" b="1" dirty="0"/>
              <a:t>na rzecz </a:t>
            </a:r>
            <a:r>
              <a:rPr lang="pl-PL" b="1" dirty="0" smtClean="0"/>
              <a:t>którego państwa </a:t>
            </a:r>
            <a:r>
              <a:rPr lang="pl-PL" b="1" dirty="0"/>
              <a:t>członkowskie ograniczyły w określonym zakresie swoje </a:t>
            </a:r>
            <a:r>
              <a:rPr lang="pl-PL" b="1" dirty="0" smtClean="0"/>
              <a:t>suwerenne prawa”</a:t>
            </a:r>
          </a:p>
          <a:p>
            <a:pPr algn="just"/>
            <a:r>
              <a:rPr lang="pl-PL" b="1" dirty="0" smtClean="0"/>
              <a:t>Autonomiczność względem prawa międzynarodowego : </a:t>
            </a:r>
            <a:r>
              <a:rPr lang="en-US" b="1" dirty="0"/>
              <a:t>C-402/05 P and C-415/05 </a:t>
            </a:r>
            <a:r>
              <a:rPr lang="en-US" b="1" dirty="0" smtClean="0"/>
              <a:t>P</a:t>
            </a:r>
            <a:r>
              <a:rPr lang="pl-PL" b="1" dirty="0" smtClean="0"/>
              <a:t> </a:t>
            </a:r>
            <a:r>
              <a:rPr lang="en-US" b="1" dirty="0" smtClean="0"/>
              <a:t>Yassin </a:t>
            </a:r>
            <a:r>
              <a:rPr lang="en-US" b="1" dirty="0"/>
              <a:t>Abdullah </a:t>
            </a:r>
            <a:r>
              <a:rPr lang="en-US" b="1" dirty="0" err="1"/>
              <a:t>Kadi</a:t>
            </a:r>
            <a:r>
              <a:rPr lang="en-US" b="1" dirty="0"/>
              <a:t> and Al </a:t>
            </a:r>
            <a:r>
              <a:rPr lang="en-US" b="1" dirty="0" err="1"/>
              <a:t>Barakaat</a:t>
            </a:r>
            <a:r>
              <a:rPr lang="en-US" b="1" dirty="0"/>
              <a:t> International </a:t>
            </a:r>
            <a:r>
              <a:rPr lang="en-US" b="1" dirty="0" smtClean="0"/>
              <a:t>Foundation</a:t>
            </a:r>
            <a:r>
              <a:rPr lang="pl-PL" b="1" dirty="0" smtClean="0"/>
              <a:t> przeciwko </a:t>
            </a:r>
            <a:r>
              <a:rPr lang="en-US" b="1" dirty="0" smtClean="0"/>
              <a:t>Council </a:t>
            </a:r>
            <a:r>
              <a:rPr lang="en-US" b="1" dirty="0"/>
              <a:t>of the European </a:t>
            </a:r>
            <a:r>
              <a:rPr lang="en-US" b="1" dirty="0" smtClean="0"/>
              <a:t>Union</a:t>
            </a:r>
            <a:r>
              <a:rPr lang="pl-PL" b="1" dirty="0" smtClean="0"/>
              <a:t> </a:t>
            </a:r>
            <a:r>
              <a:rPr lang="en-US" b="1" dirty="0" smtClean="0"/>
              <a:t>and</a:t>
            </a:r>
            <a:r>
              <a:rPr lang="pl-PL" b="1" dirty="0" smtClean="0"/>
              <a:t> </a:t>
            </a:r>
            <a:r>
              <a:rPr lang="en-US" b="1" dirty="0" smtClean="0"/>
              <a:t>Commission </a:t>
            </a:r>
            <a:r>
              <a:rPr lang="en-US" b="1" dirty="0"/>
              <a:t>of the European </a:t>
            </a:r>
            <a:r>
              <a:rPr lang="en-US" b="1" dirty="0" smtClean="0"/>
              <a:t>Communities</a:t>
            </a:r>
            <a:r>
              <a:rPr lang="pl-PL" b="1" dirty="0"/>
              <a:t> </a:t>
            </a:r>
            <a:endParaRPr lang="pl-PL" b="1" dirty="0" smtClean="0"/>
          </a:p>
          <a:p>
            <a:pPr algn="just"/>
            <a:r>
              <a:rPr lang="pl-PL" b="1" dirty="0" smtClean="0"/>
              <a:t>eur-lex.europa.eu/</a:t>
            </a:r>
            <a:r>
              <a:rPr lang="pl-PL" b="1" dirty="0" err="1" smtClean="0"/>
              <a:t>LexUriServ</a:t>
            </a:r>
            <a:r>
              <a:rPr lang="pl-PL" b="1" dirty="0" smtClean="0"/>
              <a:t>/</a:t>
            </a:r>
            <a:r>
              <a:rPr lang="pl-PL" b="1" dirty="0" err="1" smtClean="0"/>
              <a:t>LexUriServ.do?uri</a:t>
            </a:r>
            <a:r>
              <a:rPr lang="pl-PL" b="1" dirty="0" smtClean="0"/>
              <a:t>=CELEX:62005CJ0402:PL:HTML</a:t>
            </a:r>
          </a:p>
          <a:p>
            <a:pPr algn="just"/>
            <a:r>
              <a:rPr lang="pl-PL" b="1" dirty="0" smtClean="0"/>
              <a:t>Dalsze sprawy : T-85/09 </a:t>
            </a:r>
            <a:r>
              <a:rPr lang="pl-PL" b="1" dirty="0" err="1" smtClean="0"/>
              <a:t>Yassin</a:t>
            </a:r>
            <a:r>
              <a:rPr lang="pl-PL" b="1" dirty="0" smtClean="0"/>
              <a:t> </a:t>
            </a:r>
            <a:r>
              <a:rPr lang="pl-PL" b="1" dirty="0"/>
              <a:t>Abdullah </a:t>
            </a:r>
            <a:r>
              <a:rPr lang="pl-PL" b="1" dirty="0" smtClean="0"/>
              <a:t>Kadi przeciwko </a:t>
            </a:r>
            <a:r>
              <a:rPr lang="pl-PL" b="1" dirty="0" err="1" smtClean="0"/>
              <a:t>European</a:t>
            </a:r>
            <a:r>
              <a:rPr lang="pl-PL" b="1" dirty="0" smtClean="0"/>
              <a:t> </a:t>
            </a:r>
            <a:r>
              <a:rPr lang="pl-PL" b="1" dirty="0" err="1" smtClean="0"/>
              <a:t>Commission</a:t>
            </a:r>
            <a:endParaRPr lang="pl-PL" b="1" dirty="0" smtClean="0"/>
          </a:p>
          <a:p>
            <a:pPr algn="just"/>
            <a:r>
              <a:rPr lang="pl-PL" b="1" dirty="0" smtClean="0"/>
              <a:t>eur-lex.europa.eu/</a:t>
            </a:r>
            <a:r>
              <a:rPr lang="pl-PL" b="1" dirty="0" err="1" smtClean="0"/>
              <a:t>LexUriServ</a:t>
            </a:r>
            <a:r>
              <a:rPr lang="pl-PL" b="1" dirty="0" smtClean="0"/>
              <a:t>/</a:t>
            </a:r>
            <a:r>
              <a:rPr lang="pl-PL" b="1" dirty="0" err="1" smtClean="0"/>
              <a:t>LexUriServ.do?uri</a:t>
            </a:r>
            <a:r>
              <a:rPr lang="pl-PL" b="1" dirty="0" smtClean="0"/>
              <a:t>=CELEX:62009TJ0085:PL:HTML</a:t>
            </a:r>
          </a:p>
          <a:p>
            <a:pPr algn="just"/>
            <a:r>
              <a:rPr lang="nn-NO" b="1" dirty="0"/>
              <a:t>C‑584/10 P, C‑593/10 P i C‑595/10 </a:t>
            </a:r>
            <a:r>
              <a:rPr lang="nn-NO" b="1" dirty="0" smtClean="0"/>
              <a:t>P</a:t>
            </a:r>
            <a:r>
              <a:rPr lang="pl-PL" b="1" dirty="0" smtClean="0"/>
              <a:t> Komisja Europejska przeciwko </a:t>
            </a:r>
            <a:r>
              <a:rPr lang="pl-PL" b="1" dirty="0" err="1" smtClean="0"/>
              <a:t>Yassin</a:t>
            </a:r>
            <a:r>
              <a:rPr lang="pl-PL" b="1" dirty="0" smtClean="0"/>
              <a:t> </a:t>
            </a:r>
            <a:r>
              <a:rPr lang="pl-PL" b="1" dirty="0"/>
              <a:t>Abdullah </a:t>
            </a:r>
            <a:r>
              <a:rPr lang="pl-PL" b="1" dirty="0" smtClean="0"/>
              <a:t>Kadi</a:t>
            </a:r>
          </a:p>
          <a:p>
            <a:pPr algn="just"/>
            <a:r>
              <a:rPr lang="pl-PL" b="1" dirty="0" smtClean="0"/>
              <a:t>eur-lex.europa.eu/</a:t>
            </a:r>
            <a:r>
              <a:rPr lang="pl-PL" b="1" dirty="0" err="1" smtClean="0"/>
              <a:t>LexUriServ</a:t>
            </a:r>
            <a:r>
              <a:rPr lang="pl-PL" b="1" dirty="0" smtClean="0"/>
              <a:t>/</a:t>
            </a:r>
            <a:r>
              <a:rPr lang="pl-PL" b="1" dirty="0" err="1" smtClean="0"/>
              <a:t>LexUriServ.do?uri</a:t>
            </a:r>
            <a:r>
              <a:rPr lang="pl-PL" b="1" dirty="0" smtClean="0"/>
              <a:t>=CELEX:62010CJ0584:PL:HTML</a:t>
            </a:r>
            <a:endParaRPr lang="pl-PL" b="1" dirty="0"/>
          </a:p>
        </p:txBody>
      </p:sp>
      <p:sp>
        <p:nvSpPr>
          <p:cNvPr id="4" name="pole tekstowe 3"/>
          <p:cNvSpPr txBox="1"/>
          <p:nvPr/>
        </p:nvSpPr>
        <p:spPr>
          <a:xfrm rot="1521311">
            <a:off x="10654408" y="3621233"/>
            <a:ext cx="1407695" cy="923330"/>
          </a:xfrm>
          <a:prstGeom prst="rect">
            <a:avLst/>
          </a:prstGeom>
          <a:noFill/>
        </p:spPr>
        <p:txBody>
          <a:bodyPr wrap="square" rtlCol="0">
            <a:spAutoFit/>
          </a:bodyPr>
          <a:lstStyle/>
          <a:p>
            <a:r>
              <a:rPr lang="pl-PL" b="1" dirty="0" smtClean="0">
                <a:sym typeface="Wingdings" panose="05000000000000000000" pitchFamily="2" charset="2"/>
              </a:rPr>
              <a:t></a:t>
            </a:r>
            <a:r>
              <a:rPr lang="pl-PL" b="1" dirty="0" smtClean="0"/>
              <a:t> pkt 308</a:t>
            </a:r>
          </a:p>
          <a:p>
            <a:r>
              <a:rPr lang="pl-PL" b="1" dirty="0" smtClean="0"/>
              <a:t>DUALIZM „</a:t>
            </a:r>
            <a:r>
              <a:rPr lang="pl-PL" b="1" dirty="0" err="1"/>
              <a:t>S</a:t>
            </a:r>
            <a:r>
              <a:rPr lang="pl-PL" b="1" dirty="0" err="1" smtClean="0"/>
              <a:t>olange</a:t>
            </a:r>
            <a:r>
              <a:rPr lang="pl-PL" b="1" dirty="0" smtClean="0"/>
              <a:t>”</a:t>
            </a:r>
            <a:endParaRPr lang="pl-PL" b="1" dirty="0"/>
          </a:p>
        </p:txBody>
      </p:sp>
    </p:spTree>
    <p:extLst>
      <p:ext uri="{BB962C8B-B14F-4D97-AF65-F5344CB8AC3E}">
        <p14:creationId xmlns:p14="http://schemas.microsoft.com/office/powerpoint/2010/main" val="6764598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4379" y="0"/>
            <a:ext cx="10058400" cy="1450757"/>
          </a:xfrm>
        </p:spPr>
        <p:txBody>
          <a:bodyPr/>
          <a:lstStyle/>
          <a:p>
            <a:r>
              <a:rPr lang="pl-PL" b="1" dirty="0" smtClean="0"/>
              <a:t>Prawo pierwotne Unii Europejskiej przegląd źródeł</a:t>
            </a:r>
            <a:endParaRPr lang="pl-PL" b="1" dirty="0"/>
          </a:p>
        </p:txBody>
      </p:sp>
      <p:sp>
        <p:nvSpPr>
          <p:cNvPr id="3" name="Symbol zastępczy zawartości 2"/>
          <p:cNvSpPr>
            <a:spLocks noGrp="1"/>
          </p:cNvSpPr>
          <p:nvPr>
            <p:ph idx="1"/>
          </p:nvPr>
        </p:nvSpPr>
        <p:spPr>
          <a:xfrm>
            <a:off x="878307" y="1917923"/>
            <a:ext cx="4608094" cy="4603193"/>
          </a:xfrm>
        </p:spPr>
        <p:txBody>
          <a:bodyPr>
            <a:normAutofit fontScale="92500" lnSpcReduction="20000"/>
          </a:bodyPr>
          <a:lstStyle/>
          <a:p>
            <a:pPr>
              <a:buFont typeface="Arial" panose="020B0604020202020204" pitchFamily="34" charset="0"/>
              <a:buChar char="•"/>
            </a:pPr>
            <a:r>
              <a:rPr lang="pl-PL" dirty="0" smtClean="0"/>
              <a:t>Obecnie obowiązujące Traktaty : </a:t>
            </a:r>
          </a:p>
          <a:p>
            <a:pPr lvl="1">
              <a:buFont typeface="Arial" panose="020B0604020202020204" pitchFamily="34" charset="0"/>
              <a:buChar char="•"/>
            </a:pPr>
            <a:r>
              <a:rPr lang="pl-PL" dirty="0" smtClean="0"/>
              <a:t>Traktat o Unii Europejskiej</a:t>
            </a:r>
          </a:p>
          <a:p>
            <a:pPr lvl="1">
              <a:buFont typeface="Arial" panose="020B0604020202020204" pitchFamily="34" charset="0"/>
              <a:buChar char="•"/>
            </a:pPr>
            <a:r>
              <a:rPr lang="pl-PL" dirty="0" smtClean="0"/>
              <a:t>Traktat o Funkcjonowaniu Unii Europejskiej</a:t>
            </a:r>
          </a:p>
          <a:p>
            <a:pPr>
              <a:buFont typeface="Arial" panose="020B0604020202020204" pitchFamily="34" charset="0"/>
              <a:buChar char="•"/>
            </a:pPr>
            <a:r>
              <a:rPr lang="pl-PL" dirty="0" smtClean="0"/>
              <a:t>Karta Praw Podstawowych Unii Europejskiej</a:t>
            </a:r>
          </a:p>
          <a:p>
            <a:pPr>
              <a:buFont typeface="Arial" panose="020B0604020202020204" pitchFamily="34" charset="0"/>
              <a:buChar char="•"/>
            </a:pPr>
            <a:r>
              <a:rPr lang="pl-PL" dirty="0" smtClean="0"/>
              <a:t>Ogólne zasady prawa Unii Europejskiej</a:t>
            </a:r>
          </a:p>
          <a:p>
            <a:pPr lvl="1">
              <a:buFont typeface="Arial" panose="020B0604020202020204" pitchFamily="34" charset="0"/>
              <a:buChar char="•"/>
            </a:pPr>
            <a:r>
              <a:rPr lang="pl-PL" dirty="0" smtClean="0"/>
              <a:t>Prawa podstawowe o charakterze zasad ogólnych prawa</a:t>
            </a:r>
          </a:p>
          <a:p>
            <a:pPr>
              <a:buFont typeface="Arial" panose="020B0604020202020204" pitchFamily="34" charset="0"/>
              <a:buChar char="•"/>
            </a:pPr>
            <a:r>
              <a:rPr lang="pl-PL" dirty="0" smtClean="0"/>
              <a:t>Traktaty rewizyjne</a:t>
            </a:r>
          </a:p>
          <a:p>
            <a:pPr lvl="1">
              <a:buFont typeface="Arial" panose="020B0604020202020204" pitchFamily="34" charset="0"/>
              <a:buChar char="•"/>
            </a:pPr>
            <a:r>
              <a:rPr lang="pl-PL" dirty="0" smtClean="0"/>
              <a:t>Traktat z Lizbony</a:t>
            </a:r>
          </a:p>
          <a:p>
            <a:pPr>
              <a:buFont typeface="Arial" panose="020B0604020202020204" pitchFamily="34" charset="0"/>
              <a:buChar char="•"/>
            </a:pPr>
            <a:r>
              <a:rPr lang="pl-PL" dirty="0" smtClean="0"/>
              <a:t>Traktaty w sprawie przystąpienia i wystąpienia z Unii Europejskiej</a:t>
            </a:r>
          </a:p>
          <a:p>
            <a:pPr>
              <a:buFont typeface="Arial" panose="020B0604020202020204" pitchFamily="34" charset="0"/>
              <a:buChar char="•"/>
            </a:pPr>
            <a:r>
              <a:rPr lang="pl-PL" dirty="0" smtClean="0"/>
              <a:t>Protokoły i załączniki do Traktatów</a:t>
            </a:r>
          </a:p>
          <a:p>
            <a:pPr>
              <a:buFont typeface="Arial" panose="020B0604020202020204" pitchFamily="34" charset="0"/>
              <a:buChar char="•"/>
            </a:pPr>
            <a:r>
              <a:rPr lang="pl-PL" dirty="0" smtClean="0"/>
              <a:t>Deklaracje załączone do Traktatów, złożone jednocześnie przez wszystkie Państwa Członkowskie (wykładnia autentyczna)</a:t>
            </a:r>
          </a:p>
          <a:p>
            <a:pPr>
              <a:buFont typeface="Arial" panose="020B0604020202020204" pitchFamily="34" charset="0"/>
              <a:buChar char="•"/>
            </a:pPr>
            <a:endParaRPr lang="pl-PL" dirty="0"/>
          </a:p>
        </p:txBody>
      </p:sp>
      <p:sp>
        <p:nvSpPr>
          <p:cNvPr id="4" name="pole tekstowe 3"/>
          <p:cNvSpPr txBox="1"/>
          <p:nvPr/>
        </p:nvSpPr>
        <p:spPr>
          <a:xfrm>
            <a:off x="6039853" y="1780674"/>
            <a:ext cx="5125452" cy="3416320"/>
          </a:xfrm>
          <a:prstGeom prst="rect">
            <a:avLst/>
          </a:prstGeom>
          <a:noFill/>
        </p:spPr>
        <p:txBody>
          <a:bodyPr wrap="square" rtlCol="0">
            <a:spAutoFit/>
          </a:bodyPr>
          <a:lstStyle/>
          <a:p>
            <a:pPr marL="285750" indent="-285750">
              <a:buFont typeface="Arial" panose="020B0604020202020204" pitchFamily="34" charset="0"/>
              <a:buChar char="•"/>
            </a:pPr>
            <a:r>
              <a:rPr lang="pl-PL" dirty="0" smtClean="0"/>
              <a:t>Akty prawne, które zostały „odziedziczone” po dawnych Wspólnotach</a:t>
            </a:r>
          </a:p>
          <a:p>
            <a:pPr marL="742950" lvl="1" indent="-285750">
              <a:buFont typeface="Arial" panose="020B0604020202020204" pitchFamily="34" charset="0"/>
              <a:buChar char="•"/>
            </a:pPr>
            <a:r>
              <a:rPr lang="pl-PL" dirty="0" smtClean="0"/>
              <a:t>Traktat Grenlandzki</a:t>
            </a:r>
          </a:p>
          <a:p>
            <a:pPr marL="742950" lvl="1" indent="-285750">
              <a:buFont typeface="Arial" panose="020B0604020202020204" pitchFamily="34" charset="0"/>
              <a:buChar char="•"/>
            </a:pPr>
            <a:r>
              <a:rPr lang="pl-PL" dirty="0" smtClean="0"/>
              <a:t>Układ </a:t>
            </a:r>
            <a:r>
              <a:rPr lang="pl-PL" dirty="0" err="1" smtClean="0"/>
              <a:t>Schengen</a:t>
            </a:r>
            <a:endParaRPr lang="pl-PL" dirty="0" smtClean="0"/>
          </a:p>
          <a:p>
            <a:pPr marL="742950" lvl="1" indent="-285750">
              <a:buFont typeface="Arial" panose="020B0604020202020204" pitchFamily="34" charset="0"/>
              <a:buChar char="•"/>
            </a:pPr>
            <a:r>
              <a:rPr lang="pl-PL" dirty="0" smtClean="0"/>
              <a:t>Konwencja dotycząca Antyli Holenderskich</a:t>
            </a:r>
          </a:p>
          <a:p>
            <a:pPr marL="285750" indent="-285750">
              <a:buFont typeface="Arial" panose="020B0604020202020204" pitchFamily="34" charset="0"/>
              <a:buChar char="•"/>
            </a:pPr>
            <a:r>
              <a:rPr lang="pl-PL" dirty="0" smtClean="0"/>
              <a:t>Akty przyjmowane przez Radę Europejską w celu zmiany Traktatów, nie będące Traktatami (uproszczona procedura zmiany)</a:t>
            </a:r>
          </a:p>
          <a:p>
            <a:pPr marL="285750" indent="-285750">
              <a:buFont typeface="Arial" panose="020B0604020202020204" pitchFamily="34" charset="0"/>
              <a:buChar char="•"/>
            </a:pPr>
            <a:r>
              <a:rPr lang="pl-PL" dirty="0" smtClean="0"/>
              <a:t>Akty Rady i PE, które wymagają ratyfikacji („akty konstytucyjne”, np. w art. 25 TFUE – formuła „ratyfikacja zgodnie z wymogami konstytucyjnymi”)</a:t>
            </a:r>
            <a:endParaRPr lang="pl-PL" dirty="0"/>
          </a:p>
        </p:txBody>
      </p:sp>
      <p:sp>
        <p:nvSpPr>
          <p:cNvPr id="5" name="pole tekstowe 4"/>
          <p:cNvSpPr txBox="1"/>
          <p:nvPr/>
        </p:nvSpPr>
        <p:spPr>
          <a:xfrm>
            <a:off x="8795084" y="5305466"/>
            <a:ext cx="2815389" cy="1015663"/>
          </a:xfrm>
          <a:prstGeom prst="rect">
            <a:avLst/>
          </a:prstGeom>
          <a:noFill/>
        </p:spPr>
        <p:txBody>
          <a:bodyPr wrap="square" rtlCol="0">
            <a:spAutoFit/>
          </a:bodyPr>
          <a:lstStyle/>
          <a:p>
            <a:r>
              <a:rPr lang="pl-PL" dirty="0" smtClean="0"/>
              <a:t>„prawo zwyczajowe Unii Europejskiej” ? </a:t>
            </a:r>
            <a:r>
              <a:rPr lang="pl-PL" sz="1200" dirty="0"/>
              <a:t>C-91/08</a:t>
            </a:r>
          </a:p>
          <a:p>
            <a:r>
              <a:rPr lang="pl-PL" sz="1200" dirty="0"/>
              <a:t>Wall </a:t>
            </a:r>
            <a:r>
              <a:rPr lang="pl-PL" sz="1200" dirty="0" smtClean="0"/>
              <a:t>AG; Barcz (red.), Grzeszczak, Ustrój UE, 2010, III-15-16</a:t>
            </a:r>
            <a:endParaRPr lang="pl-PL" sz="1200" dirty="0"/>
          </a:p>
        </p:txBody>
      </p:sp>
      <p:cxnSp>
        <p:nvCxnSpPr>
          <p:cNvPr id="7" name="Łącznik prosty 6"/>
          <p:cNvCxnSpPr/>
          <p:nvPr/>
        </p:nvCxnSpPr>
        <p:spPr>
          <a:xfrm flipH="1">
            <a:off x="7808495" y="4919995"/>
            <a:ext cx="1756610" cy="7709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33875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Tworzenie norm prawa pierwotnego</a:t>
            </a:r>
            <a:endParaRPr lang="pl-PL" b="1" dirty="0"/>
          </a:p>
        </p:txBody>
      </p:sp>
      <p:sp>
        <p:nvSpPr>
          <p:cNvPr id="3" name="Symbol zastępczy zawartości 2"/>
          <p:cNvSpPr>
            <a:spLocks noGrp="1"/>
          </p:cNvSpPr>
          <p:nvPr>
            <p:ph idx="1"/>
          </p:nvPr>
        </p:nvSpPr>
        <p:spPr/>
        <p:txBody>
          <a:bodyPr/>
          <a:lstStyle/>
          <a:p>
            <a:pPr marL="0" indent="0">
              <a:buNone/>
            </a:pPr>
            <a:r>
              <a:rPr lang="pl-PL" b="1" dirty="0" smtClean="0"/>
              <a:t>Ustanowienie normy prawnej poprzez : </a:t>
            </a:r>
          </a:p>
          <a:p>
            <a:pPr>
              <a:buFont typeface="Arial" panose="020B0604020202020204" pitchFamily="34" charset="0"/>
              <a:buChar char="•"/>
            </a:pPr>
            <a:r>
              <a:rPr lang="pl-PL" b="1" dirty="0" smtClean="0"/>
              <a:t>zgodne oświadczenia Państw Członkowskich, składające się na traktat bądź jego dotyczące</a:t>
            </a:r>
          </a:p>
          <a:p>
            <a:pPr>
              <a:buFont typeface="Arial" panose="020B0604020202020204" pitchFamily="34" charset="0"/>
              <a:buChar char="•"/>
            </a:pPr>
            <a:r>
              <a:rPr lang="pl-PL" b="1" dirty="0"/>
              <a:t>n</a:t>
            </a:r>
            <a:r>
              <a:rPr lang="pl-PL" b="1" dirty="0" smtClean="0"/>
              <a:t>adanie statusu prawa pierwotnego normom nie mającym takiego charakteru</a:t>
            </a:r>
          </a:p>
          <a:p>
            <a:pPr>
              <a:buFont typeface="Arial" panose="020B0604020202020204" pitchFamily="34" charset="0"/>
              <a:buChar char="•"/>
            </a:pPr>
            <a:r>
              <a:rPr lang="pl-PL" b="1" dirty="0"/>
              <a:t>a</a:t>
            </a:r>
            <a:r>
              <a:rPr lang="pl-PL" b="1" dirty="0" smtClean="0"/>
              <a:t>kt instytucji Unii Europejskiej</a:t>
            </a:r>
          </a:p>
          <a:p>
            <a:pPr>
              <a:buFont typeface="Arial" panose="020B0604020202020204" pitchFamily="34" charset="0"/>
              <a:buChar char="•"/>
            </a:pPr>
            <a:r>
              <a:rPr lang="pl-PL" b="1" dirty="0" smtClean="0"/>
              <a:t>„odkrycie” (wyinterpretowanie w drodze wykładni) normy przez Trybunał Sprawiedliwości Unii Europejskiej</a:t>
            </a:r>
            <a:endParaRPr lang="pl-PL" b="1" dirty="0"/>
          </a:p>
        </p:txBody>
      </p:sp>
      <p:sp>
        <p:nvSpPr>
          <p:cNvPr id="4" name="pole tekstowe 3"/>
          <p:cNvSpPr txBox="1"/>
          <p:nvPr/>
        </p:nvSpPr>
        <p:spPr>
          <a:xfrm rot="21429931">
            <a:off x="9660304" y="4059978"/>
            <a:ext cx="2418347" cy="2308324"/>
          </a:xfrm>
          <a:prstGeom prst="rect">
            <a:avLst/>
          </a:prstGeom>
          <a:noFill/>
        </p:spPr>
        <p:txBody>
          <a:bodyPr wrap="square" rtlCol="0">
            <a:spAutoFit/>
          </a:bodyPr>
          <a:lstStyle/>
          <a:p>
            <a:r>
              <a:rPr lang="pl-PL" dirty="0" smtClean="0"/>
              <a:t>Jeśliby uznać, że istnieje „prawo zwyczajowe Unii Europejskiej”, to byłoby ono tworzone przez zgodną praktykę Państw Członkowskich i Instytucji UE, uznaną za prawo</a:t>
            </a:r>
            <a:endParaRPr lang="pl-PL" dirty="0"/>
          </a:p>
        </p:txBody>
      </p:sp>
    </p:spTree>
    <p:extLst>
      <p:ext uri="{BB962C8B-B14F-4D97-AF65-F5344CB8AC3E}">
        <p14:creationId xmlns:p14="http://schemas.microsoft.com/office/powerpoint/2010/main" val="1336296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Co NIE jest prawem pierwotnym UE</a:t>
            </a:r>
            <a:endParaRPr lang="pl-PL" b="1" dirty="0"/>
          </a:p>
        </p:txBody>
      </p:sp>
      <p:sp>
        <p:nvSpPr>
          <p:cNvPr id="3" name="Symbol zastępczy zawartości 2"/>
          <p:cNvSpPr>
            <a:spLocks noGrp="1"/>
          </p:cNvSpPr>
          <p:nvPr>
            <p:ph idx="1"/>
          </p:nvPr>
        </p:nvSpPr>
        <p:spPr>
          <a:xfrm>
            <a:off x="818147" y="1845734"/>
            <a:ext cx="10337533" cy="4023360"/>
          </a:xfrm>
        </p:spPr>
        <p:txBody>
          <a:bodyPr/>
          <a:lstStyle/>
          <a:p>
            <a:pPr>
              <a:buFont typeface="Arial" panose="020B0604020202020204" pitchFamily="34" charset="0"/>
              <a:buChar char="•"/>
            </a:pPr>
            <a:r>
              <a:rPr lang="pl-PL" b="1" dirty="0"/>
              <a:t>p</a:t>
            </a:r>
            <a:r>
              <a:rPr lang="pl-PL" b="1" dirty="0" smtClean="0"/>
              <a:t>rawo pochodne vel wtórne UE (</a:t>
            </a:r>
            <a:r>
              <a:rPr lang="pl-PL" b="1" dirty="0" err="1" smtClean="0"/>
              <a:t>obviously</a:t>
            </a:r>
            <a:r>
              <a:rPr lang="pl-PL" b="1" dirty="0" smtClean="0"/>
              <a:t>)</a:t>
            </a:r>
          </a:p>
          <a:p>
            <a:pPr>
              <a:buFont typeface="Arial" panose="020B0604020202020204" pitchFamily="34" charset="0"/>
              <a:buChar char="•"/>
            </a:pPr>
            <a:r>
              <a:rPr lang="pl-PL" b="1" dirty="0" smtClean="0"/>
              <a:t>prawo międzynarodowe, w szczególności umowy międzynarodowe, których UE jest członkiem</a:t>
            </a:r>
          </a:p>
          <a:p>
            <a:pPr>
              <a:buFont typeface="Arial" panose="020B0604020202020204" pitchFamily="34" charset="0"/>
              <a:buChar char="•"/>
            </a:pPr>
            <a:r>
              <a:rPr lang="pl-PL" b="1" dirty="0" smtClean="0"/>
              <a:t>prawo Europejskiej Wspólnoty Energii Atomowej (EWEA, </a:t>
            </a:r>
            <a:r>
              <a:rPr lang="pl-PL" b="1" dirty="0" err="1" smtClean="0"/>
              <a:t>Euratom</a:t>
            </a:r>
            <a:r>
              <a:rPr lang="pl-PL" b="1" dirty="0" smtClean="0"/>
              <a:t>)</a:t>
            </a:r>
          </a:p>
          <a:p>
            <a:pPr>
              <a:buFont typeface="Arial" panose="020B0604020202020204" pitchFamily="34" charset="0"/>
              <a:buChar char="•"/>
            </a:pPr>
            <a:r>
              <a:rPr lang="pl-PL" b="1" dirty="0" smtClean="0"/>
              <a:t>prawo przyjmowane przez Państwa Członkowskie „obok” prawa Unii Europejskiej w drodze wzmocnionej współpracy (np. Porozumienie w sprawie Jednolitego Sądu Patentowego)</a:t>
            </a:r>
          </a:p>
          <a:p>
            <a:pPr>
              <a:buFont typeface="Arial" panose="020B0604020202020204" pitchFamily="34" charset="0"/>
              <a:buChar char="•"/>
            </a:pPr>
            <a:r>
              <a:rPr lang="pl-PL" b="1" dirty="0" smtClean="0"/>
              <a:t>prawo przyjmowane przez Państwa Członkowskie poza ich działalnością w Unii Europejskiej</a:t>
            </a:r>
          </a:p>
          <a:p>
            <a:pPr>
              <a:buFont typeface="Arial" panose="020B0604020202020204" pitchFamily="34" charset="0"/>
              <a:buChar char="•"/>
            </a:pPr>
            <a:r>
              <a:rPr lang="pl-PL" b="1" dirty="0" smtClean="0"/>
              <a:t>prawo Rady Europy (w szczególności </a:t>
            </a:r>
            <a:r>
              <a:rPr lang="pl-PL" b="1" i="1" dirty="0" smtClean="0"/>
              <a:t>jeszcze</a:t>
            </a:r>
            <a:r>
              <a:rPr lang="pl-PL" b="1" dirty="0" smtClean="0"/>
              <a:t> nie EKPC)</a:t>
            </a:r>
          </a:p>
          <a:p>
            <a:pPr>
              <a:buFont typeface="Arial" panose="020B0604020202020204" pitchFamily="34" charset="0"/>
              <a:buChar char="•"/>
            </a:pPr>
            <a:r>
              <a:rPr lang="pl-PL" b="1" dirty="0" smtClean="0"/>
              <a:t>prawo konstytuujące organizacje lub przyjmowane przez organizacje, których Unia Europejska jest członkiem (np. Wspólnota Energetyczna, Europejski Bank Odbudowy i Rozwoju)</a:t>
            </a:r>
            <a:endParaRPr lang="pl-PL" b="1" dirty="0"/>
          </a:p>
        </p:txBody>
      </p:sp>
      <p:sp>
        <p:nvSpPr>
          <p:cNvPr id="4" name="pole tekstowe 3"/>
          <p:cNvSpPr txBox="1"/>
          <p:nvPr/>
        </p:nvSpPr>
        <p:spPr>
          <a:xfrm rot="1090950">
            <a:off x="10642995" y="328230"/>
            <a:ext cx="1530347" cy="1200329"/>
          </a:xfrm>
          <a:prstGeom prst="rect">
            <a:avLst/>
          </a:prstGeom>
          <a:noFill/>
        </p:spPr>
        <p:txBody>
          <a:bodyPr wrap="square" rtlCol="0">
            <a:spAutoFit/>
          </a:bodyPr>
          <a:lstStyle/>
          <a:p>
            <a:r>
              <a:rPr lang="pl-PL" b="1" dirty="0" smtClean="0"/>
              <a:t>A monizm gdzie?</a:t>
            </a:r>
          </a:p>
          <a:p>
            <a:r>
              <a:rPr lang="pl-PL" b="1" dirty="0" smtClean="0"/>
              <a:t>Zob. C‑366/10</a:t>
            </a:r>
          </a:p>
          <a:p>
            <a:r>
              <a:rPr lang="pl-PL" b="1" dirty="0" smtClean="0"/>
              <a:t>A.T.A. USA</a:t>
            </a:r>
            <a:endParaRPr lang="pl-PL" b="1" dirty="0"/>
          </a:p>
        </p:txBody>
      </p:sp>
      <p:cxnSp>
        <p:nvCxnSpPr>
          <p:cNvPr id="6" name="Łącznik zakrzywiony 5"/>
          <p:cNvCxnSpPr/>
          <p:nvPr/>
        </p:nvCxnSpPr>
        <p:spPr>
          <a:xfrm rot="5400000">
            <a:off x="10348353" y="1637490"/>
            <a:ext cx="818145" cy="527002"/>
          </a:xfrm>
          <a:prstGeom prst="curvedConnector3">
            <a:avLst>
              <a:gd name="adj1" fmla="val 67647"/>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9454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Reguły wykładni dla prawa pierwotnego</a:t>
            </a:r>
            <a:endParaRPr lang="pl-PL" b="1" dirty="0"/>
          </a:p>
        </p:txBody>
      </p:sp>
      <p:sp>
        <p:nvSpPr>
          <p:cNvPr id="3" name="Symbol zastępczy zawartości 2"/>
          <p:cNvSpPr>
            <a:spLocks noGrp="1"/>
          </p:cNvSpPr>
          <p:nvPr>
            <p:ph idx="1"/>
          </p:nvPr>
        </p:nvSpPr>
        <p:spPr>
          <a:xfrm>
            <a:off x="228599" y="1845734"/>
            <a:ext cx="11851106" cy="4023360"/>
          </a:xfrm>
        </p:spPr>
        <p:txBody>
          <a:bodyPr/>
          <a:lstStyle/>
          <a:p>
            <a:pPr>
              <a:buFont typeface="Arial" panose="020B0604020202020204" pitchFamily="34" charset="0"/>
              <a:buChar char="•"/>
            </a:pPr>
            <a:r>
              <a:rPr lang="pl-PL" b="1" dirty="0" smtClean="0"/>
              <a:t>Nie można zastosować reguły hierarchicznej (</a:t>
            </a:r>
            <a:r>
              <a:rPr lang="pl-PL" b="1" i="1" dirty="0" smtClean="0"/>
              <a:t>lex superior derogat legi </a:t>
            </a:r>
            <a:r>
              <a:rPr lang="pl-PL" b="1" i="1" dirty="0" err="1" smtClean="0"/>
              <a:t>inferiori</a:t>
            </a:r>
            <a:r>
              <a:rPr lang="pl-PL" b="1" dirty="0" smtClean="0"/>
              <a:t> – ta sama ranga normy)</a:t>
            </a:r>
          </a:p>
          <a:p>
            <a:pPr>
              <a:buFont typeface="Arial" panose="020B0604020202020204" pitchFamily="34" charset="0"/>
              <a:buChar char="•"/>
            </a:pPr>
            <a:r>
              <a:rPr lang="pl-PL" b="1" dirty="0" smtClean="0"/>
              <a:t>Można zastosować regułę szczegółowości (</a:t>
            </a:r>
            <a:r>
              <a:rPr lang="pl-PL" b="1" i="1" dirty="0" smtClean="0"/>
              <a:t>lex </a:t>
            </a:r>
            <a:r>
              <a:rPr lang="pl-PL" b="1" i="1" dirty="0" err="1" smtClean="0"/>
              <a:t>specialis</a:t>
            </a:r>
            <a:r>
              <a:rPr lang="pl-PL" b="1" i="1" dirty="0" smtClean="0"/>
              <a:t> derogat legi </a:t>
            </a:r>
            <a:r>
              <a:rPr lang="pl-PL" b="1" i="1" dirty="0" err="1" smtClean="0"/>
              <a:t>generali</a:t>
            </a:r>
            <a:r>
              <a:rPr lang="pl-PL" b="1" dirty="0" smtClean="0"/>
              <a:t>)</a:t>
            </a:r>
          </a:p>
          <a:p>
            <a:pPr>
              <a:buFont typeface="Arial" panose="020B0604020202020204" pitchFamily="34" charset="0"/>
              <a:buChar char="•"/>
            </a:pPr>
            <a:r>
              <a:rPr lang="pl-PL" b="1" dirty="0" smtClean="0"/>
              <a:t>Należy </a:t>
            </a:r>
            <a:r>
              <a:rPr lang="pl-PL" b="1" dirty="0" err="1" smtClean="0"/>
              <a:t>współstosować</a:t>
            </a:r>
            <a:r>
              <a:rPr lang="pl-PL" b="1" dirty="0"/>
              <a:t> </a:t>
            </a:r>
            <a:r>
              <a:rPr lang="pl-PL" b="1" dirty="0" smtClean="0"/>
              <a:t>różne normy prawa pierwotnego tam, gdzie jest to możliwe</a:t>
            </a:r>
          </a:p>
          <a:p>
            <a:pPr>
              <a:buFont typeface="Arial" panose="020B0604020202020204" pitchFamily="34" charset="0"/>
              <a:buChar char="•"/>
            </a:pPr>
            <a:r>
              <a:rPr lang="pl-PL" b="1" dirty="0" smtClean="0"/>
              <a:t>Należy zwracać uwagę na zakres terytorialny zastosowania prawa pierwotnego (zob. art. 52 TUE i art. 355 TFUE)</a:t>
            </a:r>
          </a:p>
          <a:p>
            <a:pPr>
              <a:buFont typeface="Arial" panose="020B0604020202020204" pitchFamily="34" charset="0"/>
              <a:buChar char="•"/>
            </a:pPr>
            <a:r>
              <a:rPr lang="pl-PL" b="1" dirty="0" smtClean="0"/>
              <a:t>Należy zwracać uwagę na normę intertemporalną w art. 351 TFUE</a:t>
            </a:r>
          </a:p>
          <a:p>
            <a:pPr>
              <a:buFont typeface="Arial" panose="020B0604020202020204" pitchFamily="34" charset="0"/>
              <a:buChar char="•"/>
            </a:pPr>
            <a:r>
              <a:rPr lang="pl-PL" b="1" dirty="0" smtClean="0"/>
              <a:t>Należy pamiętać, że obecnie obowiązujące Traktaty nie są ograniczone czasowo w obowiązywaniu </a:t>
            </a:r>
            <a:endParaRPr lang="pl-PL" b="1" dirty="0"/>
          </a:p>
        </p:txBody>
      </p:sp>
    </p:spTree>
    <p:extLst>
      <p:ext uri="{BB962C8B-B14F-4D97-AF65-F5344CB8AC3E}">
        <p14:creationId xmlns:p14="http://schemas.microsoft.com/office/powerpoint/2010/main" val="6851393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Procedury zmiany prawa pierwotnego : obowiązujące Traktaty</a:t>
            </a:r>
            <a:endParaRPr lang="pl-PL" b="1" dirty="0"/>
          </a:p>
        </p:txBody>
      </p:sp>
      <p:sp>
        <p:nvSpPr>
          <p:cNvPr id="3" name="Symbol zastępczy zawartości 2"/>
          <p:cNvSpPr>
            <a:spLocks noGrp="1"/>
          </p:cNvSpPr>
          <p:nvPr>
            <p:ph idx="1"/>
          </p:nvPr>
        </p:nvSpPr>
        <p:spPr/>
        <p:txBody>
          <a:bodyPr>
            <a:normAutofit/>
          </a:bodyPr>
          <a:lstStyle/>
          <a:p>
            <a:pPr>
              <a:buFont typeface="Arial" panose="020B0604020202020204" pitchFamily="34" charset="0"/>
              <a:buChar char="•"/>
            </a:pPr>
            <a:r>
              <a:rPr lang="pl-PL" sz="2400" b="1" dirty="0" smtClean="0"/>
              <a:t>art. 48 TUE : zwykła procedura zmiany : propozycja zmiany Traktatów</a:t>
            </a:r>
          </a:p>
          <a:p>
            <a:pPr lvl="1">
              <a:buFont typeface="Arial" panose="020B0604020202020204" pitchFamily="34" charset="0"/>
              <a:buChar char="•"/>
            </a:pPr>
            <a:r>
              <a:rPr lang="pl-PL" sz="2000" b="1" dirty="0" smtClean="0"/>
              <a:t>Legitymacja czynna : KE, PE, rząd Państwa Członkowskiego</a:t>
            </a:r>
          </a:p>
          <a:p>
            <a:pPr lvl="1">
              <a:buFont typeface="Arial" panose="020B0604020202020204" pitchFamily="34" charset="0"/>
              <a:buChar char="•"/>
            </a:pPr>
            <a:r>
              <a:rPr lang="pl-PL" sz="2000" b="1" dirty="0" smtClean="0"/>
              <a:t>Legitymacja bierna : Rada, przekazująca propozycję Radzie Europejskiej, notyfikująca ją parlamentom narodowym</a:t>
            </a:r>
          </a:p>
          <a:p>
            <a:pPr lvl="1">
              <a:buFont typeface="Arial" panose="020B0604020202020204" pitchFamily="34" charset="0"/>
              <a:buChar char="•"/>
            </a:pPr>
            <a:r>
              <a:rPr lang="pl-PL" sz="2000" b="1" dirty="0" smtClean="0"/>
              <a:t>Rada Europejska, rozpoznając propozycję, podejmuje decyzję  o rozpatrzeniu zwykłą większością, po konsultacji z PE i KE (ew. EBC)</a:t>
            </a:r>
          </a:p>
          <a:p>
            <a:pPr lvl="2">
              <a:buFont typeface="Arial" panose="020B0604020202020204" pitchFamily="34" charset="0"/>
              <a:buChar char="•"/>
            </a:pPr>
            <a:r>
              <a:rPr lang="pl-PL" sz="1800" b="1" dirty="0" smtClean="0"/>
              <a:t>Konwent i zalecenie dla IGC (</a:t>
            </a:r>
            <a:r>
              <a:rPr lang="pl-PL" sz="1800" b="1" dirty="0" err="1"/>
              <a:t>Intergovernmental</a:t>
            </a:r>
            <a:r>
              <a:rPr lang="pl-PL" sz="1800" b="1" dirty="0"/>
              <a:t> Conference</a:t>
            </a:r>
            <a:r>
              <a:rPr lang="pl-PL" sz="1800" b="1" dirty="0" smtClean="0"/>
              <a:t>)</a:t>
            </a:r>
          </a:p>
          <a:p>
            <a:pPr lvl="2">
              <a:buFont typeface="Arial" panose="020B0604020202020204" pitchFamily="34" charset="0"/>
              <a:buChar char="•"/>
            </a:pPr>
            <a:r>
              <a:rPr lang="pl-PL" sz="1800" b="1" dirty="0" smtClean="0"/>
              <a:t>Konferencja Przedstawicieli Rządów Państw Członkowskich (IGC)</a:t>
            </a:r>
          </a:p>
          <a:p>
            <a:pPr lvl="1">
              <a:buFont typeface="Arial" panose="020B0604020202020204" pitchFamily="34" charset="0"/>
              <a:buChar char="•"/>
            </a:pPr>
            <a:r>
              <a:rPr lang="pl-PL" sz="2200" b="1" dirty="0" smtClean="0"/>
              <a:t>Przyjęte przez Konferencję zmiany muszą być ratyfikowane przez każde Państwo Członkowskie w zgodzie z jego wymogami konstytucyjnymi </a:t>
            </a:r>
            <a:endParaRPr lang="pl-PL" sz="2200" b="1" dirty="0"/>
          </a:p>
        </p:txBody>
      </p:sp>
    </p:spTree>
    <p:extLst>
      <p:ext uri="{BB962C8B-B14F-4D97-AF65-F5344CB8AC3E}">
        <p14:creationId xmlns:p14="http://schemas.microsoft.com/office/powerpoint/2010/main" val="35402998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t>Procedury zmiany prawa pierwotnego : obowiązujące Traktaty</a:t>
            </a:r>
            <a:endParaRPr lang="pl-PL" dirty="0"/>
          </a:p>
        </p:txBody>
      </p:sp>
      <p:sp>
        <p:nvSpPr>
          <p:cNvPr id="3" name="Symbol zastępczy zawartości 2"/>
          <p:cNvSpPr>
            <a:spLocks noGrp="1"/>
          </p:cNvSpPr>
          <p:nvPr>
            <p:ph idx="1"/>
          </p:nvPr>
        </p:nvSpPr>
        <p:spPr/>
        <p:txBody>
          <a:bodyPr>
            <a:normAutofit fontScale="92500"/>
          </a:bodyPr>
          <a:lstStyle/>
          <a:p>
            <a:pPr>
              <a:buFont typeface="Arial" panose="020B0604020202020204" pitchFamily="34" charset="0"/>
              <a:buChar char="•"/>
            </a:pPr>
            <a:r>
              <a:rPr lang="pl-PL" b="1" dirty="0" smtClean="0"/>
              <a:t>Art. 48 ust. 6 TUE : uproszczone procedury zmiany : „procedury kładki” : Decyzja Rady Europejskiej</a:t>
            </a:r>
          </a:p>
          <a:p>
            <a:pPr>
              <a:buFont typeface="Arial" panose="020B0604020202020204" pitchFamily="34" charset="0"/>
              <a:buChar char="•"/>
            </a:pPr>
            <a:r>
              <a:rPr lang="pl-PL" b="1" dirty="0" smtClean="0"/>
              <a:t>Legitymacja czynna : KE, PE, rząd Państwa Członkowskiego</a:t>
            </a:r>
          </a:p>
          <a:p>
            <a:pPr>
              <a:buFont typeface="Arial" panose="020B0604020202020204" pitchFamily="34" charset="0"/>
              <a:buChar char="•"/>
            </a:pPr>
            <a:r>
              <a:rPr lang="pl-PL" b="1" dirty="0" smtClean="0"/>
              <a:t>Legitymacja bierna : Rada Europejska (tylko)</a:t>
            </a:r>
          </a:p>
          <a:p>
            <a:pPr>
              <a:buFont typeface="Arial" panose="020B0604020202020204" pitchFamily="34" charset="0"/>
              <a:buChar char="•"/>
            </a:pPr>
            <a:r>
              <a:rPr lang="pl-PL" b="1" dirty="0" smtClean="0"/>
              <a:t>Decyzja Rady Europejskiej podejmowana jednomyślnie po konsultacji z PE i KE (ew. też z EBC)</a:t>
            </a:r>
          </a:p>
          <a:p>
            <a:pPr>
              <a:buFont typeface="Arial" panose="020B0604020202020204" pitchFamily="34" charset="0"/>
              <a:buChar char="•"/>
            </a:pPr>
            <a:r>
              <a:rPr lang="pl-PL" b="1" dirty="0" smtClean="0"/>
              <a:t>Zatwierdzenie decyzji przez Państwo Członkowskie w zgodzie z jego wymogami konstytucyjnymi</a:t>
            </a:r>
          </a:p>
          <a:p>
            <a:pPr>
              <a:buFont typeface="Arial" panose="020B0604020202020204" pitchFamily="34" charset="0"/>
              <a:buChar char="•"/>
            </a:pPr>
            <a:r>
              <a:rPr lang="pl-PL" b="1" dirty="0" smtClean="0"/>
              <a:t>Nie można zwiększyć kompetencji UE w tym trybie</a:t>
            </a:r>
          </a:p>
          <a:p>
            <a:pPr>
              <a:buFont typeface="Arial" panose="020B0604020202020204" pitchFamily="34" charset="0"/>
              <a:buChar char="•"/>
            </a:pPr>
            <a:r>
              <a:rPr lang="pl-PL" b="1" dirty="0"/>
              <a:t>Art. 48 ust. </a:t>
            </a:r>
            <a:r>
              <a:rPr lang="pl-PL" b="1" dirty="0" smtClean="0"/>
              <a:t>7 TUE : uproszczone procedury zmiany : „procedury kładki” : zmiana samej procedury na większościową bądź zwykłą</a:t>
            </a:r>
          </a:p>
          <a:p>
            <a:pPr>
              <a:buFont typeface="Arial" panose="020B0604020202020204" pitchFamily="34" charset="0"/>
              <a:buChar char="•"/>
            </a:pPr>
            <a:r>
              <a:rPr lang="pl-PL" b="1" dirty="0" smtClean="0"/>
              <a:t>„Procedury kładki” w przepisach szczegółowych (np. 86 ust. 4 TFUE)</a:t>
            </a:r>
          </a:p>
          <a:p>
            <a:pPr>
              <a:buFont typeface="Arial" panose="020B0604020202020204" pitchFamily="34" charset="0"/>
              <a:buChar char="•"/>
            </a:pPr>
            <a:endParaRPr lang="pl-PL" b="1" dirty="0" smtClean="0"/>
          </a:p>
          <a:p>
            <a:pPr>
              <a:buFont typeface="Arial" panose="020B0604020202020204" pitchFamily="34" charset="0"/>
              <a:buChar char="•"/>
            </a:pPr>
            <a:endParaRPr lang="pl-PL" b="1" dirty="0"/>
          </a:p>
        </p:txBody>
      </p:sp>
    </p:spTree>
    <p:extLst>
      <p:ext uri="{BB962C8B-B14F-4D97-AF65-F5344CB8AC3E}">
        <p14:creationId xmlns:p14="http://schemas.microsoft.com/office/powerpoint/2010/main" val="40963849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t>„Metoda </a:t>
            </a:r>
            <a:r>
              <a:rPr lang="pl-PL" b="1" dirty="0" err="1" smtClean="0"/>
              <a:t>schengeńska</a:t>
            </a:r>
            <a:r>
              <a:rPr lang="pl-PL" b="1" dirty="0" smtClean="0"/>
              <a:t>”</a:t>
            </a:r>
            <a:endParaRPr lang="pl-PL" b="1" dirty="0"/>
          </a:p>
        </p:txBody>
      </p:sp>
      <p:sp>
        <p:nvSpPr>
          <p:cNvPr id="3" name="Symbol zastępczy zawartości 2"/>
          <p:cNvSpPr>
            <a:spLocks noGrp="1"/>
          </p:cNvSpPr>
          <p:nvPr>
            <p:ph idx="1"/>
          </p:nvPr>
        </p:nvSpPr>
        <p:spPr/>
        <p:txBody>
          <a:bodyPr/>
          <a:lstStyle/>
          <a:p>
            <a:pPr algn="just">
              <a:buFont typeface="Arial" panose="020B0604020202020204" pitchFamily="34" charset="0"/>
              <a:buChar char="•"/>
            </a:pPr>
            <a:r>
              <a:rPr lang="pl-PL" b="1" dirty="0" smtClean="0"/>
              <a:t>Takie działanie grupy Państw Członkowskich, które przyjmują poza strukturą Unii Europejskiej normy prawne, aby później wprowadzić je do porządku prawnego Unii Europejskiej, wbrew części Państw Członkowskich, które nie chcą przyjmować takich norm</a:t>
            </a:r>
          </a:p>
          <a:p>
            <a:pPr algn="just">
              <a:buFont typeface="Arial" panose="020B0604020202020204" pitchFamily="34" charset="0"/>
              <a:buChar char="•"/>
            </a:pPr>
            <a:r>
              <a:rPr lang="pl-PL" b="1" dirty="0" smtClean="0"/>
              <a:t>Odnosi się do norm, które nie są normami wzmocnionej współpracy między Państwami Członkowskimi</a:t>
            </a:r>
          </a:p>
          <a:p>
            <a:pPr algn="just">
              <a:buFont typeface="Arial" panose="020B0604020202020204" pitchFamily="34" charset="0"/>
              <a:buChar char="•"/>
            </a:pPr>
            <a:r>
              <a:rPr lang="pl-PL" b="1" dirty="0" smtClean="0"/>
              <a:t>Nie jest ta metoda określana jako pożądana, bowiem neguje równość Państw Członkowskich w Unii Europejskiej oraz prowadzi do narzucania określonych i nie uzgodnionych w pełnym gronie Państw Członkowskich rozwiązań</a:t>
            </a:r>
            <a:endParaRPr lang="pl-PL" b="1" dirty="0"/>
          </a:p>
        </p:txBody>
      </p:sp>
    </p:spTree>
    <p:extLst>
      <p:ext uri="{BB962C8B-B14F-4D97-AF65-F5344CB8AC3E}">
        <p14:creationId xmlns:p14="http://schemas.microsoft.com/office/powerpoint/2010/main" val="2165810529"/>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kcja">
  <a:themeElements>
    <a:clrScheme name="Retrospect">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E3DA18C2-75F1-4980-A5F0-165F6F71DE6D}"/>
    </a:ext>
  </a:extLst>
</a:theme>
</file>

<file path=docProps/app.xml><?xml version="1.0" encoding="utf-8"?>
<Properties xmlns="http://schemas.openxmlformats.org/officeDocument/2006/extended-properties" xmlns:vt="http://schemas.openxmlformats.org/officeDocument/2006/docPropsVTypes">
  <Template>Retrospect</Template>
  <TotalTime>506</TotalTime>
  <Words>1519</Words>
  <Application>Microsoft Office PowerPoint</Application>
  <PresentationFormat>Panoramiczny</PresentationFormat>
  <Paragraphs>146</Paragraphs>
  <Slides>16</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16</vt:i4>
      </vt:variant>
    </vt:vector>
  </HeadingPairs>
  <TitlesOfParts>
    <vt:vector size="21" baseType="lpstr">
      <vt:lpstr>Arial</vt:lpstr>
      <vt:lpstr>Calibri</vt:lpstr>
      <vt:lpstr>Calibri Light</vt:lpstr>
      <vt:lpstr>Wingdings</vt:lpstr>
      <vt:lpstr>Retrospekcja</vt:lpstr>
      <vt:lpstr>Prawo pierwotne  Unii Europejskiej</vt:lpstr>
      <vt:lpstr>Prawo pierwotne  propozycja definicji pojęcia</vt:lpstr>
      <vt:lpstr>Prawo pierwotne Unii Europejskiej przegląd źródeł</vt:lpstr>
      <vt:lpstr>Tworzenie norm prawa pierwotnego</vt:lpstr>
      <vt:lpstr>Co NIE jest prawem pierwotnym UE</vt:lpstr>
      <vt:lpstr>Reguły wykładni dla prawa pierwotnego</vt:lpstr>
      <vt:lpstr>Procedury zmiany prawa pierwotnego : obowiązujące Traktaty</vt:lpstr>
      <vt:lpstr>Procedury zmiany prawa pierwotnego : obowiązujące Traktaty</vt:lpstr>
      <vt:lpstr>„Metoda schengeńska”</vt:lpstr>
      <vt:lpstr>Wewnętrzna systematyka Traktatów : TUE</vt:lpstr>
      <vt:lpstr>Wewnętrzna systematyka Traktatów : TFUE</vt:lpstr>
      <vt:lpstr>Zmiany prawa pierwotnego a prawo polskie</vt:lpstr>
      <vt:lpstr>„Procedury” zmiany prawa pierwotnego : prawo pierwotne niepisane</vt:lpstr>
      <vt:lpstr>Przegląd ogólnych zasad prawa Unii Europejskiej</vt:lpstr>
      <vt:lpstr>Funkcje ogólnych zasad prawa UE</vt:lpstr>
      <vt:lpstr>Prezentacja programu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Prawo pierwotne  Unii Europejskiej</dc:title>
  <dc:creator>Łukasz Stępkowski</dc:creator>
  <cp:lastModifiedBy>Łukasz Stępkowski</cp:lastModifiedBy>
  <cp:revision>42</cp:revision>
  <dcterms:created xsi:type="dcterms:W3CDTF">2013-12-08T16:04:10Z</dcterms:created>
  <dcterms:modified xsi:type="dcterms:W3CDTF">2013-12-09T00:30:40Z</dcterms:modified>
</cp:coreProperties>
</file>