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5"/>
  </p:notesMasterIdLst>
  <p:handoutMasterIdLst>
    <p:handoutMasterId r:id="rId26"/>
  </p:handoutMasterIdLst>
  <p:sldIdLst>
    <p:sldId id="277" r:id="rId3"/>
    <p:sldId id="278" r:id="rId4"/>
    <p:sldId id="279" r:id="rId5"/>
    <p:sldId id="280" r:id="rId6"/>
    <p:sldId id="281" r:id="rId7"/>
    <p:sldId id="282" r:id="rId8"/>
    <p:sldId id="287" r:id="rId9"/>
    <p:sldId id="302" r:id="rId10"/>
    <p:sldId id="286" r:id="rId11"/>
    <p:sldId id="283" r:id="rId12"/>
    <p:sldId id="284" r:id="rId13"/>
    <p:sldId id="285" r:id="rId14"/>
    <p:sldId id="295" r:id="rId15"/>
    <p:sldId id="296" r:id="rId16"/>
    <p:sldId id="298" r:id="rId17"/>
    <p:sldId id="301" r:id="rId18"/>
    <p:sldId id="289" r:id="rId19"/>
    <p:sldId id="291" r:id="rId20"/>
    <p:sldId id="293" r:id="rId21"/>
    <p:sldId id="288" r:id="rId22"/>
    <p:sldId id="300" r:id="rId23"/>
    <p:sldId id="29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7" autoAdjust="0"/>
    <p:restoredTop sz="94660"/>
  </p:normalViewPr>
  <p:slideViewPr>
    <p:cSldViewPr snapToGrid="0">
      <p:cViewPr varScale="1">
        <p:scale>
          <a:sx n="80" d="100"/>
          <a:sy n="80" d="100"/>
        </p:scale>
        <p:origin x="180" y="78"/>
      </p:cViewPr>
      <p:guideLst>
        <p:guide pos="3840"/>
        <p:guide orient="horz" pos="2160"/>
      </p:guideLst>
    </p:cSldViewPr>
  </p:slideViewPr>
  <p:notesTextViewPr>
    <p:cViewPr>
      <p:scale>
        <a:sx n="1" d="1"/>
        <a:sy n="1" d="1"/>
      </p:scale>
      <p:origin x="0" y="0"/>
    </p:cViewPr>
  </p:notesTextViewPr>
  <p:notesViewPr>
    <p:cSldViewPr snapToGrid="0">
      <p:cViewPr varScale="1">
        <p:scale>
          <a:sx n="57" d="100"/>
          <a:sy n="57" d="100"/>
        </p:scale>
        <p:origin x="1092"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dirty="0"/>
          </a:p>
        </p:txBody>
      </p:sp>
      <p:sp>
        <p:nvSpPr>
          <p:cNvPr id="3" name="Symbol zastępczy daty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5DD71D7-55AC-46BD-81B3-09AB2F9EFBD8}" type="datetimeFigureOut">
              <a:rPr lang="pl-PL" smtClean="0"/>
              <a:t>2014-01-03</a:t>
            </a:fld>
            <a:endParaRPr lang="pl-PL" dirty="0"/>
          </a:p>
        </p:txBody>
      </p:sp>
      <p:sp>
        <p:nvSpPr>
          <p:cNvPr id="4" name="Symbol zastępczy stopki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dirty="0"/>
          </a:p>
        </p:txBody>
      </p:sp>
      <p:sp>
        <p:nvSpPr>
          <p:cNvPr id="5" name="Symbol zastępczy numeru slajd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40BD58-3BFF-4EAF-BB8B-AC67FE801E47}" type="slidenum">
              <a:rPr lang="pl-PL" smtClean="0"/>
              <a:t>‹#›</a:t>
            </a:fld>
            <a:endParaRPr lang="pl-PL" dirty="0"/>
          </a:p>
        </p:txBody>
      </p:sp>
    </p:spTree>
    <p:extLst>
      <p:ext uri="{BB962C8B-B14F-4D97-AF65-F5344CB8AC3E}">
        <p14:creationId xmlns:p14="http://schemas.microsoft.com/office/powerpoint/2010/main" val="40105943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dirty="0"/>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89424F-BB59-4F4E-9822-4CA3E770FFD2}" type="datetimeFigureOut">
              <a:rPr lang="pl-PL" smtClean="0"/>
              <a:t>2014-01-03</a:t>
            </a:fld>
            <a:endParaRPr lang="pl-PL" dirty="0"/>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dirty="0"/>
          </a:p>
        </p:txBody>
      </p:sp>
      <p:sp>
        <p:nvSpPr>
          <p:cNvPr id="5" name="Symbol zastępczy notatek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lang="pl-PL" dirty="0" smtClean="0"/>
              <a:t>Kliknij, aby edytować style wzorca tekstu</a:t>
            </a:r>
          </a:p>
          <a:p>
            <a:pPr lvl="1"/>
            <a:r>
              <a:rPr lang="pl-PL" dirty="0" smtClean="0"/>
              <a:t>Drugi poziom</a:t>
            </a:r>
          </a:p>
          <a:p>
            <a:pPr lvl="2"/>
            <a:r>
              <a:rPr lang="pl-PL" dirty="0" smtClean="0"/>
              <a:t>Trzeci poziom</a:t>
            </a:r>
          </a:p>
          <a:p>
            <a:pPr lvl="3"/>
            <a:r>
              <a:rPr lang="pl-PL" dirty="0" smtClean="0"/>
              <a:t>Czwarty poziom</a:t>
            </a:r>
          </a:p>
          <a:p>
            <a:pPr lvl="4"/>
            <a:r>
              <a:rPr lang="pl-PL" dirty="0" smtClean="0"/>
              <a:t>Piąty poziom</a:t>
            </a:r>
            <a:endParaRPr lang="pl-PL" dirty="0"/>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dirty="0"/>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322CDD-9D6C-4F63-9EC2-648226624108}" type="slidenum">
              <a:rPr lang="pl-PL" smtClean="0"/>
              <a:t>‹#›</a:t>
            </a:fld>
            <a:endParaRPr lang="pl-PL" dirty="0"/>
          </a:p>
        </p:txBody>
      </p:sp>
    </p:spTree>
    <p:extLst>
      <p:ext uri="{BB962C8B-B14F-4D97-AF65-F5344CB8AC3E}">
        <p14:creationId xmlns:p14="http://schemas.microsoft.com/office/powerpoint/2010/main" val="85102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ytuł 1"/>
          <p:cNvSpPr>
            <a:spLocks noGrp="1"/>
          </p:cNvSpPr>
          <p:nvPr>
            <p:ph type="ctrTitle"/>
          </p:nvPr>
        </p:nvSpPr>
        <p:spPr>
          <a:xfrm>
            <a:off x="1066800" y="2606040"/>
            <a:ext cx="10058400" cy="2743200"/>
          </a:xfrm>
        </p:spPr>
        <p:txBody>
          <a:bodyPr anchor="b">
            <a:normAutofit/>
          </a:bodyPr>
          <a:lstStyle>
            <a:lvl1pPr algn="l">
              <a:lnSpc>
                <a:spcPct val="80000"/>
              </a:lnSpc>
              <a:defRPr sz="6800">
                <a:solidFill>
                  <a:schemeClr val="tx1"/>
                </a:solidFill>
                <a:effectLst>
                  <a:outerShdw blurRad="38100" dist="25400" dir="18900000" algn="bl" rotWithShape="0">
                    <a:schemeClr val="bg1">
                      <a:alpha val="80000"/>
                    </a:schemeClr>
                  </a:outerShdw>
                </a:effectLst>
              </a:defRPr>
            </a:lvl1pPr>
          </a:lstStyle>
          <a:p>
            <a:r>
              <a:rPr lang="pl-PL" smtClean="0"/>
              <a:t>Kliknij, aby edytować styl</a:t>
            </a:r>
            <a:endParaRPr lang="pl-PL" dirty="0"/>
          </a:p>
        </p:txBody>
      </p:sp>
      <p:sp>
        <p:nvSpPr>
          <p:cNvPr id="3" name="Podtytuł 2"/>
          <p:cNvSpPr>
            <a:spLocks noGrp="1"/>
          </p:cNvSpPr>
          <p:nvPr>
            <p:ph type="subTitle" idx="1"/>
          </p:nvPr>
        </p:nvSpPr>
        <p:spPr>
          <a:xfrm>
            <a:off x="1066800" y="5360437"/>
            <a:ext cx="10058400" cy="365760"/>
          </a:xfrm>
        </p:spPr>
        <p:txBody>
          <a:bodyPr>
            <a:normAutofit/>
          </a:bodyPr>
          <a:lstStyle>
            <a:lvl1pPr marL="0" indent="0" algn="l">
              <a:spcBef>
                <a:spcPts val="0"/>
              </a:spcBef>
              <a:buNone/>
              <a:defRPr sz="2000" b="1" cap="all" baseline="0">
                <a:solidFill>
                  <a:schemeClr val="accent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smtClean="0"/>
              <a:t>Kliknij, aby edytować styl wzorca podtytułu</a:t>
            </a:r>
            <a:endParaRPr lang="pl-PL" dirty="0"/>
          </a:p>
        </p:txBody>
      </p:sp>
      <p:sp>
        <p:nvSpPr>
          <p:cNvPr id="8" name="Prostokąt 7"/>
          <p:cNvSpPr/>
          <p:nvPr userDrawn="1"/>
        </p:nvSpPr>
        <p:spPr>
          <a:xfrm>
            <a:off x="0" y="5888736"/>
            <a:ext cx="12192000" cy="109728"/>
          </a:xfrm>
          <a:prstGeom prst="rect">
            <a:avLst/>
          </a:prstGeom>
          <a:ln>
            <a:noFill/>
          </a:ln>
          <a:effectLst>
            <a:outerShdw blurRad="25400" dist="25400" dir="54000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9" name="Prostokąt 8"/>
          <p:cNvSpPr/>
          <p:nvPr userDrawn="1"/>
        </p:nvSpPr>
        <p:spPr>
          <a:xfrm>
            <a:off x="0" y="5888736"/>
            <a:ext cx="12192000" cy="109728"/>
          </a:xfrm>
          <a:prstGeom prst="rect">
            <a:avLst/>
          </a:prstGeom>
          <a:ln>
            <a:noFill/>
          </a:ln>
          <a:effectLst>
            <a:innerShdw blurRad="25400" dist="12700" dir="162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dirty="0"/>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4" name="Symbol zastępczy daty 3"/>
          <p:cNvSpPr>
            <a:spLocks noGrp="1"/>
          </p:cNvSpPr>
          <p:nvPr>
            <p:ph type="dt" sz="half" idx="10"/>
          </p:nvPr>
        </p:nvSpPr>
        <p:spPr/>
        <p:txBody>
          <a:bodyPr/>
          <a:lstStyle/>
          <a:p>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E31375A4-56A4-47D6-9801-1991572033F7}" type="slidenum">
              <a:rPr lang="pl-PL" smtClean="0"/>
              <a:t>‹#›</a:t>
            </a:fld>
            <a:endParaRPr lang="pl-PL" dirty="0"/>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9525000" y="382230"/>
            <a:ext cx="1371600" cy="5561369"/>
          </a:xfrm>
        </p:spPr>
        <p:txBody>
          <a:bodyPr vert="eaVert"/>
          <a:lstStyle/>
          <a:p>
            <a:r>
              <a:rPr lang="pl-PL" smtClean="0"/>
              <a:t>Kliknij, aby edytować styl</a:t>
            </a:r>
            <a:endParaRPr lang="pl-PL" dirty="0"/>
          </a:p>
        </p:txBody>
      </p:sp>
      <p:sp>
        <p:nvSpPr>
          <p:cNvPr id="3" name="Symbol zastępczy tytułu pionowego 2"/>
          <p:cNvSpPr>
            <a:spLocks noGrp="1"/>
          </p:cNvSpPr>
          <p:nvPr>
            <p:ph type="body" orient="vert" idx="1"/>
          </p:nvPr>
        </p:nvSpPr>
        <p:spPr>
          <a:xfrm>
            <a:off x="1295400" y="382230"/>
            <a:ext cx="7863840" cy="5561370"/>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4" name="Symbol zastępczy daty 3"/>
          <p:cNvSpPr>
            <a:spLocks noGrp="1"/>
          </p:cNvSpPr>
          <p:nvPr>
            <p:ph type="dt" sz="half" idx="10"/>
          </p:nvPr>
        </p:nvSpPr>
        <p:spPr/>
        <p:txBody>
          <a:bodyPr/>
          <a:lstStyle/>
          <a:p>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E31375A4-56A4-47D6-9801-1991572033F7}" type="slidenum">
              <a:rPr lang="pl-PL" smtClean="0"/>
              <a:t>‹#›</a:t>
            </a:fld>
            <a:endParaRPr lang="pl-PL" dirty="0"/>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dirty="0"/>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4" name="Symbol zastępczy daty 3"/>
          <p:cNvSpPr>
            <a:spLocks noGrp="1"/>
          </p:cNvSpPr>
          <p:nvPr>
            <p:ph type="dt" sz="half" idx="10"/>
          </p:nvPr>
        </p:nvSpPr>
        <p:spPr/>
        <p:txBody>
          <a:bodyPr/>
          <a:lstStyle/>
          <a:p>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E31375A4-56A4-47D6-9801-1991572033F7}" type="slidenum">
              <a:rPr lang="pl-PL" smtClean="0"/>
              <a:t>‹#›</a:t>
            </a:fld>
            <a:endParaRPr lang="pl-PL" dirty="0"/>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pic>
        <p:nvPicPr>
          <p:cNvPr id="8" name="Obraz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bwMode="hidden">
          <a:xfrm>
            <a:off x="7753739" y="283"/>
            <a:ext cx="4435717" cy="6856286"/>
          </a:xfrm>
          <a:prstGeom prst="rect">
            <a:avLst/>
          </a:prstGeom>
        </p:spPr>
      </p:pic>
      <p:sp>
        <p:nvSpPr>
          <p:cNvPr id="2" name="Tytuł 1"/>
          <p:cNvSpPr>
            <a:spLocks noGrp="1"/>
          </p:cNvSpPr>
          <p:nvPr>
            <p:ph type="title"/>
          </p:nvPr>
        </p:nvSpPr>
        <p:spPr>
          <a:xfrm>
            <a:off x="1066800" y="1565829"/>
            <a:ext cx="5943600" cy="4114800"/>
          </a:xfrm>
        </p:spPr>
        <p:txBody>
          <a:bodyPr anchor="b">
            <a:normAutofit/>
          </a:bodyPr>
          <a:lstStyle>
            <a:lvl1pPr>
              <a:lnSpc>
                <a:spcPct val="80000"/>
              </a:lnSpc>
              <a:defRPr sz="5400">
                <a:effectLst>
                  <a:outerShdw blurRad="38100" dist="25400" dir="18900000" algn="bl" rotWithShape="0">
                    <a:schemeClr val="bg1">
                      <a:alpha val="80000"/>
                    </a:schemeClr>
                  </a:outerShdw>
                </a:effectLst>
              </a:defRPr>
            </a:lvl1pPr>
          </a:lstStyle>
          <a:p>
            <a:r>
              <a:rPr lang="pl-PL" smtClean="0"/>
              <a:t>Kliknij, aby edytować styl</a:t>
            </a:r>
            <a:endParaRPr lang="pl-PL" dirty="0"/>
          </a:p>
        </p:txBody>
      </p:sp>
      <p:sp>
        <p:nvSpPr>
          <p:cNvPr id="3" name="Symbol zastępczy tekstu 2"/>
          <p:cNvSpPr>
            <a:spLocks noGrp="1"/>
          </p:cNvSpPr>
          <p:nvPr>
            <p:ph type="body" idx="1"/>
          </p:nvPr>
        </p:nvSpPr>
        <p:spPr>
          <a:xfrm>
            <a:off x="1066801" y="5682343"/>
            <a:ext cx="5943600" cy="410547"/>
          </a:xfrm>
        </p:spPr>
        <p:txBody>
          <a:bodyPr>
            <a:normAutofit/>
          </a:bodyPr>
          <a:lstStyle>
            <a:lvl1pPr marL="0" indent="0">
              <a:spcBef>
                <a:spcPts val="0"/>
              </a:spcBef>
              <a:buNone/>
              <a:defRPr sz="2200" b="1" cap="all" baseline="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pl-PL" smtClean="0"/>
              <a:t>Kliknij, aby edytować style wzorca tekstu</a:t>
            </a:r>
          </a:p>
        </p:txBody>
      </p:sp>
      <p:sp>
        <p:nvSpPr>
          <p:cNvPr id="9" name="Prostokąt 8"/>
          <p:cNvSpPr/>
          <p:nvPr userDrawn="1"/>
        </p:nvSpPr>
        <p:spPr>
          <a:xfrm>
            <a:off x="7707084" y="0"/>
            <a:ext cx="54864" cy="6858000"/>
          </a:xfrm>
          <a:prstGeom prst="rect">
            <a:avLst/>
          </a:prstGeom>
          <a:ln>
            <a:noFill/>
          </a:ln>
          <a:effectLst>
            <a:outerShdw blurRad="25400" dist="254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11" name="Prostokąt 10"/>
          <p:cNvSpPr/>
          <p:nvPr userDrawn="1"/>
        </p:nvSpPr>
        <p:spPr>
          <a:xfrm>
            <a:off x="7707084" y="0"/>
            <a:ext cx="54864" cy="6858000"/>
          </a:xfrm>
          <a:prstGeom prst="rect">
            <a:avLst/>
          </a:prstGeom>
          <a:ln>
            <a:noFill/>
          </a:ln>
          <a:effectLst>
            <a:innerShdw blurRad="25400" dist="127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dirty="0"/>
          </a:p>
        </p:txBody>
      </p:sp>
      <p:sp>
        <p:nvSpPr>
          <p:cNvPr id="3" name="Symbol zastępczy zawartości 2"/>
          <p:cNvSpPr>
            <a:spLocks noGrp="1"/>
          </p:cNvSpPr>
          <p:nvPr>
            <p:ph sz="half" idx="1"/>
          </p:nvPr>
        </p:nvSpPr>
        <p:spPr>
          <a:xfrm>
            <a:off x="1295400" y="1825625"/>
            <a:ext cx="4724400" cy="4117975"/>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4" name="Symbol zastępczy zawartości 3"/>
          <p:cNvSpPr>
            <a:spLocks noGrp="1"/>
          </p:cNvSpPr>
          <p:nvPr>
            <p:ph sz="half" idx="2"/>
          </p:nvPr>
        </p:nvSpPr>
        <p:spPr>
          <a:xfrm>
            <a:off x="6172199" y="1825625"/>
            <a:ext cx="4724400" cy="4117975"/>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5" name="Symbol zastępczy daty 4"/>
          <p:cNvSpPr>
            <a:spLocks noGrp="1"/>
          </p:cNvSpPr>
          <p:nvPr>
            <p:ph type="dt" sz="half" idx="10"/>
          </p:nvPr>
        </p:nvSpPr>
        <p:spPr/>
        <p:txBody>
          <a:bodyPr/>
          <a:lstStyle/>
          <a:p>
            <a:endParaRPr lang="pl-PL" dirty="0"/>
          </a:p>
        </p:txBody>
      </p:sp>
      <p:sp>
        <p:nvSpPr>
          <p:cNvPr id="6" name="Symbol zastępczy stopki 5"/>
          <p:cNvSpPr>
            <a:spLocks noGrp="1"/>
          </p:cNvSpPr>
          <p:nvPr>
            <p:ph type="ftr" sz="quarter" idx="11"/>
          </p:nvPr>
        </p:nvSpPr>
        <p:spPr/>
        <p:txBody>
          <a:bodyPr/>
          <a:lstStyle/>
          <a:p>
            <a:endParaRPr lang="pl-PL" dirty="0"/>
          </a:p>
        </p:txBody>
      </p:sp>
      <p:sp>
        <p:nvSpPr>
          <p:cNvPr id="7" name="Symbol zastępczy numeru slajdu 6"/>
          <p:cNvSpPr>
            <a:spLocks noGrp="1"/>
          </p:cNvSpPr>
          <p:nvPr>
            <p:ph type="sldNum" sz="quarter" idx="12"/>
          </p:nvPr>
        </p:nvSpPr>
        <p:spPr/>
        <p:txBody>
          <a:bodyPr/>
          <a:lstStyle/>
          <a:p>
            <a:fld id="{E31375A4-56A4-47D6-9801-1991572033F7}" type="slidenum">
              <a:rPr lang="pl-PL" smtClean="0"/>
              <a:t>‹#›</a:t>
            </a:fld>
            <a:endParaRPr lang="pl-PL" dirty="0"/>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dirty="0"/>
          </a:p>
        </p:txBody>
      </p:sp>
      <p:sp>
        <p:nvSpPr>
          <p:cNvPr id="3" name="Symbol zastępczy tekstu 2"/>
          <p:cNvSpPr>
            <a:spLocks noGrp="1"/>
          </p:cNvSpPr>
          <p:nvPr>
            <p:ph type="body" idx="1"/>
          </p:nvPr>
        </p:nvSpPr>
        <p:spPr>
          <a:xfrm>
            <a:off x="1295400" y="1828800"/>
            <a:ext cx="4727448" cy="641350"/>
          </a:xfrm>
        </p:spPr>
        <p:txBody>
          <a:bodyPr anchor="ctr">
            <a:normAutofit/>
          </a:bodyPr>
          <a:lstStyle>
            <a:lvl1pPr marL="0" indent="0">
              <a:spcBef>
                <a:spcPts val="0"/>
              </a:spcBef>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1295400" y="2470151"/>
            <a:ext cx="4727448" cy="347345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5" name="Symbol zastępczy tekstu 4"/>
          <p:cNvSpPr>
            <a:spLocks noGrp="1"/>
          </p:cNvSpPr>
          <p:nvPr>
            <p:ph type="body" sz="quarter" idx="3"/>
          </p:nvPr>
        </p:nvSpPr>
        <p:spPr>
          <a:xfrm>
            <a:off x="6167628" y="1828800"/>
            <a:ext cx="4727448" cy="641350"/>
          </a:xfrm>
        </p:spPr>
        <p:txBody>
          <a:bodyPr anchor="ctr">
            <a:normAutofit/>
          </a:bodyPr>
          <a:lstStyle>
            <a:lvl1pPr marL="0" indent="0">
              <a:spcBef>
                <a:spcPts val="0"/>
              </a:spcBef>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6169152" y="2470151"/>
            <a:ext cx="4727448" cy="347345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7" name="Symbol zastępczy daty 6"/>
          <p:cNvSpPr>
            <a:spLocks noGrp="1"/>
          </p:cNvSpPr>
          <p:nvPr>
            <p:ph type="dt" sz="half" idx="10"/>
          </p:nvPr>
        </p:nvSpPr>
        <p:spPr/>
        <p:txBody>
          <a:bodyPr/>
          <a:lstStyle/>
          <a:p>
            <a:endParaRPr lang="pl-PL" dirty="0"/>
          </a:p>
        </p:txBody>
      </p:sp>
      <p:sp>
        <p:nvSpPr>
          <p:cNvPr id="8" name="Symbol zastępczy stopki 7"/>
          <p:cNvSpPr>
            <a:spLocks noGrp="1"/>
          </p:cNvSpPr>
          <p:nvPr>
            <p:ph type="ftr" sz="quarter" idx="11"/>
          </p:nvPr>
        </p:nvSpPr>
        <p:spPr/>
        <p:txBody>
          <a:bodyPr/>
          <a:lstStyle/>
          <a:p>
            <a:endParaRPr lang="pl-PL" dirty="0"/>
          </a:p>
        </p:txBody>
      </p:sp>
      <p:sp>
        <p:nvSpPr>
          <p:cNvPr id="9" name="Symbol zastępczy numeru slajdu 8"/>
          <p:cNvSpPr>
            <a:spLocks noGrp="1"/>
          </p:cNvSpPr>
          <p:nvPr>
            <p:ph type="sldNum" sz="quarter" idx="12"/>
          </p:nvPr>
        </p:nvSpPr>
        <p:spPr/>
        <p:txBody>
          <a:bodyPr/>
          <a:lstStyle/>
          <a:p>
            <a:fld id="{E31375A4-56A4-47D6-9801-1991572033F7}" type="slidenum">
              <a:rPr lang="pl-PL" smtClean="0"/>
              <a:t>‹#›</a:t>
            </a:fld>
            <a:endParaRPr lang="pl-PL" dirty="0"/>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dirty="0"/>
          </a:p>
        </p:txBody>
      </p:sp>
      <p:sp>
        <p:nvSpPr>
          <p:cNvPr id="3" name="Symbol zastępczy daty 2"/>
          <p:cNvSpPr>
            <a:spLocks noGrp="1"/>
          </p:cNvSpPr>
          <p:nvPr>
            <p:ph type="dt" sz="half" idx="10"/>
          </p:nvPr>
        </p:nvSpPr>
        <p:spPr/>
        <p:txBody>
          <a:bodyPr/>
          <a:lstStyle/>
          <a:p>
            <a:endParaRPr lang="pl-PL" dirty="0"/>
          </a:p>
        </p:txBody>
      </p:sp>
      <p:sp>
        <p:nvSpPr>
          <p:cNvPr id="4" name="Symbol zastępczy stopki 3"/>
          <p:cNvSpPr>
            <a:spLocks noGrp="1"/>
          </p:cNvSpPr>
          <p:nvPr>
            <p:ph type="ftr" sz="quarter" idx="11"/>
          </p:nvPr>
        </p:nvSpPr>
        <p:spPr/>
        <p:txBody>
          <a:bodyPr/>
          <a:lstStyle/>
          <a:p>
            <a:endParaRPr lang="pl-PL" dirty="0"/>
          </a:p>
        </p:txBody>
      </p:sp>
      <p:sp>
        <p:nvSpPr>
          <p:cNvPr id="5" name="Symbol zastępczy numeru slajdu 4"/>
          <p:cNvSpPr>
            <a:spLocks noGrp="1"/>
          </p:cNvSpPr>
          <p:nvPr>
            <p:ph type="sldNum" sz="quarter" idx="12"/>
          </p:nvPr>
        </p:nvSpPr>
        <p:spPr/>
        <p:txBody>
          <a:bodyPr/>
          <a:lstStyle/>
          <a:p>
            <a:fld id="{E31375A4-56A4-47D6-9801-1991572033F7}" type="slidenum">
              <a:rPr lang="pl-PL" smtClean="0"/>
              <a:t>‹#›</a:t>
            </a:fld>
            <a:endParaRPr lang="pl-PL" dirty="0"/>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endParaRPr lang="pl-PL" dirty="0"/>
          </a:p>
        </p:txBody>
      </p:sp>
      <p:sp>
        <p:nvSpPr>
          <p:cNvPr id="3" name="Symbol zastępczy stopki 2"/>
          <p:cNvSpPr>
            <a:spLocks noGrp="1"/>
          </p:cNvSpPr>
          <p:nvPr>
            <p:ph type="ftr" sz="quarter" idx="11"/>
          </p:nvPr>
        </p:nvSpPr>
        <p:spPr/>
        <p:txBody>
          <a:bodyPr/>
          <a:lstStyle/>
          <a:p>
            <a:endParaRPr lang="pl-PL" dirty="0"/>
          </a:p>
        </p:txBody>
      </p:sp>
      <p:sp>
        <p:nvSpPr>
          <p:cNvPr id="4" name="Symbol zastępczy numeru slajdu 3"/>
          <p:cNvSpPr>
            <a:spLocks noGrp="1"/>
          </p:cNvSpPr>
          <p:nvPr>
            <p:ph type="sldNum" sz="quarter" idx="12"/>
          </p:nvPr>
        </p:nvSpPr>
        <p:spPr/>
        <p:txBody>
          <a:bodyPr/>
          <a:lstStyle/>
          <a:p>
            <a:fld id="{E31375A4-56A4-47D6-9801-1991572033F7}" type="slidenum">
              <a:rPr lang="pl-PL" smtClean="0"/>
              <a:t>‹#›</a:t>
            </a:fld>
            <a:endParaRPr lang="pl-PL" dirty="0"/>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pic>
        <p:nvPicPr>
          <p:cNvPr id="9" name="Obraz 8"/>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bwMode="hidden">
          <a:xfrm>
            <a:off x="7753739" y="283"/>
            <a:ext cx="4435717" cy="6856286"/>
          </a:xfrm>
          <a:prstGeom prst="rect">
            <a:avLst/>
          </a:prstGeom>
        </p:spPr>
      </p:pic>
      <p:sp>
        <p:nvSpPr>
          <p:cNvPr id="10" name="Prostokąt 9"/>
          <p:cNvSpPr/>
          <p:nvPr userDrawn="1"/>
        </p:nvSpPr>
        <p:spPr>
          <a:xfrm>
            <a:off x="7707084" y="0"/>
            <a:ext cx="54864" cy="6858000"/>
          </a:xfrm>
          <a:prstGeom prst="rect">
            <a:avLst/>
          </a:prstGeom>
          <a:ln>
            <a:noFill/>
          </a:ln>
          <a:effectLst>
            <a:outerShdw blurRad="25400" dist="254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11" name="Prostokąt 10"/>
          <p:cNvSpPr/>
          <p:nvPr userDrawn="1"/>
        </p:nvSpPr>
        <p:spPr>
          <a:xfrm>
            <a:off x="7707084" y="0"/>
            <a:ext cx="54864" cy="6858000"/>
          </a:xfrm>
          <a:prstGeom prst="rect">
            <a:avLst/>
          </a:prstGeom>
          <a:ln>
            <a:noFill/>
          </a:ln>
          <a:effectLst>
            <a:innerShdw blurRad="25400" dist="127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 name="Tytuł 1"/>
          <p:cNvSpPr>
            <a:spLocks noGrp="1"/>
          </p:cNvSpPr>
          <p:nvPr>
            <p:ph type="title"/>
          </p:nvPr>
        </p:nvSpPr>
        <p:spPr>
          <a:xfrm>
            <a:off x="8229601" y="2514600"/>
            <a:ext cx="3474720" cy="1600200"/>
          </a:xfrm>
        </p:spPr>
        <p:txBody>
          <a:bodyPr anchor="b"/>
          <a:lstStyle>
            <a:lvl1pPr>
              <a:defRPr sz="3200"/>
            </a:lvl1pPr>
          </a:lstStyle>
          <a:p>
            <a:r>
              <a:rPr lang="pl-PL" smtClean="0"/>
              <a:t>Kliknij, aby edytować styl</a:t>
            </a:r>
            <a:endParaRPr lang="pl-PL" dirty="0"/>
          </a:p>
        </p:txBody>
      </p:sp>
      <p:sp>
        <p:nvSpPr>
          <p:cNvPr id="3" name="Symbol zastępczy zawartości 2"/>
          <p:cNvSpPr>
            <a:spLocks noGrp="1"/>
          </p:cNvSpPr>
          <p:nvPr>
            <p:ph idx="1"/>
          </p:nvPr>
        </p:nvSpPr>
        <p:spPr>
          <a:xfrm>
            <a:off x="790302" y="685800"/>
            <a:ext cx="6126480" cy="54864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dirty="0"/>
          </a:p>
        </p:txBody>
      </p:sp>
      <p:sp>
        <p:nvSpPr>
          <p:cNvPr id="4" name="Symbol zastępczy tekstu 3"/>
          <p:cNvSpPr>
            <a:spLocks noGrp="1"/>
          </p:cNvSpPr>
          <p:nvPr>
            <p:ph type="body" sz="half" idx="2"/>
          </p:nvPr>
        </p:nvSpPr>
        <p:spPr>
          <a:xfrm>
            <a:off x="8229600" y="4343400"/>
            <a:ext cx="3474720" cy="1188720"/>
          </a:xfrm>
        </p:spPr>
        <p:txBody>
          <a:bodyPr>
            <a:normAutofit/>
          </a:bodyPr>
          <a:lstStyle>
            <a:lvl1pPr marL="0" indent="0">
              <a:spcBef>
                <a:spcPts val="8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endParaRPr lang="pl-PL" dirty="0"/>
          </a:p>
        </p:txBody>
      </p:sp>
      <p:sp>
        <p:nvSpPr>
          <p:cNvPr id="6" name="Symbol zastępczy stopki 5"/>
          <p:cNvSpPr>
            <a:spLocks noGrp="1"/>
          </p:cNvSpPr>
          <p:nvPr>
            <p:ph type="ftr" sz="quarter" idx="11"/>
          </p:nvPr>
        </p:nvSpPr>
        <p:spPr/>
        <p:txBody>
          <a:bodyPr/>
          <a:lstStyle/>
          <a:p>
            <a:endParaRPr lang="pl-PL" dirty="0"/>
          </a:p>
        </p:txBody>
      </p:sp>
      <p:sp>
        <p:nvSpPr>
          <p:cNvPr id="7" name="Symbol zastępczy numeru slajdu 6"/>
          <p:cNvSpPr>
            <a:spLocks noGrp="1"/>
          </p:cNvSpPr>
          <p:nvPr>
            <p:ph type="sldNum" sz="quarter" idx="12"/>
          </p:nvPr>
        </p:nvSpPr>
        <p:spPr/>
        <p:txBody>
          <a:bodyPr/>
          <a:lstStyle/>
          <a:p>
            <a:fld id="{E31375A4-56A4-47D6-9801-1991572033F7}" type="slidenum">
              <a:rPr lang="pl-PL" smtClean="0"/>
              <a:t>‹#›</a:t>
            </a:fld>
            <a:endParaRPr lang="pl-PL" dirty="0"/>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pic>
        <p:nvPicPr>
          <p:cNvPr id="8" name="Obraz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bwMode="hidden">
          <a:xfrm>
            <a:off x="7753739" y="283"/>
            <a:ext cx="4435717" cy="6856286"/>
          </a:xfrm>
          <a:prstGeom prst="rect">
            <a:avLst/>
          </a:prstGeom>
        </p:spPr>
      </p:pic>
      <p:sp>
        <p:nvSpPr>
          <p:cNvPr id="9" name="Prostokąt 8"/>
          <p:cNvSpPr/>
          <p:nvPr/>
        </p:nvSpPr>
        <p:spPr>
          <a:xfrm>
            <a:off x="7707084" y="0"/>
            <a:ext cx="54864" cy="6858000"/>
          </a:xfrm>
          <a:prstGeom prst="rect">
            <a:avLst/>
          </a:prstGeom>
          <a:ln>
            <a:noFill/>
          </a:ln>
          <a:effectLst>
            <a:outerShdw blurRad="25400" dist="254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10" name="Prostokąt 9"/>
          <p:cNvSpPr/>
          <p:nvPr/>
        </p:nvSpPr>
        <p:spPr>
          <a:xfrm>
            <a:off x="7707084" y="0"/>
            <a:ext cx="54864" cy="6858000"/>
          </a:xfrm>
          <a:prstGeom prst="rect">
            <a:avLst/>
          </a:prstGeom>
          <a:ln>
            <a:noFill/>
          </a:ln>
          <a:effectLst>
            <a:innerShdw blurRad="25400" dist="127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 name="Tytuł 1"/>
          <p:cNvSpPr>
            <a:spLocks noGrp="1"/>
          </p:cNvSpPr>
          <p:nvPr>
            <p:ph type="title"/>
          </p:nvPr>
        </p:nvSpPr>
        <p:spPr>
          <a:xfrm>
            <a:off x="8229600" y="2514600"/>
            <a:ext cx="3474720" cy="1600200"/>
          </a:xfrm>
        </p:spPr>
        <p:txBody>
          <a:bodyPr anchor="b"/>
          <a:lstStyle>
            <a:lvl1pPr>
              <a:defRPr sz="3200"/>
            </a:lvl1pPr>
          </a:lstStyle>
          <a:p>
            <a:r>
              <a:rPr lang="pl-PL" smtClean="0"/>
              <a:t>Kliknij, aby edytować styl</a:t>
            </a:r>
            <a:endParaRPr lang="pl-PL" dirty="0"/>
          </a:p>
        </p:txBody>
      </p:sp>
      <p:sp>
        <p:nvSpPr>
          <p:cNvPr id="3" name="Symbol zastępczy obrazu 2"/>
          <p:cNvSpPr>
            <a:spLocks noGrp="1"/>
          </p:cNvSpPr>
          <p:nvPr>
            <p:ph type="pic" idx="1"/>
          </p:nvPr>
        </p:nvSpPr>
        <p:spPr>
          <a:xfrm>
            <a:off x="0" y="1325880"/>
            <a:ext cx="6858000" cy="4206240"/>
          </a:xfrm>
          <a:solidFill>
            <a:schemeClr val="bg2"/>
          </a:solidFill>
          <a:effectLst>
            <a:outerShdw blurRad="63500" sx="101000" sy="101000" algn="ctr" rotWithShape="0">
              <a:prstClr val="black">
                <a:alpha val="15000"/>
              </a:prstClr>
            </a:outerShdw>
          </a:effectLst>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Kliknij ikonę, aby dodać obraz</a:t>
            </a:r>
            <a:endParaRPr lang="pl-PL" dirty="0"/>
          </a:p>
        </p:txBody>
      </p:sp>
      <p:sp>
        <p:nvSpPr>
          <p:cNvPr id="4" name="Symbol zastępczy tekstu 3"/>
          <p:cNvSpPr>
            <a:spLocks noGrp="1"/>
          </p:cNvSpPr>
          <p:nvPr>
            <p:ph type="body" sz="half" idx="2"/>
          </p:nvPr>
        </p:nvSpPr>
        <p:spPr>
          <a:xfrm>
            <a:off x="8229600" y="4343400"/>
            <a:ext cx="3474720" cy="1188720"/>
          </a:xfrm>
        </p:spPr>
        <p:txBody>
          <a:bodyPr>
            <a:normAutofit/>
          </a:bodyPr>
          <a:lstStyle>
            <a:lvl1pPr marL="0" indent="0">
              <a:spcBef>
                <a:spcPts val="8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endParaRPr lang="pl-PL" dirty="0"/>
          </a:p>
        </p:txBody>
      </p:sp>
      <p:sp>
        <p:nvSpPr>
          <p:cNvPr id="6" name="Symbol zastępczy stopki 5"/>
          <p:cNvSpPr>
            <a:spLocks noGrp="1"/>
          </p:cNvSpPr>
          <p:nvPr>
            <p:ph type="ftr" sz="quarter" idx="11"/>
          </p:nvPr>
        </p:nvSpPr>
        <p:spPr/>
        <p:txBody>
          <a:bodyPr/>
          <a:lstStyle/>
          <a:p>
            <a:endParaRPr lang="pl-PL" dirty="0"/>
          </a:p>
        </p:txBody>
      </p:sp>
      <p:sp>
        <p:nvSpPr>
          <p:cNvPr id="7" name="Symbol zastępczy numeru slajdu 6"/>
          <p:cNvSpPr>
            <a:spLocks noGrp="1"/>
          </p:cNvSpPr>
          <p:nvPr>
            <p:ph type="sldNum" sz="quarter" idx="12"/>
          </p:nvPr>
        </p:nvSpPr>
        <p:spPr/>
        <p:txBody>
          <a:bodyPr/>
          <a:lstStyle/>
          <a:p>
            <a:fld id="{E31375A4-56A4-47D6-9801-1991572033F7}" type="slidenum">
              <a:rPr lang="pl-PL" smtClean="0"/>
              <a:t>‹#›</a:t>
            </a:fld>
            <a:endParaRPr lang="pl-PL" dirty="0"/>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9" name="Prostokąt 8"/>
          <p:cNvSpPr/>
          <p:nvPr userDrawn="1"/>
        </p:nvSpPr>
        <p:spPr>
          <a:xfrm>
            <a:off x="0" y="6257036"/>
            <a:ext cx="12192000" cy="54864"/>
          </a:xfrm>
          <a:prstGeom prst="rect">
            <a:avLst/>
          </a:prstGeom>
          <a:ln>
            <a:noFill/>
          </a:ln>
          <a:effectLst>
            <a:outerShdw blurRad="25400" dist="25400" dir="54000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2" name="Symbol zastępczy tytułu 1"/>
          <p:cNvSpPr>
            <a:spLocks noGrp="1"/>
          </p:cNvSpPr>
          <p:nvPr>
            <p:ph type="title"/>
          </p:nvPr>
        </p:nvSpPr>
        <p:spPr>
          <a:xfrm>
            <a:off x="1295400" y="381000"/>
            <a:ext cx="9601200" cy="1143000"/>
          </a:xfrm>
          <a:prstGeom prst="rect">
            <a:avLst/>
          </a:prstGeom>
        </p:spPr>
        <p:txBody>
          <a:bodyPr vert="horz" lIns="91440" tIns="45720" rIns="91440" bIns="45720" rtlCol="0" anchor="b">
            <a:normAutofit/>
          </a:bodyPr>
          <a:lstStyle/>
          <a:p>
            <a:r>
              <a:rPr lang="pl-PL" dirty="0" smtClean="0"/>
              <a:t>Kliknij, aby edytować styl</a:t>
            </a:r>
            <a:endParaRPr lang="pl-PL" dirty="0"/>
          </a:p>
        </p:txBody>
      </p:sp>
      <p:sp>
        <p:nvSpPr>
          <p:cNvPr id="3" name="Symbol zastępczy tekstu 2"/>
          <p:cNvSpPr>
            <a:spLocks noGrp="1"/>
          </p:cNvSpPr>
          <p:nvPr>
            <p:ph type="body" idx="1"/>
          </p:nvPr>
        </p:nvSpPr>
        <p:spPr>
          <a:xfrm>
            <a:off x="1295400" y="1828800"/>
            <a:ext cx="9601200" cy="4114800"/>
          </a:xfrm>
          <a:prstGeom prst="rect">
            <a:avLst/>
          </a:prstGeom>
        </p:spPr>
        <p:txBody>
          <a:bodyPr vert="horz" lIns="91440" tIns="45720" rIns="91440" bIns="45720" rtlCol="0">
            <a:normAutofit/>
          </a:bodyPr>
          <a:lstStyle/>
          <a:p>
            <a:pPr lvl="0"/>
            <a:r>
              <a:rPr lang="pl-PL" dirty="0" smtClean="0"/>
              <a:t>Kliknij, aby edytować style wzorca tekstu</a:t>
            </a:r>
          </a:p>
          <a:p>
            <a:pPr lvl="1"/>
            <a:r>
              <a:rPr lang="pl-PL" dirty="0" smtClean="0"/>
              <a:t>Drugi poziom</a:t>
            </a:r>
          </a:p>
          <a:p>
            <a:pPr lvl="2"/>
            <a:r>
              <a:rPr lang="pl-PL" dirty="0" smtClean="0"/>
              <a:t>Trzeci poziom</a:t>
            </a:r>
          </a:p>
          <a:p>
            <a:pPr lvl="3"/>
            <a:r>
              <a:rPr lang="pl-PL" dirty="0" smtClean="0"/>
              <a:t>Czwarty poziom</a:t>
            </a:r>
          </a:p>
          <a:p>
            <a:pPr lvl="4"/>
            <a:r>
              <a:rPr lang="pl-PL" dirty="0" smtClean="0"/>
              <a:t>Piąty poziom</a:t>
            </a:r>
            <a:endParaRPr lang="pl-PL" dirty="0"/>
          </a:p>
        </p:txBody>
      </p:sp>
      <p:sp>
        <p:nvSpPr>
          <p:cNvPr id="4" name="Symbol zastępczy daty 3"/>
          <p:cNvSpPr>
            <a:spLocks noGrp="1"/>
          </p:cNvSpPr>
          <p:nvPr>
            <p:ph type="dt" sz="half" idx="2"/>
          </p:nvPr>
        </p:nvSpPr>
        <p:spPr>
          <a:xfrm>
            <a:off x="8556170" y="6419462"/>
            <a:ext cx="1351383" cy="238902"/>
          </a:xfrm>
          <a:prstGeom prst="rect">
            <a:avLst/>
          </a:prstGeom>
        </p:spPr>
        <p:txBody>
          <a:bodyPr vert="horz" lIns="91440" tIns="45720" rIns="91440" bIns="45720" rtlCol="0" anchor="ctr"/>
          <a:lstStyle>
            <a:lvl1pPr algn="r">
              <a:defRPr sz="1000">
                <a:solidFill>
                  <a:schemeClr val="tx1"/>
                </a:solidFill>
              </a:defRPr>
            </a:lvl1pPr>
          </a:lstStyle>
          <a:p>
            <a:endParaRPr lang="pl-PL" dirty="0"/>
          </a:p>
        </p:txBody>
      </p:sp>
      <p:sp>
        <p:nvSpPr>
          <p:cNvPr id="5" name="Symbol zastępczy stopki 4"/>
          <p:cNvSpPr>
            <a:spLocks noGrp="1"/>
          </p:cNvSpPr>
          <p:nvPr>
            <p:ph type="ftr" sz="quarter" idx="3"/>
          </p:nvPr>
        </p:nvSpPr>
        <p:spPr>
          <a:xfrm>
            <a:off x="1295400" y="6419462"/>
            <a:ext cx="5181600" cy="238902"/>
          </a:xfrm>
          <a:prstGeom prst="rect">
            <a:avLst/>
          </a:prstGeom>
        </p:spPr>
        <p:txBody>
          <a:bodyPr vert="horz" lIns="91440" tIns="45720" rIns="91440" bIns="45720" rtlCol="0" anchor="ctr"/>
          <a:lstStyle>
            <a:lvl1pPr algn="l">
              <a:defRPr sz="1000">
                <a:solidFill>
                  <a:schemeClr val="tx1"/>
                </a:solidFill>
              </a:defRPr>
            </a:lvl1pPr>
          </a:lstStyle>
          <a:p>
            <a:endParaRPr lang="pl-PL" dirty="0"/>
          </a:p>
        </p:txBody>
      </p:sp>
      <p:sp>
        <p:nvSpPr>
          <p:cNvPr id="6" name="Symbol zastępczy numeru slajdu 5"/>
          <p:cNvSpPr>
            <a:spLocks noGrp="1"/>
          </p:cNvSpPr>
          <p:nvPr>
            <p:ph type="sldNum" sz="quarter" idx="4"/>
          </p:nvPr>
        </p:nvSpPr>
        <p:spPr>
          <a:xfrm>
            <a:off x="10198358" y="6419462"/>
            <a:ext cx="698241" cy="238902"/>
          </a:xfrm>
          <a:prstGeom prst="rect">
            <a:avLst/>
          </a:prstGeom>
        </p:spPr>
        <p:txBody>
          <a:bodyPr vert="horz" lIns="91440" tIns="45720" rIns="91440" bIns="45720" rtlCol="0" anchor="ctr"/>
          <a:lstStyle>
            <a:lvl1pPr algn="r">
              <a:defRPr sz="1000">
                <a:solidFill>
                  <a:schemeClr val="tx1"/>
                </a:solidFill>
              </a:defRPr>
            </a:lvl1pPr>
          </a:lstStyle>
          <a:p>
            <a:fld id="{E31375A4-56A4-47D6-9801-1991572033F7}" type="slidenum">
              <a:rPr lang="pl-PL" smtClean="0"/>
              <a:pPr/>
              <a:t>‹#›</a:t>
            </a:fld>
            <a:endParaRPr lang="pl-PL" dirty="0"/>
          </a:p>
        </p:txBody>
      </p:sp>
      <p:sp>
        <p:nvSpPr>
          <p:cNvPr id="8" name="Prostokąt 7"/>
          <p:cNvSpPr/>
          <p:nvPr userDrawn="1"/>
        </p:nvSpPr>
        <p:spPr>
          <a:xfrm>
            <a:off x="0" y="6257036"/>
            <a:ext cx="12192000" cy="54864"/>
          </a:xfrm>
          <a:prstGeom prst="rect">
            <a:avLst/>
          </a:prstGeom>
          <a:ln>
            <a:noFill/>
          </a:ln>
          <a:effectLst>
            <a:innerShdw blurRad="25400" dist="12700" dir="162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p:titleStyle>
    <p:bodyStyle>
      <a:lvl1pPr marL="27432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5pPr>
      <a:lvl6pPr marL="18288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1031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77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65176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10"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557463" y="1503946"/>
            <a:ext cx="11634537" cy="1775861"/>
          </a:xfrm>
        </p:spPr>
        <p:txBody>
          <a:bodyPr/>
          <a:lstStyle/>
          <a:p>
            <a:pPr algn="l" defTabSz="914400">
              <a:lnSpc>
                <a:spcPct val="80000"/>
              </a:lnSpc>
              <a:spcBef>
                <a:spcPct val="0"/>
              </a:spcBef>
              <a:buNone/>
            </a:pPr>
            <a:r>
              <a:rPr lang="pl-PL" dirty="0" smtClean="0"/>
              <a:t>Prawo unii europejskiej Jako system</a:t>
            </a:r>
            <a:endParaRPr lang="pl-PL" dirty="0"/>
          </a:p>
        </p:txBody>
      </p:sp>
      <p:sp>
        <p:nvSpPr>
          <p:cNvPr id="3" name="Podtytuł 2"/>
          <p:cNvSpPr>
            <a:spLocks noGrp="1"/>
          </p:cNvSpPr>
          <p:nvPr>
            <p:ph type="subTitle" idx="1"/>
          </p:nvPr>
        </p:nvSpPr>
        <p:spPr>
          <a:xfrm>
            <a:off x="557463" y="3279807"/>
            <a:ext cx="11073065" cy="535036"/>
          </a:xfrm>
        </p:spPr>
        <p:txBody>
          <a:bodyPr>
            <a:normAutofit fontScale="85000" lnSpcReduction="10000"/>
          </a:bodyPr>
          <a:lstStyle/>
          <a:p>
            <a:r>
              <a:rPr lang="pl-PL" dirty="0" smtClean="0"/>
              <a:t>Zagadnienie : </a:t>
            </a:r>
            <a:r>
              <a:rPr lang="pl-PL" dirty="0"/>
              <a:t>Specyfika prawa unijnego jako systemu prawa, ze szczególnym uwzględnieniem pierwszeństwa i skutku bezpośredniego, a także miejsca w systemie prawa </a:t>
            </a:r>
            <a:r>
              <a:rPr lang="pl-PL" dirty="0" smtClean="0"/>
              <a:t>międzynarodowego</a:t>
            </a:r>
            <a:endParaRPr lang="pl-PL" dirty="0"/>
          </a:p>
        </p:txBody>
      </p:sp>
      <p:sp>
        <p:nvSpPr>
          <p:cNvPr id="4" name="pole tekstowe 3"/>
          <p:cNvSpPr txBox="1"/>
          <p:nvPr/>
        </p:nvSpPr>
        <p:spPr>
          <a:xfrm>
            <a:off x="445168" y="5055668"/>
            <a:ext cx="7519737" cy="646331"/>
          </a:xfrm>
          <a:prstGeom prst="rect">
            <a:avLst/>
          </a:prstGeom>
          <a:noFill/>
        </p:spPr>
        <p:txBody>
          <a:bodyPr wrap="square" rtlCol="0">
            <a:spAutoFit/>
          </a:bodyPr>
          <a:lstStyle/>
          <a:p>
            <a:r>
              <a:rPr lang="pl-PL" b="1" dirty="0" smtClean="0"/>
              <a:t>Łukasz Stępkowski</a:t>
            </a:r>
          </a:p>
          <a:p>
            <a:r>
              <a:rPr lang="pl-PL" b="1" dirty="0" smtClean="0"/>
              <a:t>Katedra Prawa Międzynarodowego i Europejskiego</a:t>
            </a:r>
            <a:endParaRPr lang="pl-PL" b="1" dirty="0"/>
          </a:p>
        </p:txBody>
      </p:sp>
    </p:spTree>
    <p:extLst>
      <p:ext uri="{BB962C8B-B14F-4D97-AF65-F5344CB8AC3E}">
        <p14:creationId xmlns:p14="http://schemas.microsoft.com/office/powerpoint/2010/main" val="35322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537411"/>
          </a:xfrm>
        </p:spPr>
        <p:txBody>
          <a:bodyPr/>
          <a:lstStyle/>
          <a:p>
            <a:r>
              <a:rPr lang="pl-PL" dirty="0" smtClean="0"/>
              <a:t>Bezpośrednie obowiązywanie prawa unii europejskiej</a:t>
            </a:r>
            <a:endParaRPr lang="pl-PL" dirty="0"/>
          </a:p>
        </p:txBody>
      </p:sp>
      <p:sp>
        <p:nvSpPr>
          <p:cNvPr id="3" name="Symbol zastępczy zawartości 2"/>
          <p:cNvSpPr>
            <a:spLocks noGrp="1"/>
          </p:cNvSpPr>
          <p:nvPr>
            <p:ph idx="1"/>
          </p:nvPr>
        </p:nvSpPr>
        <p:spPr>
          <a:xfrm>
            <a:off x="236620" y="685799"/>
            <a:ext cx="11955379" cy="5221705"/>
          </a:xfrm>
        </p:spPr>
        <p:txBody>
          <a:bodyPr/>
          <a:lstStyle/>
          <a:p>
            <a:r>
              <a:rPr lang="pl-PL" dirty="0" smtClean="0"/>
              <a:t>Normy prawa Unii Europejskiej nie wymagają dodatkowych interwencji prawodawców krajowych, aby stać się elementem systemu prawa po ich utworzeniu</a:t>
            </a:r>
          </a:p>
          <a:p>
            <a:r>
              <a:rPr lang="pl-PL" dirty="0" smtClean="0"/>
              <a:t>Tyczy się to wszystkich norm prawa Unii Europejskiej, w tym dyrektyw i </a:t>
            </a:r>
            <a:r>
              <a:rPr lang="pl-PL" i="1" dirty="0" err="1" smtClean="0"/>
              <a:t>soft</a:t>
            </a:r>
            <a:r>
              <a:rPr lang="pl-PL" i="1" dirty="0" smtClean="0"/>
              <a:t> law</a:t>
            </a:r>
          </a:p>
          <a:p>
            <a:r>
              <a:rPr lang="pl-PL" dirty="0" smtClean="0"/>
              <a:t>Normy prawa Unii stają się elementem systemu prawa UE w wyniku działań organów UE lub Państw Członkowskich</a:t>
            </a:r>
            <a:endParaRPr lang="pl-PL" dirty="0"/>
          </a:p>
        </p:txBody>
      </p:sp>
    </p:spTree>
    <p:extLst>
      <p:ext uri="{BB962C8B-B14F-4D97-AF65-F5344CB8AC3E}">
        <p14:creationId xmlns:p14="http://schemas.microsoft.com/office/powerpoint/2010/main" val="3056867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0896600" cy="541421"/>
          </a:xfrm>
        </p:spPr>
        <p:txBody>
          <a:bodyPr/>
          <a:lstStyle/>
          <a:p>
            <a:r>
              <a:rPr lang="pl-PL" dirty="0" smtClean="0"/>
              <a:t>Bezpośrednie stosowanie prawa unii Europejskiej</a:t>
            </a:r>
            <a:endParaRPr lang="pl-PL" dirty="0"/>
          </a:p>
        </p:txBody>
      </p:sp>
      <p:sp>
        <p:nvSpPr>
          <p:cNvPr id="3" name="Symbol zastępczy zawartości 2"/>
          <p:cNvSpPr>
            <a:spLocks noGrp="1"/>
          </p:cNvSpPr>
          <p:nvPr>
            <p:ph idx="1"/>
          </p:nvPr>
        </p:nvSpPr>
        <p:spPr>
          <a:xfrm>
            <a:off x="0" y="661737"/>
            <a:ext cx="12192000" cy="5317958"/>
          </a:xfrm>
        </p:spPr>
        <p:txBody>
          <a:bodyPr/>
          <a:lstStyle/>
          <a:p>
            <a:r>
              <a:rPr lang="pl-PL" dirty="0" smtClean="0"/>
              <a:t>„Bezpośrednie stosowanie” oznacza określenie, przez kompetentny organ, skutków prawnych danej normy prawa w danej sytuacji – i to ta norma prawna jest podstawą takiego rozstrzygnięcia</a:t>
            </a:r>
          </a:p>
          <a:p>
            <a:r>
              <a:rPr lang="pl-PL" dirty="0" smtClean="0"/>
              <a:t>Norma prawa UE może stanowić podstawę rozstrzygnięcia bez pośrednictwa norm innych niż unijne</a:t>
            </a:r>
          </a:p>
          <a:p>
            <a:r>
              <a:rPr lang="pl-PL" dirty="0" smtClean="0"/>
              <a:t>Na podstawie prawa UE mogą orzekać zarówno organy właściwe dla Unii Europejskiej, jak również organy Państw Członkowskich</a:t>
            </a:r>
          </a:p>
          <a:p>
            <a:r>
              <a:rPr lang="pl-PL" dirty="0" smtClean="0"/>
              <a:t>Przykładem bezpośredniego stosowania prawa Unii Europejskiej jest sytuacja, gdy sąd : </a:t>
            </a:r>
          </a:p>
          <a:p>
            <a:pPr lvl="1"/>
            <a:r>
              <a:rPr lang="pl-PL" dirty="0" smtClean="0"/>
              <a:t>wydaje europejski nakaz zapłaty na podstawie „unijnego” rozporządzenia, </a:t>
            </a:r>
          </a:p>
          <a:p>
            <a:pPr lvl="1"/>
            <a:r>
              <a:rPr lang="pl-PL" dirty="0" smtClean="0"/>
              <a:t>gdy stwierdza nieważność decyzji administracyjnej, która narusza prawo UE, </a:t>
            </a:r>
          </a:p>
          <a:p>
            <a:pPr lvl="1"/>
            <a:r>
              <a:rPr lang="pl-PL" dirty="0" smtClean="0"/>
              <a:t>gdy rejestruje europejskie zgrupowanie interesów gospodarczych w Krajowym Rejestrze Sądowym, itd.</a:t>
            </a:r>
            <a:endParaRPr lang="pl-PL" dirty="0"/>
          </a:p>
        </p:txBody>
      </p:sp>
    </p:spTree>
    <p:extLst>
      <p:ext uri="{BB962C8B-B14F-4D97-AF65-F5344CB8AC3E}">
        <p14:creationId xmlns:p14="http://schemas.microsoft.com/office/powerpoint/2010/main" val="3797940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501316"/>
          </a:xfrm>
        </p:spPr>
        <p:txBody>
          <a:bodyPr>
            <a:normAutofit fontScale="90000"/>
          </a:bodyPr>
          <a:lstStyle/>
          <a:p>
            <a:r>
              <a:rPr lang="pl-PL" dirty="0" smtClean="0"/>
              <a:t>skuteczność prawa unii Europejskiej</a:t>
            </a:r>
            <a:endParaRPr lang="pl-PL" dirty="0"/>
          </a:p>
        </p:txBody>
      </p:sp>
      <p:sp>
        <p:nvSpPr>
          <p:cNvPr id="3" name="Symbol zastępczy zawartości 2"/>
          <p:cNvSpPr>
            <a:spLocks noGrp="1"/>
          </p:cNvSpPr>
          <p:nvPr>
            <p:ph idx="1"/>
          </p:nvPr>
        </p:nvSpPr>
        <p:spPr>
          <a:xfrm>
            <a:off x="0" y="794084"/>
            <a:ext cx="12192000" cy="5089358"/>
          </a:xfrm>
        </p:spPr>
        <p:txBody>
          <a:bodyPr/>
          <a:lstStyle/>
          <a:p>
            <a:r>
              <a:rPr lang="pl-PL" dirty="0" smtClean="0"/>
              <a:t>Gdy norma prawa Unii Europejskiej zaistnieje w systemie prawa, to wywiera różnorakie skutki prawne</a:t>
            </a:r>
          </a:p>
          <a:p>
            <a:r>
              <a:rPr lang="pl-PL" dirty="0" smtClean="0"/>
              <a:t>Klasycznym skutkiem prawnym normy prawa UE jest skutek bezpośredni</a:t>
            </a:r>
          </a:p>
          <a:p>
            <a:pPr lvl="1"/>
            <a:r>
              <a:rPr lang="pl-PL" dirty="0" smtClean="0"/>
              <a:t>Skutek bezpośredni to możliwość wyprowadzenia bezpośrednio z prawa UE praw i obowiązków dla jednostki (subiektywny skutek bezpośredni), jak również możliwość powołania się na prawo UE w danym postępowaniu (obiektywny skutek bezpośredni)</a:t>
            </a:r>
          </a:p>
          <a:p>
            <a:r>
              <a:rPr lang="pl-PL" dirty="0" smtClean="0"/>
              <a:t>Skutek bezpośredni nie jest jedynym skutkiem prawnym, wywoływanym przez prawo UE – prócz niego mamy do czynienia z :</a:t>
            </a:r>
          </a:p>
          <a:p>
            <a:pPr lvl="1"/>
            <a:r>
              <a:rPr lang="pl-PL" dirty="0"/>
              <a:t>z</a:t>
            </a:r>
            <a:r>
              <a:rPr lang="pl-PL" dirty="0" smtClean="0"/>
              <a:t>astosowaniem prawa UE, które samodzielnie nie może być zastosowane, w sytuacji, gdy w prawie krajowym je implementującym istnieje luka prawna,</a:t>
            </a:r>
          </a:p>
          <a:p>
            <a:pPr lvl="1"/>
            <a:r>
              <a:rPr lang="pl-PL" dirty="0" smtClean="0"/>
              <a:t>wyłączeniem zastosowania prawa krajowego przez prawo UE, bez możliwości wyprowadzenia z tego ostatniego praw i obowiązków bezpośrednio,</a:t>
            </a:r>
          </a:p>
          <a:p>
            <a:pPr lvl="1"/>
            <a:r>
              <a:rPr lang="pl-PL" dirty="0" smtClean="0"/>
              <a:t>nakazem interpretowania prawa krajowego w sposób zgodny z prawem Unii Europejskiej, które jednak nie wyłącza prawa krajowego co do </a:t>
            </a:r>
            <a:r>
              <a:rPr lang="pl-PL" dirty="0" smtClean="0"/>
              <a:t>stosowania.</a:t>
            </a:r>
            <a:endParaRPr lang="pl-PL" dirty="0"/>
          </a:p>
        </p:txBody>
      </p:sp>
    </p:spTree>
    <p:extLst>
      <p:ext uri="{BB962C8B-B14F-4D97-AF65-F5344CB8AC3E}">
        <p14:creationId xmlns:p14="http://schemas.microsoft.com/office/powerpoint/2010/main" val="3535113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0896600" cy="489284"/>
          </a:xfrm>
        </p:spPr>
        <p:txBody>
          <a:bodyPr>
            <a:normAutofit fontScale="90000"/>
          </a:bodyPr>
          <a:lstStyle/>
          <a:p>
            <a:r>
              <a:rPr lang="pl-PL" dirty="0" smtClean="0"/>
              <a:t>Skutek bezpośredni prawa unii europejskiej</a:t>
            </a:r>
            <a:endParaRPr lang="pl-PL" dirty="0"/>
          </a:p>
        </p:txBody>
      </p:sp>
      <p:sp>
        <p:nvSpPr>
          <p:cNvPr id="3" name="Symbol zastępczy zawartości 2"/>
          <p:cNvSpPr>
            <a:spLocks noGrp="1"/>
          </p:cNvSpPr>
          <p:nvPr>
            <p:ph idx="1"/>
          </p:nvPr>
        </p:nvSpPr>
        <p:spPr>
          <a:xfrm>
            <a:off x="0" y="721894"/>
            <a:ext cx="12192000" cy="4944979"/>
          </a:xfrm>
        </p:spPr>
        <p:txBody>
          <a:bodyPr>
            <a:normAutofit lnSpcReduction="10000"/>
          </a:bodyPr>
          <a:lstStyle/>
          <a:p>
            <a:r>
              <a:rPr lang="pl-PL" dirty="0" smtClean="0"/>
              <a:t>Skutek bezpośredni dzieli się tradycyjnie na skutek bezpośredni wertykalny (pionowy, na linii jednostka-Państwo) oraz horyzontalny (poziomy, na linii jednostka-jednostka)</a:t>
            </a:r>
          </a:p>
          <a:p>
            <a:r>
              <a:rPr lang="pl-PL" dirty="0" smtClean="0"/>
              <a:t>Aby norma prawa UE uzyskała przymiot skutku bezpośredniego, musi ona być jasna, bezwarunkowa i precyzyjna, jak również nie powinna musieć być dookreślana przez prawo krajowe</a:t>
            </a:r>
          </a:p>
          <a:p>
            <a:pPr lvl="1"/>
            <a:r>
              <a:rPr lang="pl-PL" dirty="0" smtClean="0"/>
              <a:t>Jest to podobny wymóg jak dla tzw. norm samo-wykonalnych w prawie międzynarodowym publicznym</a:t>
            </a:r>
          </a:p>
          <a:p>
            <a:r>
              <a:rPr lang="pl-PL" dirty="0" smtClean="0"/>
              <a:t>Najbardziej predysponowanymi aktami prawnymi UE do skutku bezpośredniego są rozporządzenia</a:t>
            </a:r>
          </a:p>
          <a:p>
            <a:r>
              <a:rPr lang="pl-PL" dirty="0" smtClean="0"/>
              <a:t>Dyrektywy mogą osiągać skutek bezpośredni, gdy upłynie termin implementacji i są wystarczająco jasne, spójne, bezwarunkowe i </a:t>
            </a:r>
            <a:r>
              <a:rPr lang="pl-PL" dirty="0" smtClean="0"/>
              <a:t>precyzyjne</a:t>
            </a:r>
          </a:p>
          <a:p>
            <a:pPr lvl="1"/>
            <a:r>
              <a:rPr lang="pl-PL" dirty="0" smtClean="0"/>
              <a:t>Horyzontalne stosowanie dyrektyw jest kontrowersyjne (bowiem są adresowane do Państw Członkowskich); dyrektywa nie może sprawić, że jednostka poniesie sankcje karne</a:t>
            </a:r>
            <a:endParaRPr lang="pl-PL" dirty="0" smtClean="0"/>
          </a:p>
          <a:p>
            <a:r>
              <a:rPr lang="pl-PL" dirty="0" smtClean="0"/>
              <a:t>Normy Traktatów mogą mieć skutek bezpośredni, jeśli są wystarczająco precyzyjne (Trybunał uważa, że co do zasady całe Traktaty mają mieć skutek bezpośredni, co wynika z ich natury)</a:t>
            </a:r>
          </a:p>
          <a:p>
            <a:r>
              <a:rPr lang="pl-PL" dirty="0" smtClean="0"/>
              <a:t>Ogólne zasady prawa mogą mieć skutek bezpośredni, jeśli są wystarczająco wyjaśnione przez orzecznictwo</a:t>
            </a:r>
            <a:endParaRPr lang="pl-PL" dirty="0"/>
          </a:p>
        </p:txBody>
      </p:sp>
    </p:spTree>
    <p:extLst>
      <p:ext uri="{BB962C8B-B14F-4D97-AF65-F5344CB8AC3E}">
        <p14:creationId xmlns:p14="http://schemas.microsoft.com/office/powerpoint/2010/main" val="959371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03768" cy="1143000"/>
          </a:xfrm>
        </p:spPr>
        <p:txBody>
          <a:bodyPr/>
          <a:lstStyle/>
          <a:p>
            <a:r>
              <a:rPr lang="pl-PL" dirty="0" smtClean="0"/>
              <a:t>Inne niż skutek bezpośredni skutki prawne prawa unii Europejskiej</a:t>
            </a:r>
            <a:endParaRPr lang="pl-PL" dirty="0"/>
          </a:p>
        </p:txBody>
      </p:sp>
      <p:sp>
        <p:nvSpPr>
          <p:cNvPr id="3" name="Symbol zastępczy zawartości 2"/>
          <p:cNvSpPr>
            <a:spLocks noGrp="1"/>
          </p:cNvSpPr>
          <p:nvPr>
            <p:ph idx="1"/>
          </p:nvPr>
        </p:nvSpPr>
        <p:spPr>
          <a:xfrm>
            <a:off x="0" y="1251285"/>
            <a:ext cx="12192000" cy="4114800"/>
          </a:xfrm>
        </p:spPr>
        <p:txBody>
          <a:bodyPr>
            <a:normAutofit lnSpcReduction="10000"/>
          </a:bodyPr>
          <a:lstStyle/>
          <a:p>
            <a:r>
              <a:rPr lang="pl-PL" dirty="0" smtClean="0"/>
              <a:t>Norma prawa UE może nabyć różne inne niż „klasyczny skutek bezpośredni” skutki prawne, a to :</a:t>
            </a:r>
          </a:p>
          <a:p>
            <a:pPr lvl="1"/>
            <a:r>
              <a:rPr lang="pl-PL" dirty="0" smtClean="0"/>
              <a:t>W sytuacji, gdzie inna norma prawa UE odnosi się do niej, norma prawa UE, która sama z siebie nie jest bezpośrednio skuteczna, może nabyć skutek bezpośredni</a:t>
            </a:r>
          </a:p>
          <a:p>
            <a:pPr lvl="1"/>
            <a:r>
              <a:rPr lang="pl-PL" dirty="0" smtClean="0"/>
              <a:t>W sytuacji, gdy norma prawa krajowego samodzielnie czyni odesłanie do normy prawa UE, która to norma prawa UE nie stosowałaby się sama z siebie w danej sytuacji, nabywa ta norma prawa UE skutek bezpośredni</a:t>
            </a:r>
          </a:p>
          <a:p>
            <a:pPr lvl="1"/>
            <a:r>
              <a:rPr lang="pl-PL" dirty="0" smtClean="0"/>
              <a:t>W sytuacji, gdy zasada lojalnej współpracy bądź zasada efektywności tego wymaga, norma prawa UE może sprawić, że dana norma prawa krajowego nie zostanie zastosowana, mimo, że np. norma prawa UE nie jest wystarczająco </a:t>
            </a:r>
            <a:r>
              <a:rPr lang="pl-PL" dirty="0" smtClean="0"/>
              <a:t>sprecyzowana lub kompleksowa, </a:t>
            </a:r>
            <a:r>
              <a:rPr lang="pl-PL" dirty="0" smtClean="0"/>
              <a:t>aby podstawić w miejsce normy prawa krajowego własną treść</a:t>
            </a:r>
          </a:p>
          <a:p>
            <a:pPr lvl="2"/>
            <a:r>
              <a:rPr lang="pl-PL" dirty="0" smtClean="0"/>
              <a:t>Przykład : nie dość precyzyjna dyrektywa, zawierająca jednak normę zakazu jakiegoś działania </a:t>
            </a:r>
            <a:r>
              <a:rPr lang="pl-PL" dirty="0" smtClean="0"/>
              <a:t>– efektem jest zablokowanie prawa krajowego (ale nie ma czego stosować „zamiast”, skoro norma prawa UE nie jest kompleksowa)</a:t>
            </a:r>
            <a:endParaRPr lang="pl-PL" dirty="0" smtClean="0"/>
          </a:p>
          <a:p>
            <a:pPr lvl="1"/>
            <a:r>
              <a:rPr lang="pl-PL" dirty="0" smtClean="0"/>
              <a:t>Również wtedy, gdy zasada lojalnej współpracy bądź zasada efektywności tego wymaga, sąd lub inny organ zapewnia poszanowanie prawa UE wtedy, gdy istnieje luka prawna w prawie krajowym</a:t>
            </a:r>
          </a:p>
          <a:p>
            <a:pPr lvl="2"/>
            <a:r>
              <a:rPr lang="pl-PL" dirty="0" smtClean="0"/>
              <a:t>Przykład :  ustawa implementuje dyrektywę, ale nie czyni tego w sposób wyczerpujący; dyrektywa częściowo „wchodzi” w lukę w ustawie</a:t>
            </a:r>
          </a:p>
          <a:p>
            <a:endParaRPr lang="pl-PL" dirty="0"/>
          </a:p>
        </p:txBody>
      </p:sp>
    </p:spTree>
    <p:extLst>
      <p:ext uri="{BB962C8B-B14F-4D97-AF65-F5344CB8AC3E}">
        <p14:creationId xmlns:p14="http://schemas.microsoft.com/office/powerpoint/2010/main" val="1925239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1143000"/>
          </a:xfrm>
        </p:spPr>
        <p:txBody>
          <a:bodyPr/>
          <a:lstStyle/>
          <a:p>
            <a:r>
              <a:rPr lang="pl-PL" dirty="0" smtClean="0"/>
              <a:t>Obowiązek wykładni prawa krajowego zgodnej z prawem unii europejskiej</a:t>
            </a:r>
            <a:endParaRPr lang="pl-PL" dirty="0"/>
          </a:p>
        </p:txBody>
      </p:sp>
      <p:sp>
        <p:nvSpPr>
          <p:cNvPr id="3" name="Symbol zastępczy zawartości 2"/>
          <p:cNvSpPr>
            <a:spLocks noGrp="1"/>
          </p:cNvSpPr>
          <p:nvPr>
            <p:ph idx="1"/>
          </p:nvPr>
        </p:nvSpPr>
        <p:spPr>
          <a:xfrm>
            <a:off x="0" y="1323474"/>
            <a:ext cx="12192000" cy="4114800"/>
          </a:xfrm>
        </p:spPr>
        <p:txBody>
          <a:bodyPr/>
          <a:lstStyle/>
          <a:p>
            <a:r>
              <a:rPr lang="pl-PL" dirty="0" smtClean="0"/>
              <a:t>Prawo krajowe nie funkcjonuje w próżni, nawet gdy w danej sprawie prawo UE nie wywiera skutku bezpośredniego</a:t>
            </a:r>
          </a:p>
          <a:p>
            <a:r>
              <a:rPr lang="pl-PL" dirty="0" smtClean="0"/>
              <a:t>W takiej sytuacji, należy nadawać taki sens prawu krajowemu, aby był on zgodny i przyjazny dla prawa Unii Europejskiej</a:t>
            </a:r>
          </a:p>
          <a:p>
            <a:r>
              <a:rPr lang="pl-PL" dirty="0" smtClean="0"/>
              <a:t>Należy jednak zwracać uwagę, że obowiązek wykładni zgodnej nie zmusza organu, aby zinterpretował prawo krajowe </a:t>
            </a:r>
            <a:r>
              <a:rPr lang="pl-PL" i="1" dirty="0" smtClean="0"/>
              <a:t>contra legem</a:t>
            </a:r>
            <a:r>
              <a:rPr lang="pl-PL" dirty="0" smtClean="0"/>
              <a:t>, czyli w taki sposób, którego prawo krajowe nie może </a:t>
            </a:r>
            <a:r>
              <a:rPr lang="pl-PL" dirty="0" smtClean="0"/>
              <a:t>wytrzymać</a:t>
            </a:r>
          </a:p>
          <a:p>
            <a:r>
              <a:rPr lang="pl-PL" dirty="0" smtClean="0"/>
              <a:t>Niekiedy mówi się, że obowiązek wykładni zgodnej to „skutek pośredni” (</a:t>
            </a:r>
            <a:r>
              <a:rPr lang="pl-PL" i="1" dirty="0" err="1" smtClean="0"/>
              <a:t>indirect</a:t>
            </a:r>
            <a:r>
              <a:rPr lang="pl-PL" i="1" dirty="0" smtClean="0"/>
              <a:t> </a:t>
            </a:r>
            <a:r>
              <a:rPr lang="pl-PL" i="1" dirty="0" err="1" smtClean="0"/>
              <a:t>effect</a:t>
            </a:r>
            <a:r>
              <a:rPr lang="pl-PL" dirty="0" smtClean="0"/>
              <a:t>)</a:t>
            </a:r>
            <a:endParaRPr lang="pl-PL" dirty="0"/>
          </a:p>
        </p:txBody>
      </p:sp>
    </p:spTree>
    <p:extLst>
      <p:ext uri="{BB962C8B-B14F-4D97-AF65-F5344CB8AC3E}">
        <p14:creationId xmlns:p14="http://schemas.microsoft.com/office/powerpoint/2010/main" val="2885024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0896600" cy="597568"/>
          </a:xfrm>
        </p:spPr>
        <p:txBody>
          <a:bodyPr/>
          <a:lstStyle/>
          <a:p>
            <a:r>
              <a:rPr lang="pl-PL" dirty="0" smtClean="0"/>
              <a:t>AUTONOMIA PROCEDURALNA PAŃSTW CZŁONKOWSKICH</a:t>
            </a:r>
            <a:endParaRPr lang="pl-PL" dirty="0"/>
          </a:p>
        </p:txBody>
      </p:sp>
      <p:sp>
        <p:nvSpPr>
          <p:cNvPr id="3" name="Symbol zastępczy zawartości 2"/>
          <p:cNvSpPr>
            <a:spLocks noGrp="1"/>
          </p:cNvSpPr>
          <p:nvPr>
            <p:ph idx="1"/>
          </p:nvPr>
        </p:nvSpPr>
        <p:spPr>
          <a:xfrm>
            <a:off x="0" y="733926"/>
            <a:ext cx="12192000" cy="4114800"/>
          </a:xfrm>
        </p:spPr>
        <p:txBody>
          <a:bodyPr/>
          <a:lstStyle/>
          <a:p>
            <a:r>
              <a:rPr lang="pl-PL" dirty="0" smtClean="0"/>
              <a:t>Należy zauważyć, że normy prawa UE są w części przypadków stosowane przez Państwa Członkowskie</a:t>
            </a:r>
          </a:p>
          <a:p>
            <a:r>
              <a:rPr lang="pl-PL" dirty="0" smtClean="0"/>
              <a:t>To Państwa Członkowskie mają autonomię w określeniu sposobów zapewnienia efektywności prawu UE – prawo UE co do zasady nie określa np. organu prawa krajowego, który jest właściwy do prowadzenia postępowania, ani nie określa co do zasady przepisów proceduralnych, które mają za zadanie pomóc zrealizować normy prawa UE</a:t>
            </a:r>
          </a:p>
          <a:p>
            <a:r>
              <a:rPr lang="pl-PL" dirty="0" smtClean="0"/>
              <a:t>Od tej zasady są liczne wyjątki – istnieją postępowania prawne określone wprost przez prawo UE (np. postępowanie w przedmiocie Europejskiego Nakazu Zapłaty albo europejskie postępowanie w sprawie drobnych roszczeń), jak również niekiedy prawo UE ingeruje w działalność proceduralną organu prawa krajowego (np. nakazując wznowienie postępowania w sprawie)</a:t>
            </a:r>
            <a:endParaRPr lang="pl-PL" dirty="0"/>
          </a:p>
        </p:txBody>
      </p:sp>
    </p:spTree>
    <p:extLst>
      <p:ext uri="{BB962C8B-B14F-4D97-AF65-F5344CB8AC3E}">
        <p14:creationId xmlns:p14="http://schemas.microsoft.com/office/powerpoint/2010/main" val="305150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1143000"/>
          </a:xfrm>
        </p:spPr>
        <p:txBody>
          <a:bodyPr/>
          <a:lstStyle/>
          <a:p>
            <a:r>
              <a:rPr lang="pl-PL" dirty="0" smtClean="0"/>
              <a:t>Mechanizmy wymuszenia efektywności prawa unii europejskiej - przegląd</a:t>
            </a:r>
            <a:endParaRPr lang="pl-PL" dirty="0"/>
          </a:p>
        </p:txBody>
      </p:sp>
      <p:sp>
        <p:nvSpPr>
          <p:cNvPr id="3" name="Symbol zastępczy zawartości 2"/>
          <p:cNvSpPr>
            <a:spLocks noGrp="1"/>
          </p:cNvSpPr>
          <p:nvPr>
            <p:ph idx="1"/>
          </p:nvPr>
        </p:nvSpPr>
        <p:spPr/>
        <p:txBody>
          <a:bodyPr/>
          <a:lstStyle/>
          <a:p>
            <a:r>
              <a:rPr lang="pl-PL" dirty="0" smtClean="0"/>
              <a:t>Skarga Komisji Europejskiej  na Państwo Członkowskie</a:t>
            </a:r>
          </a:p>
          <a:p>
            <a:r>
              <a:rPr lang="pl-PL" dirty="0" smtClean="0"/>
              <a:t>Skarga Państwa Członkowskiego na Państwo Członkowskie</a:t>
            </a:r>
          </a:p>
          <a:p>
            <a:r>
              <a:rPr lang="pl-PL" dirty="0" smtClean="0"/>
              <a:t>Dochodzenie roszczeń przed sądem krajowym działającym jako sąd prawa UE</a:t>
            </a:r>
            <a:endParaRPr lang="pl-PL" dirty="0"/>
          </a:p>
        </p:txBody>
      </p:sp>
    </p:spTree>
    <p:extLst>
      <p:ext uri="{BB962C8B-B14F-4D97-AF65-F5344CB8AC3E}">
        <p14:creationId xmlns:p14="http://schemas.microsoft.com/office/powerpoint/2010/main" val="336099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1802979" cy="1143000"/>
          </a:xfrm>
        </p:spPr>
        <p:txBody>
          <a:bodyPr>
            <a:normAutofit/>
          </a:bodyPr>
          <a:lstStyle/>
          <a:p>
            <a:r>
              <a:rPr lang="pl-PL" dirty="0"/>
              <a:t>Mechanizmy wymuszenia efektywności prawa unii europejskiej </a:t>
            </a:r>
            <a:r>
              <a:rPr lang="pl-PL" dirty="0" smtClean="0"/>
              <a:t>– rola sądów państw członkowskich</a:t>
            </a:r>
            <a:endParaRPr lang="pl-PL" dirty="0"/>
          </a:p>
        </p:txBody>
      </p:sp>
      <p:sp>
        <p:nvSpPr>
          <p:cNvPr id="3" name="Symbol zastępczy zawartości 2"/>
          <p:cNvSpPr>
            <a:spLocks noGrp="1"/>
          </p:cNvSpPr>
          <p:nvPr>
            <p:ph idx="1"/>
          </p:nvPr>
        </p:nvSpPr>
        <p:spPr>
          <a:xfrm>
            <a:off x="0" y="1371600"/>
            <a:ext cx="12192000" cy="4114800"/>
          </a:xfrm>
        </p:spPr>
        <p:txBody>
          <a:bodyPr/>
          <a:lstStyle/>
          <a:p>
            <a:r>
              <a:rPr lang="pl-PL" dirty="0" smtClean="0"/>
              <a:t>Sądy Państw Członkowskich jako sądy unijne również do TSUE zapewniają poszanowanie prawa UE</a:t>
            </a:r>
          </a:p>
          <a:p>
            <a:r>
              <a:rPr lang="pl-PL" dirty="0" smtClean="0"/>
              <a:t>Sądy Państw Członkowskich w wykonaniu zapewniania efektywności prawu UE nie są związane prawem krajowym i nie muszą stosować się do wskazań sądu wyższego rzędu, gdyby prowadziło to do zanegowania efektywności prawa UE</a:t>
            </a:r>
          </a:p>
          <a:p>
            <a:r>
              <a:rPr lang="pl-PL" dirty="0" smtClean="0"/>
              <a:t>Jednostki co do zasady właśnie przed sądami krajowymi dochodzą roszczeń opartych między innymi lub wyłącznie na prawie UE</a:t>
            </a:r>
          </a:p>
          <a:p>
            <a:r>
              <a:rPr lang="pl-PL" dirty="0" smtClean="0"/>
              <a:t>Sądy Państw Członkowskich są uprawnione do zadawania pytań prejudycjalnych Trybunałowi Sprawiedliwości, jeśli powstaje zagadnienie wykładni lub ważności normy prawa UE</a:t>
            </a:r>
            <a:endParaRPr lang="pl-PL" dirty="0"/>
          </a:p>
        </p:txBody>
      </p:sp>
    </p:spTree>
    <p:extLst>
      <p:ext uri="{BB962C8B-B14F-4D97-AF65-F5344CB8AC3E}">
        <p14:creationId xmlns:p14="http://schemas.microsoft.com/office/powerpoint/2010/main" val="1455820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164432"/>
            <a:ext cx="12192000" cy="1143000"/>
          </a:xfrm>
        </p:spPr>
        <p:txBody>
          <a:bodyPr>
            <a:normAutofit fontScale="90000"/>
          </a:bodyPr>
          <a:lstStyle/>
          <a:p>
            <a:r>
              <a:rPr lang="pl-PL" dirty="0"/>
              <a:t>Mechanizmy wymuszenia efektywności prawa unii europejskiej </a:t>
            </a:r>
            <a:r>
              <a:rPr lang="pl-PL" dirty="0" smtClean="0"/>
              <a:t>– rola i uprawnienia jednostki (podmiotu prawa unii europejskiej)</a:t>
            </a:r>
            <a:endParaRPr lang="pl-PL" dirty="0"/>
          </a:p>
        </p:txBody>
      </p:sp>
      <p:sp>
        <p:nvSpPr>
          <p:cNvPr id="3" name="Symbol zastępczy zawartości 2"/>
          <p:cNvSpPr>
            <a:spLocks noGrp="1"/>
          </p:cNvSpPr>
          <p:nvPr>
            <p:ph idx="1"/>
          </p:nvPr>
        </p:nvSpPr>
        <p:spPr>
          <a:xfrm>
            <a:off x="0" y="1576137"/>
            <a:ext cx="12192000" cy="4114800"/>
          </a:xfrm>
        </p:spPr>
        <p:txBody>
          <a:bodyPr/>
          <a:lstStyle/>
          <a:p>
            <a:r>
              <a:rPr lang="pl-PL" dirty="0" smtClean="0"/>
              <a:t>Jednostka nie może być ograniczana w jej prawach wynikających z systemu prawa UE</a:t>
            </a:r>
          </a:p>
          <a:p>
            <a:r>
              <a:rPr lang="pl-PL" dirty="0" smtClean="0"/>
              <a:t>W szczególności co do zasady nie może zaistnieć sytuacja, w której jednostka, pochodząca z danego Państwa Członkowskiego, jest traktowana w innym Państwie Członkowskim gorzej niż jego obywatel</a:t>
            </a:r>
          </a:p>
          <a:p>
            <a:r>
              <a:rPr lang="pl-PL" dirty="0" smtClean="0"/>
              <a:t>Jednostka może ubiegać się o ochronę przed sądami Państw Członkowskich i ma zdolność sądową jak obywatel (nie jest traktowana np. jako cudzoziemiec, pochodzący z państwa nie będącego państwem członkowskim UE)</a:t>
            </a:r>
            <a:endParaRPr lang="pl-PL" dirty="0"/>
          </a:p>
        </p:txBody>
      </p:sp>
    </p:spTree>
    <p:extLst>
      <p:ext uri="{BB962C8B-B14F-4D97-AF65-F5344CB8AC3E}">
        <p14:creationId xmlns:p14="http://schemas.microsoft.com/office/powerpoint/2010/main" val="1429042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12821" y="240631"/>
            <a:ext cx="9601200" cy="625642"/>
          </a:xfrm>
        </p:spPr>
        <p:txBody>
          <a:bodyPr/>
          <a:lstStyle/>
          <a:p>
            <a:r>
              <a:rPr lang="pl-PL" dirty="0" smtClean="0"/>
              <a:t>Pojęcie systemu prawnego (propozycja)</a:t>
            </a:r>
            <a:endParaRPr lang="pl-PL" dirty="0"/>
          </a:p>
        </p:txBody>
      </p:sp>
      <p:sp>
        <p:nvSpPr>
          <p:cNvPr id="3" name="Symbol zastępczy zawartości 2"/>
          <p:cNvSpPr>
            <a:spLocks noGrp="1"/>
          </p:cNvSpPr>
          <p:nvPr>
            <p:ph idx="1"/>
          </p:nvPr>
        </p:nvSpPr>
        <p:spPr>
          <a:xfrm>
            <a:off x="433136" y="1094873"/>
            <a:ext cx="11117179" cy="5209673"/>
          </a:xfrm>
        </p:spPr>
        <p:txBody>
          <a:bodyPr>
            <a:normAutofit lnSpcReduction="10000"/>
          </a:bodyPr>
          <a:lstStyle/>
          <a:p>
            <a:pPr algn="just"/>
            <a:r>
              <a:rPr lang="pl-PL" dirty="0" smtClean="0"/>
              <a:t>Nie ma jednej, ustalonej definicji; nie istnieje w szczególności definicja legalna</a:t>
            </a:r>
          </a:p>
          <a:p>
            <a:pPr algn="just"/>
            <a:r>
              <a:rPr lang="pl-PL" dirty="0" smtClean="0"/>
              <a:t>Zbiór wzajemnie ze sobą powiązanych elementów, na </a:t>
            </a:r>
            <a:r>
              <a:rPr lang="pl-PL" dirty="0" smtClean="0"/>
              <a:t>który </a:t>
            </a:r>
            <a:r>
              <a:rPr lang="pl-PL" dirty="0" smtClean="0"/>
              <a:t>składają się normy prawne, wynikające ze źródeł prawa (na przykład z przepisu), podmioty, które zapewniają wykonywanie tych norm, jak również podmioty, które tym normom podlegają</a:t>
            </a:r>
          </a:p>
          <a:p>
            <a:pPr algn="just"/>
            <a:r>
              <a:rPr lang="pl-PL" dirty="0" smtClean="0"/>
              <a:t>System prawny jest systemem otwartym, a więc :</a:t>
            </a:r>
          </a:p>
          <a:p>
            <a:pPr lvl="1" algn="just"/>
            <a:r>
              <a:rPr lang="pl-PL" dirty="0"/>
              <a:t>n</a:t>
            </a:r>
            <a:r>
              <a:rPr lang="pl-PL" dirty="0" smtClean="0"/>
              <a:t>ie ma ustalonej wyczerpująco treści (elementy systemu, które istnieją, zmieniają się),</a:t>
            </a:r>
          </a:p>
          <a:p>
            <a:pPr lvl="1" algn="just"/>
            <a:r>
              <a:rPr lang="pl-PL" dirty="0"/>
              <a:t>w</a:t>
            </a:r>
            <a:r>
              <a:rPr lang="pl-PL" dirty="0" smtClean="0"/>
              <a:t>ytwarza treść w miarę upływu czasu,</a:t>
            </a:r>
          </a:p>
          <a:p>
            <a:pPr lvl="1" algn="just"/>
            <a:r>
              <a:rPr lang="pl-PL" dirty="0" smtClean="0"/>
              <a:t>do pewnego stopnia reaguje na zmiany rzeczywistości, przebudowując się w miarę upływu czasu</a:t>
            </a:r>
          </a:p>
          <a:p>
            <a:pPr algn="just"/>
            <a:r>
              <a:rPr lang="pl-PL" dirty="0" smtClean="0"/>
              <a:t>System prawny ma to do siebie, że posiada zdolność wymuszenia swojej efektywności poprzez przymus, który jest społecznie uważany za akceptowalny, a nawet pożądany</a:t>
            </a:r>
          </a:p>
          <a:p>
            <a:pPr algn="just"/>
            <a:r>
              <a:rPr lang="pl-PL" dirty="0" smtClean="0"/>
              <a:t>System prawny ma również to do siebie, że zazwyczaj jest przypisany do określonej organizacji społecznej, w szczególności do państwa</a:t>
            </a:r>
          </a:p>
          <a:p>
            <a:pPr algn="just"/>
            <a:r>
              <a:rPr lang="pl-PL" dirty="0" smtClean="0"/>
              <a:t>W ramach systemu prawnego można dodatkowo wyodrębnić „system prawa”, rozumiany jako sam zbiór norm prawnych (prawo w znaczeniu przedmiotowym)</a:t>
            </a:r>
          </a:p>
          <a:p>
            <a:pPr algn="just"/>
            <a:endParaRPr lang="pl-PL" dirty="0"/>
          </a:p>
        </p:txBody>
      </p:sp>
      <p:sp>
        <p:nvSpPr>
          <p:cNvPr id="4" name="pole tekstowe 3"/>
          <p:cNvSpPr txBox="1"/>
          <p:nvPr/>
        </p:nvSpPr>
        <p:spPr>
          <a:xfrm>
            <a:off x="8867865" y="2225183"/>
            <a:ext cx="3217547" cy="261610"/>
          </a:xfrm>
          <a:prstGeom prst="rect">
            <a:avLst/>
          </a:prstGeom>
          <a:noFill/>
        </p:spPr>
        <p:txBody>
          <a:bodyPr wrap="none" rtlCol="0">
            <a:spAutoFit/>
          </a:bodyPr>
          <a:lstStyle/>
          <a:p>
            <a:r>
              <a:rPr lang="pl-PL" sz="1100" dirty="0" smtClean="0"/>
              <a:t>&lt;- na podst. </a:t>
            </a:r>
            <a:r>
              <a:rPr lang="pl-PL" sz="1100" dirty="0" err="1" smtClean="0"/>
              <a:t>Black’s</a:t>
            </a:r>
            <a:r>
              <a:rPr lang="pl-PL" sz="1100" dirty="0" smtClean="0"/>
              <a:t> Law Dictionary 9e, 2009, „law”</a:t>
            </a:r>
            <a:endParaRPr lang="pl-PL" sz="1100" dirty="0"/>
          </a:p>
        </p:txBody>
      </p:sp>
    </p:spTree>
    <p:extLst>
      <p:ext uri="{BB962C8B-B14F-4D97-AF65-F5344CB8AC3E}">
        <p14:creationId xmlns:p14="http://schemas.microsoft.com/office/powerpoint/2010/main" val="293416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621632"/>
          </a:xfrm>
        </p:spPr>
        <p:txBody>
          <a:bodyPr>
            <a:normAutofit fontScale="90000"/>
          </a:bodyPr>
          <a:lstStyle/>
          <a:p>
            <a:r>
              <a:rPr lang="pl-PL" dirty="0" smtClean="0"/>
              <a:t>Prawo unii europejskiej a prawo międzynarodowe publiczne</a:t>
            </a:r>
            <a:endParaRPr lang="pl-PL" dirty="0"/>
          </a:p>
        </p:txBody>
      </p:sp>
      <p:sp>
        <p:nvSpPr>
          <p:cNvPr id="3" name="Symbol zastępczy zawartości 2"/>
          <p:cNvSpPr>
            <a:spLocks noGrp="1"/>
          </p:cNvSpPr>
          <p:nvPr>
            <p:ph idx="1"/>
          </p:nvPr>
        </p:nvSpPr>
        <p:spPr>
          <a:xfrm>
            <a:off x="0" y="1323473"/>
            <a:ext cx="12192000" cy="4114800"/>
          </a:xfrm>
        </p:spPr>
        <p:txBody>
          <a:bodyPr/>
          <a:lstStyle/>
          <a:p>
            <a:r>
              <a:rPr lang="pl-PL" dirty="0" smtClean="0"/>
              <a:t>Unia Europejska, jako podmiot wtórny prawa międzynarodowego, jest co do zasady związana prawem międzynarodowym, gdy np. związała się umową międzynarodową bądź stosuje się do niej normy międzynarodowego prawa zwyczajowego lub ogólną zasadę prawa</a:t>
            </a:r>
          </a:p>
          <a:p>
            <a:r>
              <a:rPr lang="pl-PL" dirty="0" smtClean="0"/>
              <a:t>Umowy międzynarodowe zawierane przez UE sytuują się w systemie prawa UE pod prawem pierwotnym, a hierarchicznie powyżej prawa wtórnego</a:t>
            </a:r>
          </a:p>
          <a:p>
            <a:r>
              <a:rPr lang="pl-PL" dirty="0" smtClean="0"/>
              <a:t>Unia Europejska nie może być stroną w postępowaniu przed Międzynarodowym Trybunałem Sprawiedliwości (organ sądowniczy </a:t>
            </a:r>
            <a:r>
              <a:rPr lang="pl-PL" dirty="0" smtClean="0"/>
              <a:t>Organizacji Narodów Zjednoczonych), </a:t>
            </a:r>
            <a:r>
              <a:rPr lang="pl-PL" dirty="0" smtClean="0"/>
              <a:t>bowiem nie jest państwem</a:t>
            </a:r>
          </a:p>
          <a:p>
            <a:r>
              <a:rPr lang="pl-PL" dirty="0" smtClean="0"/>
              <a:t>UE może uczestniczyć w procedurze niespornej przed MTS, gdy Trybunał wydaje opinię na jakiś temat</a:t>
            </a:r>
            <a:endParaRPr lang="pl-PL" dirty="0"/>
          </a:p>
        </p:txBody>
      </p:sp>
    </p:spTree>
    <p:extLst>
      <p:ext uri="{BB962C8B-B14F-4D97-AF65-F5344CB8AC3E}">
        <p14:creationId xmlns:p14="http://schemas.microsoft.com/office/powerpoint/2010/main" val="2750503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92242"/>
            <a:ext cx="12192000" cy="990600"/>
          </a:xfrm>
        </p:spPr>
        <p:txBody>
          <a:bodyPr>
            <a:normAutofit/>
          </a:bodyPr>
          <a:lstStyle/>
          <a:p>
            <a:r>
              <a:rPr lang="pl-PL" dirty="0" smtClean="0"/>
              <a:t>Prawo unii europejskiej a konwencja o ochronie praw człowieka i podstawowych wolności (ECHR)</a:t>
            </a:r>
            <a:endParaRPr lang="pl-PL" dirty="0"/>
          </a:p>
        </p:txBody>
      </p:sp>
      <p:sp>
        <p:nvSpPr>
          <p:cNvPr id="3" name="Symbol zastępczy zawartości 2"/>
          <p:cNvSpPr>
            <a:spLocks noGrp="1"/>
          </p:cNvSpPr>
          <p:nvPr>
            <p:ph idx="1"/>
          </p:nvPr>
        </p:nvSpPr>
        <p:spPr/>
        <p:txBody>
          <a:bodyPr/>
          <a:lstStyle/>
          <a:p>
            <a:r>
              <a:rPr lang="pl-PL" dirty="0" smtClean="0"/>
              <a:t>Między Trybunałem Sprawiedliwości Unii Europejskiej a Europejskim Trybunałem Praw Człowieka istnieje dialog orzeczniczy</a:t>
            </a:r>
          </a:p>
          <a:p>
            <a:r>
              <a:rPr lang="pl-PL" dirty="0" smtClean="0"/>
              <a:t>ETPC co do zasady przyznaje, że prawo UE zachowuje standard ochrony, zawarty w Konwencji (która formalnie nie jest źródłem prawa UE)</a:t>
            </a:r>
          </a:p>
          <a:p>
            <a:r>
              <a:rPr lang="pl-PL" dirty="0" smtClean="0"/>
              <a:t>Jednakże, gdyby okazało się, że w wyniku normy prawa UE jakieś Państwo naruszyło Konwencję, to to Państwo odpowiada przed Trybunałem Praw Człowieka i fakt, że wykonywało tylko prawo UE, nie zwalnia go z odpowiedzialności</a:t>
            </a:r>
          </a:p>
          <a:p>
            <a:r>
              <a:rPr lang="pl-PL" dirty="0" smtClean="0"/>
              <a:t>Sama Unia na dzień dzisiejszy nie odpowiada za swoje działania lub działania Państw Członkowskich przed ETPC, bowiem wciąż nie jest stroną EKPC</a:t>
            </a:r>
            <a:endParaRPr lang="pl-PL" dirty="0"/>
          </a:p>
        </p:txBody>
      </p:sp>
    </p:spTree>
    <p:extLst>
      <p:ext uri="{BB962C8B-B14F-4D97-AF65-F5344CB8AC3E}">
        <p14:creationId xmlns:p14="http://schemas.microsoft.com/office/powerpoint/2010/main" val="346903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rot="10800000">
            <a:off x="465221" y="4760495"/>
            <a:ext cx="9601200" cy="1143000"/>
          </a:xfrm>
        </p:spPr>
        <p:txBody>
          <a:bodyPr/>
          <a:lstStyle/>
          <a:p>
            <a:r>
              <a:rPr lang="pl-PL" dirty="0" smtClean="0"/>
              <a:t>Koniec</a:t>
            </a:r>
            <a:endParaRPr lang="pl-PL" dirty="0"/>
          </a:p>
        </p:txBody>
      </p:sp>
    </p:spTree>
    <p:extLst>
      <p:ext uri="{BB962C8B-B14F-4D97-AF65-F5344CB8AC3E}">
        <p14:creationId xmlns:p14="http://schemas.microsoft.com/office/powerpoint/2010/main" val="382227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12032"/>
            <a:ext cx="9601200" cy="637674"/>
          </a:xfrm>
        </p:spPr>
        <p:txBody>
          <a:bodyPr>
            <a:normAutofit fontScale="90000"/>
          </a:bodyPr>
          <a:lstStyle/>
          <a:p>
            <a:r>
              <a:rPr lang="pl-PL" dirty="0" smtClean="0"/>
              <a:t>Prawo unii europejskiej jako system prawny</a:t>
            </a:r>
            <a:endParaRPr lang="pl-PL" dirty="0"/>
          </a:p>
        </p:txBody>
      </p:sp>
      <p:sp>
        <p:nvSpPr>
          <p:cNvPr id="3" name="Symbol zastępczy zawartości 2"/>
          <p:cNvSpPr>
            <a:spLocks noGrp="1"/>
          </p:cNvSpPr>
          <p:nvPr>
            <p:ph idx="1"/>
          </p:nvPr>
        </p:nvSpPr>
        <p:spPr>
          <a:xfrm>
            <a:off x="543838" y="1164920"/>
            <a:ext cx="11268205" cy="4114800"/>
          </a:xfrm>
        </p:spPr>
        <p:txBody>
          <a:bodyPr/>
          <a:lstStyle/>
          <a:p>
            <a:r>
              <a:rPr lang="pl-PL" dirty="0" smtClean="0"/>
              <a:t>Jest to ten zbiór elementów składających się na system prawa, który jest właściwy dla Unii Europejskiej – organizacji międzynarodowej</a:t>
            </a:r>
          </a:p>
          <a:p>
            <a:r>
              <a:rPr lang="pl-PL" dirty="0" smtClean="0"/>
              <a:t>Jest to system prawny zmieniający się w sposób dynamiczny</a:t>
            </a:r>
          </a:p>
          <a:p>
            <a:r>
              <a:rPr lang="pl-PL" dirty="0" smtClean="0"/>
              <a:t>Jest to system prawny, którego podmiotami są zarówno państwa i sama organizacja jako podmiot prawa, jak i jednostki</a:t>
            </a:r>
          </a:p>
          <a:p>
            <a:r>
              <a:rPr lang="pl-PL" dirty="0" smtClean="0"/>
              <a:t>Jest to system, którego efektywność zapewniają zarówno organy organizacji międzynarodowej, jak i państwa, które są mu poddane</a:t>
            </a:r>
          </a:p>
          <a:p>
            <a:r>
              <a:rPr lang="pl-PL" dirty="0" smtClean="0"/>
              <a:t>„System prawa” a „system prawny” : systemem prawa UE w tym rozumieniu będzie prawo pierwotne i powstałe dzięki niemu </a:t>
            </a:r>
            <a:r>
              <a:rPr lang="pl-PL" dirty="0" err="1" smtClean="0"/>
              <a:t>acquis</a:t>
            </a:r>
            <a:endParaRPr lang="pl-PL" dirty="0"/>
          </a:p>
        </p:txBody>
      </p:sp>
    </p:spTree>
    <p:extLst>
      <p:ext uri="{BB962C8B-B14F-4D97-AF65-F5344CB8AC3E}">
        <p14:creationId xmlns:p14="http://schemas.microsoft.com/office/powerpoint/2010/main" val="3021170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80472" y="481263"/>
            <a:ext cx="11393905" cy="573505"/>
          </a:xfrm>
        </p:spPr>
        <p:txBody>
          <a:bodyPr>
            <a:normAutofit fontScale="90000"/>
          </a:bodyPr>
          <a:lstStyle/>
          <a:p>
            <a:r>
              <a:rPr lang="pl-PL" dirty="0" smtClean="0"/>
              <a:t>Elementy składowe prawa unii europejskiej jako systemu Prawnego </a:t>
            </a:r>
            <a:endParaRPr lang="pl-PL" dirty="0"/>
          </a:p>
        </p:txBody>
      </p:sp>
      <p:sp>
        <p:nvSpPr>
          <p:cNvPr id="3" name="Symbol zastępczy zawartości 2"/>
          <p:cNvSpPr>
            <a:spLocks noGrp="1"/>
          </p:cNvSpPr>
          <p:nvPr>
            <p:ph idx="1"/>
          </p:nvPr>
        </p:nvSpPr>
        <p:spPr>
          <a:xfrm>
            <a:off x="489284" y="1323473"/>
            <a:ext cx="10278980" cy="4355431"/>
          </a:xfrm>
        </p:spPr>
        <p:txBody>
          <a:bodyPr/>
          <a:lstStyle/>
          <a:p>
            <a:r>
              <a:rPr lang="pl-PL" dirty="0" smtClean="0"/>
              <a:t>Zbiór norm prawa Unii Europejskiej (system prawa)</a:t>
            </a:r>
          </a:p>
          <a:p>
            <a:r>
              <a:rPr lang="pl-PL" dirty="0" smtClean="0"/>
              <a:t>Instytucje i organy Unii Europejskiej</a:t>
            </a:r>
          </a:p>
          <a:p>
            <a:r>
              <a:rPr lang="pl-PL" dirty="0" smtClean="0"/>
              <a:t>Organy państw członkowskich, w szczególności sądy (ale również np. parlamenty narodowe, organy ochrony konkurencji i konsumentów…)</a:t>
            </a:r>
          </a:p>
          <a:p>
            <a:r>
              <a:rPr lang="pl-PL" dirty="0" smtClean="0"/>
              <a:t>Podmioty tego prawa, czyli UE (organizacja), Państwa członkowskie i jednostki</a:t>
            </a:r>
          </a:p>
          <a:p>
            <a:endParaRPr lang="pl-PL" dirty="0" smtClean="0"/>
          </a:p>
          <a:p>
            <a:endParaRPr lang="pl-PL" dirty="0"/>
          </a:p>
        </p:txBody>
      </p:sp>
    </p:spTree>
    <p:extLst>
      <p:ext uri="{BB962C8B-B14F-4D97-AF65-F5344CB8AC3E}">
        <p14:creationId xmlns:p14="http://schemas.microsoft.com/office/powerpoint/2010/main" val="2334123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9601200" cy="561474"/>
          </a:xfrm>
        </p:spPr>
        <p:txBody>
          <a:bodyPr/>
          <a:lstStyle/>
          <a:p>
            <a:r>
              <a:rPr lang="pl-PL" dirty="0" smtClean="0"/>
              <a:t>Cechy prawa unii europejskiej</a:t>
            </a:r>
            <a:endParaRPr lang="pl-PL" dirty="0"/>
          </a:p>
        </p:txBody>
      </p:sp>
      <p:sp>
        <p:nvSpPr>
          <p:cNvPr id="3" name="Symbol zastępczy zawartości 2"/>
          <p:cNvSpPr>
            <a:spLocks noGrp="1"/>
          </p:cNvSpPr>
          <p:nvPr>
            <p:ph idx="1"/>
          </p:nvPr>
        </p:nvSpPr>
        <p:spPr/>
        <p:txBody>
          <a:bodyPr/>
          <a:lstStyle/>
          <a:p>
            <a:r>
              <a:rPr lang="pl-PL" dirty="0" smtClean="0"/>
              <a:t>Pierwszeństwo</a:t>
            </a:r>
          </a:p>
          <a:p>
            <a:r>
              <a:rPr lang="pl-PL" dirty="0" smtClean="0"/>
              <a:t>Autonomiczność i niezależność</a:t>
            </a:r>
          </a:p>
          <a:p>
            <a:r>
              <a:rPr lang="pl-PL" dirty="0" smtClean="0"/>
              <a:t>Efektywność</a:t>
            </a:r>
          </a:p>
          <a:p>
            <a:r>
              <a:rPr lang="pl-PL" dirty="0" smtClean="0"/>
              <a:t>Bezpośrednie obowiązywanie, stosowanie i skuteczność</a:t>
            </a:r>
          </a:p>
          <a:p>
            <a:r>
              <a:rPr lang="pl-PL" dirty="0" smtClean="0"/>
              <a:t>Autonomia proceduralna Państw Członkowskich</a:t>
            </a:r>
            <a:endParaRPr lang="pl-PL" dirty="0"/>
          </a:p>
        </p:txBody>
      </p:sp>
      <p:sp>
        <p:nvSpPr>
          <p:cNvPr id="4" name="pole tekstowe 3"/>
          <p:cNvSpPr txBox="1"/>
          <p:nvPr/>
        </p:nvSpPr>
        <p:spPr>
          <a:xfrm>
            <a:off x="6761747" y="96071"/>
            <a:ext cx="4535906" cy="369332"/>
          </a:xfrm>
          <a:prstGeom prst="rect">
            <a:avLst/>
          </a:prstGeom>
          <a:noFill/>
        </p:spPr>
        <p:txBody>
          <a:bodyPr wrap="square" rtlCol="0">
            <a:spAutoFit/>
          </a:bodyPr>
          <a:lstStyle/>
          <a:p>
            <a:r>
              <a:rPr lang="pl-PL" dirty="0" smtClean="0"/>
              <a:t>(bez podziału na ważniejsze i mniej ważne)</a:t>
            </a:r>
            <a:endParaRPr lang="pl-PL" dirty="0"/>
          </a:p>
        </p:txBody>
      </p:sp>
    </p:spTree>
    <p:extLst>
      <p:ext uri="{BB962C8B-B14F-4D97-AF65-F5344CB8AC3E}">
        <p14:creationId xmlns:p14="http://schemas.microsoft.com/office/powerpoint/2010/main" val="2774807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537411"/>
          </a:xfrm>
        </p:spPr>
        <p:txBody>
          <a:bodyPr/>
          <a:lstStyle/>
          <a:p>
            <a:r>
              <a:rPr lang="pl-PL" dirty="0" smtClean="0"/>
              <a:t>Autonomiczność i niezależność prawa unii europejskiej</a:t>
            </a:r>
            <a:endParaRPr lang="pl-PL" dirty="0"/>
          </a:p>
        </p:txBody>
      </p:sp>
      <p:sp>
        <p:nvSpPr>
          <p:cNvPr id="3" name="Symbol zastępczy zawartości 2"/>
          <p:cNvSpPr>
            <a:spLocks noGrp="1"/>
          </p:cNvSpPr>
          <p:nvPr>
            <p:ph idx="1"/>
          </p:nvPr>
        </p:nvSpPr>
        <p:spPr>
          <a:xfrm>
            <a:off x="0" y="537411"/>
            <a:ext cx="12192000" cy="5658852"/>
          </a:xfrm>
        </p:spPr>
        <p:txBody>
          <a:bodyPr/>
          <a:lstStyle/>
          <a:p>
            <a:pPr algn="just"/>
            <a:r>
              <a:rPr lang="pl-PL" dirty="0" smtClean="0"/>
              <a:t>„Nowy </a:t>
            </a:r>
            <a:r>
              <a:rPr lang="pl-PL" dirty="0"/>
              <a:t>porządek prawnomiędzynarodowy, na rzecz </a:t>
            </a:r>
            <a:r>
              <a:rPr lang="pl-PL" dirty="0" smtClean="0"/>
              <a:t>którego Państwa Członkowskie </a:t>
            </a:r>
            <a:r>
              <a:rPr lang="pl-PL" dirty="0"/>
              <a:t>ograniczyły w określonym zakresie swoje </a:t>
            </a:r>
            <a:r>
              <a:rPr lang="pl-PL" dirty="0" smtClean="0"/>
              <a:t>suwerenne prawa</a:t>
            </a:r>
            <a:r>
              <a:rPr lang="pl-PL" dirty="0"/>
              <a:t>. Podmiotami tego porządku prawnego są zarówno </a:t>
            </a:r>
            <a:r>
              <a:rPr lang="pl-PL" dirty="0" smtClean="0"/>
              <a:t>państwa członkowskie</a:t>
            </a:r>
            <a:r>
              <a:rPr lang="pl-PL" dirty="0"/>
              <a:t>, jak i ich </a:t>
            </a:r>
            <a:r>
              <a:rPr lang="pl-PL" dirty="0" smtClean="0"/>
              <a:t>obywatele” – TS, </a:t>
            </a:r>
            <a:r>
              <a:rPr lang="pl-PL" dirty="0"/>
              <a:t>26/62</a:t>
            </a:r>
            <a:r>
              <a:rPr lang="pl-PL" dirty="0" smtClean="0"/>
              <a:t> </a:t>
            </a:r>
            <a:r>
              <a:rPr lang="pl-PL" i="1" dirty="0" smtClean="0"/>
              <a:t>Van </a:t>
            </a:r>
            <a:r>
              <a:rPr lang="pl-PL" i="1" dirty="0" err="1" smtClean="0"/>
              <a:t>Gend</a:t>
            </a:r>
            <a:r>
              <a:rPr lang="pl-PL" i="1" dirty="0" smtClean="0"/>
              <a:t> en </a:t>
            </a:r>
            <a:r>
              <a:rPr lang="pl-PL" i="1" dirty="0" err="1" smtClean="0"/>
              <a:t>Loos</a:t>
            </a:r>
            <a:r>
              <a:rPr lang="pl-PL" dirty="0" smtClean="0"/>
              <a:t>, </a:t>
            </a:r>
            <a:r>
              <a:rPr lang="pl-PL" dirty="0"/>
              <a:t>5 III </a:t>
            </a:r>
            <a:r>
              <a:rPr lang="pl-PL" dirty="0" smtClean="0"/>
              <a:t>1963</a:t>
            </a:r>
          </a:p>
          <a:p>
            <a:pPr algn="just"/>
            <a:r>
              <a:rPr lang="pl-PL" dirty="0" smtClean="0"/>
              <a:t>Te prawo wchodzi do porządków prawnych Państw Członkowskich, ale jednakże :</a:t>
            </a:r>
          </a:p>
          <a:p>
            <a:pPr lvl="1" algn="just"/>
            <a:r>
              <a:rPr lang="pl-PL" dirty="0" smtClean="0"/>
              <a:t>Posiada ono własne organy,</a:t>
            </a:r>
          </a:p>
          <a:p>
            <a:pPr lvl="1" algn="just"/>
            <a:r>
              <a:rPr lang="pl-PL" dirty="0" smtClean="0"/>
              <a:t>Tworzy ono własne podmioty (np. europejska spółka akcyjna),</a:t>
            </a:r>
          </a:p>
          <a:p>
            <a:pPr lvl="1" algn="just"/>
            <a:r>
              <a:rPr lang="pl-PL" dirty="0" smtClean="0"/>
              <a:t>Posiada częściowo odrębne od prawa krajowego mechanizmy wymuszenia jego efektywności</a:t>
            </a:r>
          </a:p>
          <a:p>
            <a:pPr lvl="1" algn="just"/>
            <a:r>
              <a:rPr lang="pl-PL" dirty="0" smtClean="0"/>
              <a:t>Państwa Członkowskie nie mają zupełnego wpływu na jego treść, lecz tworzy je również sama organizacja</a:t>
            </a:r>
          </a:p>
          <a:p>
            <a:pPr lvl="2" algn="just"/>
            <a:r>
              <a:rPr lang="pl-PL" dirty="0" smtClean="0"/>
              <a:t>W tym zakresie można zauważyć, że prawo UE „wzięło się” z aktywności organu zabezpieczającego efektywność tego prawa – Trybunału Sprawiedliwości</a:t>
            </a:r>
          </a:p>
          <a:p>
            <a:pPr lvl="1" algn="just"/>
            <a:r>
              <a:rPr lang="pl-PL" dirty="0" smtClean="0"/>
              <a:t>Tak jak widzieliśmy na wcześniejszej prezentacji i tutaj zobaczymy dalej, prawo UE miewa również tendencje dualistyczne (autonomia) względem prawa międzynarodowego publicznego </a:t>
            </a:r>
          </a:p>
        </p:txBody>
      </p:sp>
    </p:spTree>
    <p:extLst>
      <p:ext uri="{BB962C8B-B14F-4D97-AF65-F5344CB8AC3E}">
        <p14:creationId xmlns:p14="http://schemas.microsoft.com/office/powerpoint/2010/main" val="121538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9601200" cy="537411"/>
          </a:xfrm>
        </p:spPr>
        <p:txBody>
          <a:bodyPr/>
          <a:lstStyle/>
          <a:p>
            <a:r>
              <a:rPr lang="pl-PL" dirty="0" smtClean="0"/>
              <a:t>Pierwszeństwo prawa Unii Europejskiej</a:t>
            </a:r>
            <a:endParaRPr lang="pl-PL" dirty="0"/>
          </a:p>
        </p:txBody>
      </p:sp>
      <p:sp>
        <p:nvSpPr>
          <p:cNvPr id="3" name="Symbol zastępczy zawartości 2"/>
          <p:cNvSpPr>
            <a:spLocks noGrp="1"/>
          </p:cNvSpPr>
          <p:nvPr>
            <p:ph idx="1"/>
          </p:nvPr>
        </p:nvSpPr>
        <p:spPr>
          <a:xfrm>
            <a:off x="200525" y="649704"/>
            <a:ext cx="11710737" cy="5570621"/>
          </a:xfrm>
        </p:spPr>
        <p:txBody>
          <a:bodyPr/>
          <a:lstStyle/>
          <a:p>
            <a:r>
              <a:rPr lang="pl-PL" dirty="0"/>
              <a:t>„W konsekwencji ograniczenia swoich suwerennych praw, Państwa Członkowskie nie mogą ustanawiać regulacji sprzecznych z istotą [Unii]; Stosowanie [prawa UE] nie może być wyłączone przez przepisy krajowe, gdyż naruszałoby to [unijny] charakter tego prawa i podważałoby podstawy prawne funkcjonowania [Unii]” – TS, 6/64 </a:t>
            </a:r>
            <a:r>
              <a:rPr lang="pl-PL" i="1" dirty="0"/>
              <a:t>Costa przeciwko ENEL</a:t>
            </a:r>
            <a:r>
              <a:rPr lang="pl-PL" dirty="0"/>
              <a:t>, 15 VII </a:t>
            </a:r>
            <a:r>
              <a:rPr lang="pl-PL" dirty="0" smtClean="0"/>
              <a:t>1964</a:t>
            </a:r>
          </a:p>
          <a:p>
            <a:r>
              <a:rPr lang="pl-PL" dirty="0" smtClean="0"/>
              <a:t>Normy wynikające z prawa UE nie mogą zostać zanegowane przez Państwa Członkowskie (ściślej, przez normę prawa krajowego)</a:t>
            </a:r>
          </a:p>
          <a:p>
            <a:r>
              <a:rPr lang="pl-PL" dirty="0" smtClean="0"/>
              <a:t>W przypadku konfliktu norm prawa UE i krajowych, te pierwsze przeważają i są stosowane, a odmawia się zastosowania tych drugich</a:t>
            </a:r>
          </a:p>
          <a:p>
            <a:r>
              <a:rPr lang="pl-PL" dirty="0" smtClean="0"/>
              <a:t>Nie ma znaczenia ranga norm krajowych (konstytucje też)</a:t>
            </a:r>
          </a:p>
          <a:p>
            <a:r>
              <a:rPr lang="pl-PL" dirty="0" smtClean="0"/>
              <a:t>Relacja pierwszeństwa nie oznacza unieważnienia norm krajowych – one dalej istnieją, lecz nie są stosowane w danej sprawie, a </a:t>
            </a:r>
            <a:r>
              <a:rPr lang="pl-PL" dirty="0"/>
              <a:t>g</a:t>
            </a:r>
            <a:r>
              <a:rPr lang="pl-PL" dirty="0" smtClean="0"/>
              <a:t>dyby zdarzyło się, że w danej sprawie nie można zastosować prawa UE, to stosowano by prawo krajowe</a:t>
            </a:r>
          </a:p>
          <a:p>
            <a:pPr lvl="1"/>
            <a:r>
              <a:rPr lang="pl-PL" dirty="0" smtClean="0"/>
              <a:t>Gdyby prawo krajowe było mniej korzystne niż prawo UE w takiej sytuacji, to mamy do czynienia ze zjawiskiem „odwrotnej dyskryminacji”</a:t>
            </a:r>
          </a:p>
          <a:p>
            <a:r>
              <a:rPr lang="pl-PL" dirty="0" smtClean="0"/>
              <a:t>Deklaracja nr 17 do Traktatów w sprawie pierwszeństwa prawa UE</a:t>
            </a:r>
            <a:endParaRPr lang="pl-PL" dirty="0"/>
          </a:p>
          <a:p>
            <a:endParaRPr lang="pl-PL" dirty="0"/>
          </a:p>
        </p:txBody>
      </p:sp>
      <p:sp>
        <p:nvSpPr>
          <p:cNvPr id="4" name="pole tekstowe 3"/>
          <p:cNvSpPr txBox="1"/>
          <p:nvPr/>
        </p:nvSpPr>
        <p:spPr>
          <a:xfrm>
            <a:off x="9601200" y="178059"/>
            <a:ext cx="1888957" cy="276999"/>
          </a:xfrm>
          <a:prstGeom prst="rect">
            <a:avLst/>
          </a:prstGeom>
          <a:noFill/>
        </p:spPr>
        <p:txBody>
          <a:bodyPr wrap="square" rtlCol="0">
            <a:spAutoFit/>
          </a:bodyPr>
          <a:lstStyle/>
          <a:p>
            <a:r>
              <a:rPr lang="pl-PL" sz="1200" dirty="0" smtClean="0"/>
              <a:t>Unijny punkt widzenia</a:t>
            </a:r>
            <a:endParaRPr lang="pl-PL" sz="1200" dirty="0"/>
          </a:p>
        </p:txBody>
      </p:sp>
    </p:spTree>
    <p:extLst>
      <p:ext uri="{BB962C8B-B14F-4D97-AF65-F5344CB8AC3E}">
        <p14:creationId xmlns:p14="http://schemas.microsoft.com/office/powerpoint/2010/main" val="10747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9316453" cy="561474"/>
          </a:xfrm>
        </p:spPr>
        <p:txBody>
          <a:bodyPr/>
          <a:lstStyle/>
          <a:p>
            <a:r>
              <a:rPr lang="pl-PL" dirty="0" smtClean="0"/>
              <a:t>Pierwszeństwo - ograniczenia</a:t>
            </a:r>
            <a:endParaRPr lang="pl-PL" dirty="0"/>
          </a:p>
        </p:txBody>
      </p:sp>
      <p:sp>
        <p:nvSpPr>
          <p:cNvPr id="3" name="Symbol zastępczy zawartości 2"/>
          <p:cNvSpPr>
            <a:spLocks noGrp="1"/>
          </p:cNvSpPr>
          <p:nvPr>
            <p:ph idx="1"/>
          </p:nvPr>
        </p:nvSpPr>
        <p:spPr>
          <a:xfrm>
            <a:off x="0" y="854243"/>
            <a:ext cx="12192000" cy="4114800"/>
          </a:xfrm>
        </p:spPr>
        <p:txBody>
          <a:bodyPr/>
          <a:lstStyle/>
          <a:p>
            <a:r>
              <a:rPr lang="pl-PL" dirty="0" smtClean="0"/>
              <a:t>Doktryna tożsamości konstytucyjnej</a:t>
            </a:r>
          </a:p>
          <a:p>
            <a:r>
              <a:rPr lang="pl-PL" dirty="0" smtClean="0"/>
              <a:t>Ochrona praw podstawowych zawartych w Konstytucjach</a:t>
            </a:r>
          </a:p>
          <a:p>
            <a:r>
              <a:rPr lang="pl-PL" dirty="0" smtClean="0"/>
              <a:t> Najwyższa moc prawna konstytucji w systemie prawa krajowego</a:t>
            </a:r>
          </a:p>
          <a:p>
            <a:r>
              <a:rPr lang="pl-PL" dirty="0" smtClean="0"/>
              <a:t>Prawo pierwotne i orzecznictwo TS UE może przewidywać wyjątki od zasady pierwszeństwa</a:t>
            </a:r>
          </a:p>
          <a:p>
            <a:pPr lvl="1"/>
            <a:r>
              <a:rPr lang="pl-PL" dirty="0" smtClean="0"/>
              <a:t>zasada </a:t>
            </a:r>
            <a:r>
              <a:rPr lang="pl-PL" i="1" dirty="0" smtClean="0"/>
              <a:t>res iudicata</a:t>
            </a:r>
            <a:r>
              <a:rPr lang="pl-PL" dirty="0" smtClean="0"/>
              <a:t> względem orzeczenia sądowego, podjętego z naruszeniem prawa UE</a:t>
            </a:r>
          </a:p>
          <a:p>
            <a:pPr lvl="1"/>
            <a:r>
              <a:rPr lang="pl-PL" dirty="0" smtClean="0"/>
              <a:t>351 TFUE</a:t>
            </a:r>
          </a:p>
          <a:p>
            <a:pPr lvl="1"/>
            <a:r>
              <a:rPr lang="pl-PL" dirty="0" smtClean="0"/>
              <a:t>346 TFUE</a:t>
            </a:r>
          </a:p>
          <a:p>
            <a:pPr lvl="1"/>
            <a:r>
              <a:rPr lang="pl-PL" dirty="0" smtClean="0"/>
              <a:t>345 TFUE</a:t>
            </a:r>
          </a:p>
          <a:p>
            <a:r>
              <a:rPr lang="pl-PL" dirty="0" smtClean="0"/>
              <a:t>Wyjątki te TS UE interpretuje zawężająco</a:t>
            </a:r>
            <a:endParaRPr lang="pl-PL" dirty="0"/>
          </a:p>
        </p:txBody>
      </p:sp>
      <p:sp>
        <p:nvSpPr>
          <p:cNvPr id="4" name="pole tekstowe 3"/>
          <p:cNvSpPr txBox="1"/>
          <p:nvPr/>
        </p:nvSpPr>
        <p:spPr>
          <a:xfrm>
            <a:off x="9641305" y="192142"/>
            <a:ext cx="2330115" cy="369332"/>
          </a:xfrm>
          <a:prstGeom prst="rect">
            <a:avLst/>
          </a:prstGeom>
          <a:noFill/>
        </p:spPr>
        <p:txBody>
          <a:bodyPr wrap="square" rtlCol="0">
            <a:spAutoFit/>
          </a:bodyPr>
          <a:lstStyle/>
          <a:p>
            <a:r>
              <a:rPr lang="pl-PL" dirty="0" smtClean="0"/>
              <a:t>Punkt widzenia P.CZ.</a:t>
            </a:r>
            <a:endParaRPr lang="pl-PL" dirty="0"/>
          </a:p>
        </p:txBody>
      </p:sp>
    </p:spTree>
    <p:extLst>
      <p:ext uri="{BB962C8B-B14F-4D97-AF65-F5344CB8AC3E}">
        <p14:creationId xmlns:p14="http://schemas.microsoft.com/office/powerpoint/2010/main" val="1983499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9601200" cy="477253"/>
          </a:xfrm>
        </p:spPr>
        <p:txBody>
          <a:bodyPr>
            <a:normAutofit fontScale="90000"/>
          </a:bodyPr>
          <a:lstStyle/>
          <a:p>
            <a:r>
              <a:rPr lang="pl-PL" dirty="0" smtClean="0"/>
              <a:t>Efektywność prawa unii europejskiej</a:t>
            </a:r>
            <a:endParaRPr lang="pl-PL" dirty="0"/>
          </a:p>
        </p:txBody>
      </p:sp>
      <p:sp>
        <p:nvSpPr>
          <p:cNvPr id="3" name="Symbol zastępczy zawartości 2"/>
          <p:cNvSpPr>
            <a:spLocks noGrp="1"/>
          </p:cNvSpPr>
          <p:nvPr>
            <p:ph idx="1"/>
          </p:nvPr>
        </p:nvSpPr>
        <p:spPr>
          <a:xfrm>
            <a:off x="0" y="745957"/>
            <a:ext cx="12191999" cy="5342021"/>
          </a:xfrm>
        </p:spPr>
        <p:txBody>
          <a:bodyPr/>
          <a:lstStyle/>
          <a:p>
            <a:pPr algn="just"/>
            <a:r>
              <a:rPr lang="pl-PL" dirty="0" smtClean="0"/>
              <a:t>Prawo Unii Europejskiej jest interpretowane przez Trybunał Sprawiedliwości Unii Europejskiej w ten sposób, aby uzyskiwać rzeczywisty, miarodajny rezultat z istniejących norm, które nie mogą być iluzoryczne (tzw. „</a:t>
            </a:r>
            <a:r>
              <a:rPr lang="pl-PL" i="1" dirty="0" err="1" smtClean="0"/>
              <a:t>effet</a:t>
            </a:r>
            <a:r>
              <a:rPr lang="pl-PL" i="1" dirty="0" smtClean="0"/>
              <a:t> </a:t>
            </a:r>
            <a:r>
              <a:rPr lang="pl-PL" i="1" dirty="0" err="1" smtClean="0"/>
              <a:t>utile</a:t>
            </a:r>
            <a:r>
              <a:rPr lang="pl-PL" i="1" dirty="0" smtClean="0"/>
              <a:t>”</a:t>
            </a:r>
            <a:r>
              <a:rPr lang="pl-PL" dirty="0" smtClean="0"/>
              <a:t>)</a:t>
            </a:r>
          </a:p>
          <a:p>
            <a:pPr lvl="1" algn="just"/>
            <a:r>
              <a:rPr lang="pl-PL" dirty="0" smtClean="0"/>
              <a:t>W tym zakresie wyróżnia się kilka zasad prawa, łączących się z efektywnością prawa UE, a to :</a:t>
            </a:r>
          </a:p>
          <a:p>
            <a:pPr lvl="2" algn="just"/>
            <a:r>
              <a:rPr lang="pl-PL" dirty="0" smtClean="0"/>
              <a:t>Zasadę efektywności, czyli obowiązek zapewnienia możliwości skorzystania z prawa UE w taki sposób, aby nie było to praktycznie niemożliwe bądź bardzo utrudnione,</a:t>
            </a:r>
          </a:p>
          <a:p>
            <a:pPr lvl="2" algn="just"/>
            <a:r>
              <a:rPr lang="pl-PL" dirty="0" smtClean="0"/>
              <a:t>Zasadę ekwiwalencji, czyli obowiązek traktowania uprawnień wynikających z prawa UE na równi z uprawnieniami wynikającymi z prawa krajowego,</a:t>
            </a:r>
          </a:p>
          <a:p>
            <a:pPr lvl="2" algn="just"/>
            <a:r>
              <a:rPr lang="pl-PL" dirty="0" smtClean="0"/>
              <a:t>Zasadę skutecznej kontroli sądowej nad działaniem Unii i Państw Członkowskich, w ten sposób, aby kontrola sprawowana nad tym działaniem była rzeczywista i co do zasady pełna, a nie tylko fragmentaryczna</a:t>
            </a:r>
          </a:p>
          <a:p>
            <a:pPr marL="365760" lvl="1" indent="0">
              <a:buNone/>
            </a:pPr>
            <a:endParaRPr lang="pl-PL" dirty="0"/>
          </a:p>
        </p:txBody>
      </p:sp>
    </p:spTree>
    <p:extLst>
      <p:ext uri="{BB962C8B-B14F-4D97-AF65-F5344CB8AC3E}">
        <p14:creationId xmlns:p14="http://schemas.microsoft.com/office/powerpoint/2010/main" val="316246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Red Line Business 16x9">
  <a:themeElements>
    <a:clrScheme name="RedLineBusiness_16x9">
      <a:dk1>
        <a:srgbClr val="514A40"/>
      </a:dk1>
      <a:lt1>
        <a:sysClr val="window" lastClr="FFFFFF"/>
      </a:lt1>
      <a:dk2>
        <a:srgbClr val="000000"/>
      </a:dk2>
      <a:lt2>
        <a:srgbClr val="F9F7F3"/>
      </a:lt2>
      <a:accent1>
        <a:srgbClr val="A85229"/>
      </a:accent1>
      <a:accent2>
        <a:srgbClr val="98916E"/>
      </a:accent2>
      <a:accent3>
        <a:srgbClr val="C9A645"/>
      </a:accent3>
      <a:accent4>
        <a:srgbClr val="76A7B2"/>
      </a:accent4>
      <a:accent5>
        <a:srgbClr val="82A670"/>
      </a:accent5>
      <a:accent6>
        <a:srgbClr val="896170"/>
      </a:accent6>
      <a:hlink>
        <a:srgbClr val="A85229"/>
      </a:hlink>
      <a:folHlink>
        <a:srgbClr val="98916E"/>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15_4109default" id="{E728D685-11FC-4812-BA85-57AC6F9C9F40}" vid="{BC4E008B-95FF-4815-904E-143A8EDFC1D4}"/>
    </a:ext>
  </a:extLst>
</a:theme>
</file>

<file path=ppt/theme/theme2.xml><?xml version="1.0" encoding="utf-8"?>
<a:theme xmlns:a="http://schemas.openxmlformats.org/drawingml/2006/main" name="Office Theme">
  <a:themeElements>
    <a:clrScheme name="RedLineBusiness_16x9">
      <a:dk1>
        <a:srgbClr val="514A40"/>
      </a:dk1>
      <a:lt1>
        <a:sysClr val="window" lastClr="FFFFFF"/>
      </a:lt1>
      <a:dk2>
        <a:srgbClr val="000000"/>
      </a:dk2>
      <a:lt2>
        <a:srgbClr val="F9F7F3"/>
      </a:lt2>
      <a:accent1>
        <a:srgbClr val="A85229"/>
      </a:accent1>
      <a:accent2>
        <a:srgbClr val="98916E"/>
      </a:accent2>
      <a:accent3>
        <a:srgbClr val="C9A645"/>
      </a:accent3>
      <a:accent4>
        <a:srgbClr val="76A7B2"/>
      </a:accent4>
      <a:accent5>
        <a:srgbClr val="82A670"/>
      </a:accent5>
      <a:accent6>
        <a:srgbClr val="896170"/>
      </a:accent6>
      <a:hlink>
        <a:srgbClr val="A85229"/>
      </a:hlink>
      <a:folHlink>
        <a:srgbClr val="98916E"/>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RedLineBusiness_16x9">
      <a:dk1>
        <a:srgbClr val="514A40"/>
      </a:dk1>
      <a:lt1>
        <a:sysClr val="window" lastClr="FFFFFF"/>
      </a:lt1>
      <a:dk2>
        <a:srgbClr val="000000"/>
      </a:dk2>
      <a:lt2>
        <a:srgbClr val="F9F7F3"/>
      </a:lt2>
      <a:accent1>
        <a:srgbClr val="A85229"/>
      </a:accent1>
      <a:accent2>
        <a:srgbClr val="98916E"/>
      </a:accent2>
      <a:accent3>
        <a:srgbClr val="C9A645"/>
      </a:accent3>
      <a:accent4>
        <a:srgbClr val="76A7B2"/>
      </a:accent4>
      <a:accent5>
        <a:srgbClr val="82A670"/>
      </a:accent5>
      <a:accent6>
        <a:srgbClr val="896170"/>
      </a:accent6>
      <a:hlink>
        <a:srgbClr val="A85229"/>
      </a:hlink>
      <a:folHlink>
        <a:srgbClr val="98916E"/>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F180B1C-2212-497F-A259-C959ADD048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Prezentacja biznesowa z czerwoną linią (panoramiczna)</Template>
  <TotalTime>0</TotalTime>
  <Words>2331</Words>
  <Application>Microsoft Office PowerPoint</Application>
  <PresentationFormat>Panoramiczny</PresentationFormat>
  <Paragraphs>138</Paragraphs>
  <Slides>22</Slides>
  <Notes>0</Notes>
  <HiddenSlides>0</HiddenSlides>
  <MMClips>0</MMClips>
  <ScaleCrop>false</ScaleCrop>
  <HeadingPairs>
    <vt:vector size="6" baseType="variant">
      <vt:variant>
        <vt:lpstr>Używane czcionki</vt:lpstr>
      </vt:variant>
      <vt:variant>
        <vt:i4>2</vt:i4>
      </vt:variant>
      <vt:variant>
        <vt:lpstr>Motyw</vt:lpstr>
      </vt:variant>
      <vt:variant>
        <vt:i4>1</vt:i4>
      </vt:variant>
      <vt:variant>
        <vt:lpstr>Tytuły slajdów</vt:lpstr>
      </vt:variant>
      <vt:variant>
        <vt:i4>22</vt:i4>
      </vt:variant>
    </vt:vector>
  </HeadingPairs>
  <TitlesOfParts>
    <vt:vector size="25" baseType="lpstr">
      <vt:lpstr>Arial</vt:lpstr>
      <vt:lpstr>Cambria</vt:lpstr>
      <vt:lpstr>Red Line Business 16x9</vt:lpstr>
      <vt:lpstr>Prawo unii europejskiej Jako system</vt:lpstr>
      <vt:lpstr>Pojęcie systemu prawnego (propozycja)</vt:lpstr>
      <vt:lpstr>Prawo unii europejskiej jako system prawny</vt:lpstr>
      <vt:lpstr>Elementy składowe prawa unii europejskiej jako systemu Prawnego </vt:lpstr>
      <vt:lpstr>Cechy prawa unii europejskiej</vt:lpstr>
      <vt:lpstr>Autonomiczność i niezależność prawa unii europejskiej</vt:lpstr>
      <vt:lpstr>Pierwszeństwo prawa Unii Europejskiej</vt:lpstr>
      <vt:lpstr>Pierwszeństwo - ograniczenia</vt:lpstr>
      <vt:lpstr>Efektywność prawa unii europejskiej</vt:lpstr>
      <vt:lpstr>Bezpośrednie obowiązywanie prawa unii europejskiej</vt:lpstr>
      <vt:lpstr>Bezpośrednie stosowanie prawa unii Europejskiej</vt:lpstr>
      <vt:lpstr>skuteczność prawa unii Europejskiej</vt:lpstr>
      <vt:lpstr>Skutek bezpośredni prawa unii europejskiej</vt:lpstr>
      <vt:lpstr>Inne niż skutek bezpośredni skutki prawne prawa unii Europejskiej</vt:lpstr>
      <vt:lpstr>Obowiązek wykładni prawa krajowego zgodnej z prawem unii europejskiej</vt:lpstr>
      <vt:lpstr>AUTONOMIA PROCEDURALNA PAŃSTW CZŁONKOWSKICH</vt:lpstr>
      <vt:lpstr>Mechanizmy wymuszenia efektywności prawa unii europejskiej - przegląd</vt:lpstr>
      <vt:lpstr>Mechanizmy wymuszenia efektywności prawa unii europejskiej – rola sądów państw członkowskich</vt:lpstr>
      <vt:lpstr>Mechanizmy wymuszenia efektywności prawa unii europejskiej – rola i uprawnienia jednostki (podmiotu prawa unii europejskiej)</vt:lpstr>
      <vt:lpstr>Prawo unii europejskiej a prawo międzynarodowe publiczne</vt:lpstr>
      <vt:lpstr>Prawo unii europejskiej a konwencja o ochronie praw człowieka i podstawowych wolności (ECHR)</vt:lpstr>
      <vt:lpstr>Koniec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2013-12-18T08:35:39Z</dcterms:created>
  <dcterms:modified xsi:type="dcterms:W3CDTF">2014-01-03T19:38:30Z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TC030310239991</vt:lpwstr>
  </property>
</Properties>
</file>