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8" r:id="rId3"/>
    <p:sldId id="257" r:id="rId4"/>
    <p:sldId id="258" r:id="rId5"/>
    <p:sldId id="259" r:id="rId6"/>
    <p:sldId id="262" r:id="rId7"/>
    <p:sldId id="260" r:id="rId8"/>
    <p:sldId id="261" r:id="rId9"/>
    <p:sldId id="266" r:id="rId10"/>
    <p:sldId id="264" r:id="rId11"/>
    <p:sldId id="265" r:id="rId12"/>
    <p:sldId id="263" r:id="rId13"/>
    <p:sldId id="267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65" autoAdjust="0"/>
    <p:restoredTop sz="94660"/>
  </p:normalViewPr>
  <p:slideViewPr>
    <p:cSldViewPr snapToGrid="0">
      <p:cViewPr varScale="1">
        <p:scale>
          <a:sx n="80" d="100"/>
          <a:sy n="80" d="100"/>
        </p:scale>
        <p:origin x="10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az panoramiczny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accent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l-PL" smtClean="0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solidFill>
                  <a:schemeClr val="tx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l-PL" smtClean="0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11/25/2013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11/25/2013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1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accent1"/>
          </a:soli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20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8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6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eur-lex.europa.eu/pl/legis/latest/chap20.htm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630697" y="745958"/>
            <a:ext cx="8676222" cy="2017296"/>
          </a:xfrm>
        </p:spPr>
        <p:txBody>
          <a:bodyPr/>
          <a:lstStyle/>
          <a:p>
            <a:r>
              <a:rPr lang="pl-PL" b="1" dirty="0" smtClean="0"/>
              <a:t>Obywatelstwo Unii Europejskiej</a:t>
            </a:r>
            <a:endParaRPr lang="pl-PL" b="1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457200" y="3934326"/>
            <a:ext cx="10828421" cy="950495"/>
          </a:xfrm>
        </p:spPr>
        <p:txBody>
          <a:bodyPr>
            <a:normAutofit/>
          </a:bodyPr>
          <a:lstStyle/>
          <a:p>
            <a:r>
              <a:rPr lang="pl-PL" b="1" dirty="0"/>
              <a:t>Zagadnienie : </a:t>
            </a:r>
            <a:endParaRPr lang="pl-PL" b="1" dirty="0" smtClean="0"/>
          </a:p>
          <a:p>
            <a:r>
              <a:rPr lang="pl-PL" b="1" dirty="0" smtClean="0"/>
              <a:t>Obywatelstwo </a:t>
            </a:r>
            <a:r>
              <a:rPr lang="pl-PL" b="1" dirty="0"/>
              <a:t>UE na tle prawa międzynarodowego i konstytucyjnego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577516" y="5305926"/>
            <a:ext cx="45479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Łukasz Stępkowski</a:t>
            </a:r>
          </a:p>
          <a:p>
            <a:r>
              <a:rPr lang="pl-PL" b="1" dirty="0" smtClean="0"/>
              <a:t>Katedra Prawa Międzynarodowego i Europejskiego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15907144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PRAWO POCHODNE vel WTÓRNE UNII EUROPEJSKIEJ A OBYWATELSTWO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2666999"/>
            <a:ext cx="10590211" cy="3124201"/>
          </a:xfrm>
        </p:spPr>
        <p:txBody>
          <a:bodyPr/>
          <a:lstStyle/>
          <a:p>
            <a:r>
              <a:rPr lang="pl-PL" b="1" dirty="0" smtClean="0"/>
              <a:t>EUROPA NARODÓW : </a:t>
            </a:r>
            <a:r>
              <a:rPr lang="pl-PL" b="1" dirty="0" smtClean="0">
                <a:hlinkClick r:id="rId2"/>
              </a:rPr>
              <a:t>http://eur-lex.europa.eu/pl/legis/latest/chap20.htm</a:t>
            </a:r>
            <a:endParaRPr lang="pl-PL" b="1" dirty="0" smtClean="0"/>
          </a:p>
          <a:p>
            <a:r>
              <a:rPr lang="pl-PL" b="1" dirty="0" smtClean="0"/>
              <a:t>Dyrektywa 2004/38/WE : Prawo Do Przemieszczania się</a:t>
            </a:r>
          </a:p>
          <a:p>
            <a:pPr marL="0" indent="0">
              <a:buNone/>
            </a:pPr>
            <a:r>
              <a:rPr lang="pl-PL" b="1" dirty="0" smtClean="0"/>
              <a:t>eur-lex.europa.eu/</a:t>
            </a:r>
            <a:r>
              <a:rPr lang="pl-PL" b="1" dirty="0" err="1" smtClean="0"/>
              <a:t>LexUriServ</a:t>
            </a:r>
            <a:r>
              <a:rPr lang="pl-PL" b="1" dirty="0" smtClean="0"/>
              <a:t>/</a:t>
            </a:r>
            <a:r>
              <a:rPr lang="pl-PL" b="1" dirty="0" err="1" smtClean="0"/>
              <a:t>LexUriServ.do?uri</a:t>
            </a:r>
            <a:r>
              <a:rPr lang="pl-PL" b="1" dirty="0" smtClean="0"/>
              <a:t>=CONSLEG:2004L0038:20110616:PL:HTML</a:t>
            </a:r>
          </a:p>
          <a:p>
            <a:r>
              <a:rPr lang="pl-PL" b="1" dirty="0" smtClean="0"/>
              <a:t>Obywatelstwo UE : http://eur-lex.europa.eu/pl/legis/latest/chap2020.htm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1562106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PRAWA PODSTAWOWE A OBYWATELSTWO UE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b="1" dirty="0" smtClean="0"/>
              <a:t>KPP : NIEKTÓRE PRAWA ZASTRZEŻONE DLA OBYWATELI UE</a:t>
            </a:r>
          </a:p>
          <a:p>
            <a:r>
              <a:rPr lang="pl-PL" b="1" dirty="0" smtClean="0"/>
              <a:t>TYTUŁ V – PRAWA OBYWATELSKIE – NIE TYLKO DLA OBYWATELI</a:t>
            </a:r>
          </a:p>
          <a:p>
            <a:r>
              <a:rPr lang="pl-PL" b="1" dirty="0" smtClean="0"/>
              <a:t>C-300/11 </a:t>
            </a:r>
            <a:r>
              <a:rPr lang="en-US" b="1" dirty="0" smtClean="0"/>
              <a:t>ZZ</a:t>
            </a:r>
            <a:r>
              <a:rPr lang="pl-PL" b="1" dirty="0" smtClean="0"/>
              <a:t> </a:t>
            </a:r>
            <a:r>
              <a:rPr lang="pl-PL" b="1" dirty="0" err="1" smtClean="0"/>
              <a:t>Pk</a:t>
            </a:r>
            <a:r>
              <a:rPr lang="pl-PL" b="1" dirty="0" smtClean="0"/>
              <a:t>-o </a:t>
            </a:r>
            <a:r>
              <a:rPr lang="en-US" b="1" dirty="0" smtClean="0"/>
              <a:t>Secretary </a:t>
            </a:r>
            <a:r>
              <a:rPr lang="en-US" b="1" dirty="0"/>
              <a:t>of State for the Home </a:t>
            </a:r>
            <a:r>
              <a:rPr lang="en-US" b="1" dirty="0" smtClean="0"/>
              <a:t>Department</a:t>
            </a:r>
            <a:r>
              <a:rPr lang="pl-PL" b="1" dirty="0" smtClean="0"/>
              <a:t> : „Polepszanie” standardu Prawa Pochodnego dla zapewnienia poszanowania praw Podstawowych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266618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ORZECZNICTWO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141413" y="1937085"/>
            <a:ext cx="9905998" cy="3854116"/>
          </a:xfrm>
        </p:spPr>
        <p:txBody>
          <a:bodyPr>
            <a:normAutofit fontScale="92500" lnSpcReduction="10000"/>
          </a:bodyPr>
          <a:lstStyle/>
          <a:p>
            <a:r>
              <a:rPr lang="pl-PL" b="1" dirty="0" smtClean="0"/>
              <a:t>C-135/08 </a:t>
            </a:r>
            <a:r>
              <a:rPr lang="pl-PL" b="1" dirty="0" err="1" smtClean="0"/>
              <a:t>Rottmann</a:t>
            </a:r>
            <a:r>
              <a:rPr lang="pl-PL" b="1" dirty="0" smtClean="0"/>
              <a:t> </a:t>
            </a:r>
            <a:r>
              <a:rPr lang="pl-PL" b="1" dirty="0" err="1" smtClean="0"/>
              <a:t>pk</a:t>
            </a:r>
            <a:r>
              <a:rPr lang="pl-PL" b="1" dirty="0" smtClean="0"/>
              <a:t>-o </a:t>
            </a:r>
            <a:r>
              <a:rPr lang="pl-PL" b="1" dirty="0" err="1" smtClean="0"/>
              <a:t>Freistadt</a:t>
            </a:r>
            <a:r>
              <a:rPr lang="pl-PL" b="1" dirty="0" smtClean="0"/>
              <a:t> Bayern – Pozbawienie obywatelstwa krajowego oznacza pozbawienie obywatelstwa UE, lecz podlega kontroli</a:t>
            </a:r>
          </a:p>
          <a:p>
            <a:r>
              <a:rPr lang="pl-PL" b="1" dirty="0" smtClean="0"/>
              <a:t>C-413/99 </a:t>
            </a:r>
            <a:r>
              <a:rPr lang="pl-PL" b="1" dirty="0" err="1" smtClean="0"/>
              <a:t>Baumbast</a:t>
            </a:r>
            <a:r>
              <a:rPr lang="pl-PL" b="1" dirty="0"/>
              <a:t> </a:t>
            </a:r>
            <a:r>
              <a:rPr lang="pl-PL" b="1" dirty="0" err="1" smtClean="0"/>
              <a:t>pk</a:t>
            </a:r>
            <a:r>
              <a:rPr lang="pl-PL" b="1" dirty="0" smtClean="0"/>
              <a:t>-o </a:t>
            </a:r>
            <a:r>
              <a:rPr lang="pl-PL" b="1" dirty="0" err="1" smtClean="0"/>
              <a:t>Secretary</a:t>
            </a:r>
            <a:r>
              <a:rPr lang="pl-PL" b="1" dirty="0" smtClean="0"/>
              <a:t> of </a:t>
            </a:r>
            <a:r>
              <a:rPr lang="pl-PL" b="1" dirty="0" err="1" smtClean="0"/>
              <a:t>State</a:t>
            </a:r>
            <a:r>
              <a:rPr lang="pl-PL" b="1" dirty="0" smtClean="0"/>
              <a:t> for the Home </a:t>
            </a:r>
            <a:r>
              <a:rPr lang="pl-PL" b="1" dirty="0" err="1" smtClean="0"/>
              <a:t>Department</a:t>
            </a:r>
            <a:r>
              <a:rPr lang="pl-PL" b="1" dirty="0" smtClean="0"/>
              <a:t> – Ustanowienie przez przepisy o obywatelstwie UE autonomicznego prawa względem innych uprawnień prawa UE – Jest SKUTEK BEZPOŚREDNI</a:t>
            </a:r>
          </a:p>
          <a:p>
            <a:r>
              <a:rPr lang="pl-PL" b="1" dirty="0" smtClean="0"/>
              <a:t>C-200/02 </a:t>
            </a:r>
            <a:r>
              <a:rPr lang="pl-PL" b="1" dirty="0" err="1" smtClean="0"/>
              <a:t>Zhu</a:t>
            </a:r>
            <a:r>
              <a:rPr lang="pl-PL" b="1" dirty="0" smtClean="0"/>
              <a:t> and Chen </a:t>
            </a:r>
            <a:r>
              <a:rPr lang="pl-PL" b="1" dirty="0" err="1" smtClean="0"/>
              <a:t>pk</a:t>
            </a:r>
            <a:r>
              <a:rPr lang="pl-PL" b="1" dirty="0" smtClean="0"/>
              <a:t>-o </a:t>
            </a:r>
            <a:r>
              <a:rPr lang="pl-PL" b="1" dirty="0" err="1" smtClean="0"/>
              <a:t>Secretary</a:t>
            </a:r>
            <a:r>
              <a:rPr lang="pl-PL" b="1" dirty="0" smtClean="0"/>
              <a:t> of </a:t>
            </a:r>
            <a:r>
              <a:rPr lang="pl-PL" b="1" dirty="0" err="1" smtClean="0"/>
              <a:t>State</a:t>
            </a:r>
            <a:r>
              <a:rPr lang="pl-PL" b="1" dirty="0" smtClean="0"/>
              <a:t> for the Home </a:t>
            </a:r>
            <a:r>
              <a:rPr lang="pl-PL" b="1" dirty="0" err="1" smtClean="0"/>
              <a:t>Department</a:t>
            </a:r>
            <a:r>
              <a:rPr lang="pl-PL" b="1" dirty="0" smtClean="0"/>
              <a:t> – Koncepcja Pozbawienia Praw (Małoletniego) Obywatela Unii</a:t>
            </a:r>
          </a:p>
          <a:p>
            <a:r>
              <a:rPr lang="pl-PL" b="1" dirty="0" smtClean="0"/>
              <a:t>C-148/02 Garcia </a:t>
            </a:r>
            <a:r>
              <a:rPr lang="pl-PL" b="1" dirty="0" err="1" smtClean="0"/>
              <a:t>Avello</a:t>
            </a:r>
            <a:r>
              <a:rPr lang="pl-PL" b="1" dirty="0" smtClean="0"/>
              <a:t> </a:t>
            </a:r>
            <a:r>
              <a:rPr lang="pl-PL" b="1" dirty="0" err="1" smtClean="0"/>
              <a:t>Pk</a:t>
            </a:r>
            <a:r>
              <a:rPr lang="pl-PL" b="1" dirty="0" smtClean="0"/>
              <a:t>-o Belgii – Nazwiska</a:t>
            </a:r>
          </a:p>
          <a:p>
            <a:pPr lvl="1"/>
            <a:r>
              <a:rPr lang="pl-PL" b="1" dirty="0"/>
              <a:t>C-391/09 - </a:t>
            </a:r>
            <a:r>
              <a:rPr lang="pl-PL" b="1" dirty="0" err="1"/>
              <a:t>Runevič-Vardyn</a:t>
            </a:r>
            <a:r>
              <a:rPr lang="pl-PL" b="1" dirty="0"/>
              <a:t> </a:t>
            </a:r>
            <a:r>
              <a:rPr lang="pl-PL" b="1" dirty="0" smtClean="0"/>
              <a:t>i </a:t>
            </a:r>
            <a:r>
              <a:rPr lang="pl-PL" b="1" dirty="0" err="1" smtClean="0"/>
              <a:t>Wardyn</a:t>
            </a:r>
            <a:r>
              <a:rPr lang="pl-PL" b="1" dirty="0" smtClean="0"/>
              <a:t> </a:t>
            </a:r>
            <a:r>
              <a:rPr lang="pl-PL" b="1" dirty="0" err="1" smtClean="0"/>
              <a:t>Pk</a:t>
            </a:r>
            <a:r>
              <a:rPr lang="pl-PL" b="1" dirty="0" smtClean="0"/>
              <a:t>-o Litwie</a:t>
            </a:r>
          </a:p>
          <a:p>
            <a:r>
              <a:rPr lang="pl-PL" b="1" dirty="0" smtClean="0"/>
              <a:t>C-34/09 Ruiz </a:t>
            </a:r>
            <a:r>
              <a:rPr lang="pl-PL" b="1" dirty="0" err="1" smtClean="0"/>
              <a:t>Zambrano</a:t>
            </a:r>
            <a:r>
              <a:rPr lang="pl-PL" b="1" dirty="0" smtClean="0"/>
              <a:t> </a:t>
            </a:r>
            <a:r>
              <a:rPr lang="pl-PL" b="1" dirty="0" err="1" smtClean="0"/>
              <a:t>Pk</a:t>
            </a:r>
            <a:r>
              <a:rPr lang="pl-PL" b="1" dirty="0" smtClean="0"/>
              <a:t>-o ONEM – Ochrona przed wydaleniem z Terytorium UE</a:t>
            </a:r>
          </a:p>
          <a:p>
            <a:pPr lvl="1"/>
            <a:r>
              <a:rPr lang="pl-PL" b="1" dirty="0" smtClean="0"/>
              <a:t>Cała Saga Orzecznicza : </a:t>
            </a:r>
            <a:r>
              <a:rPr lang="pl-PL" b="1" dirty="0" err="1" smtClean="0"/>
              <a:t>McCarthy-Dereci-Iida-Zakaria-Ymeraga-Alokpa</a:t>
            </a:r>
            <a:r>
              <a:rPr lang="pl-PL" b="1" dirty="0" smtClean="0"/>
              <a:t>…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3677202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4843895" y="2967335"/>
            <a:ext cx="25042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Koniec</a:t>
            </a:r>
            <a:endParaRPr lang="pl-PL" sz="5400" b="1" cap="none" spc="0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708796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Pojęcie obywatelstwa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141412" y="1888959"/>
            <a:ext cx="10469061" cy="3902242"/>
          </a:xfrm>
        </p:spPr>
        <p:txBody>
          <a:bodyPr/>
          <a:lstStyle/>
          <a:p>
            <a:r>
              <a:rPr lang="pl-PL" b="1" dirty="0" smtClean="0"/>
              <a:t>SZCZEGÓLNY I PODSTAWOWY WĘZEŁ PRAWNY ŁĄCZĄCY OBYWATELA Z PODMIOTEM PUBLICZNYM (CO DO ZASADY – Z PAŃSTWEM)</a:t>
            </a:r>
          </a:p>
          <a:p>
            <a:r>
              <a:rPr lang="pl-PL" b="1" dirty="0" smtClean="0"/>
              <a:t>PUBLICZNO-PRAWNY CHARAKTER</a:t>
            </a:r>
          </a:p>
          <a:p>
            <a:r>
              <a:rPr lang="pl-PL" b="1" dirty="0" smtClean="0"/>
              <a:t>CZŁONKOSTWO WE WSPÓLNOCIE, Z KTÓREGO WYNIKAJĄ PRAWA I OBOWIĄZKI</a:t>
            </a:r>
          </a:p>
          <a:p>
            <a:pPr lvl="1"/>
            <a:r>
              <a:rPr lang="pl-PL" b="1" dirty="0" smtClean="0"/>
              <a:t>WIĄZKA UPRAWNIEŃ I OBOWIĄZKÓW WŁAŚCIWYCH TYLKO DLA OBYWATELA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1512475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PRAWO MIĘDZYNARODOWE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97832" y="2117559"/>
            <a:ext cx="10349579" cy="3673642"/>
          </a:xfrm>
        </p:spPr>
        <p:txBody>
          <a:bodyPr>
            <a:normAutofit/>
          </a:bodyPr>
          <a:lstStyle/>
          <a:p>
            <a:r>
              <a:rPr lang="pl-PL" b="1" dirty="0" smtClean="0"/>
              <a:t>WĘZĘŁ PRAWNY O SZCZEGÓLNYM CHARAKTERZE MIĘDZY JEDNOSTKĄ A PAŃSTWEM</a:t>
            </a:r>
          </a:p>
          <a:p>
            <a:pPr lvl="1"/>
            <a:r>
              <a:rPr lang="pl-PL" b="1" dirty="0" smtClean="0"/>
              <a:t>ORZECZNICTWO MIĘDZYNARODOWEGO TRYBUNAŁU SPRAWIEDLIWOŚCI</a:t>
            </a:r>
          </a:p>
          <a:p>
            <a:pPr lvl="2"/>
            <a:r>
              <a:rPr lang="pl-PL" b="1" i="1" dirty="0" smtClean="0"/>
              <a:t>„W SPRAWIE KONCESJI </a:t>
            </a:r>
            <a:r>
              <a:rPr lang="pl-PL" b="1" i="1" dirty="0" smtClean="0"/>
              <a:t>MAVROMMATISA</a:t>
            </a:r>
            <a:r>
              <a:rPr lang="pl-PL" b="1" i="1" dirty="0" smtClean="0"/>
              <a:t>” – S.T.S.M.</a:t>
            </a:r>
          </a:p>
          <a:p>
            <a:pPr lvl="2"/>
            <a:r>
              <a:rPr lang="pl-PL" b="1" i="1" dirty="0" smtClean="0"/>
              <a:t>„W SPRAWIE NOTTEBOHMA (Liechtenstein v. Gwatemala, wyrok nr 2 - merytoryczny)”</a:t>
            </a:r>
          </a:p>
          <a:p>
            <a:pPr lvl="3"/>
            <a:r>
              <a:rPr lang="pl-PL" b="1" i="1" dirty="0" smtClean="0"/>
              <a:t>„</a:t>
            </a:r>
            <a:r>
              <a:rPr lang="en-US" b="1" i="1" dirty="0" smtClean="0"/>
              <a:t>it </a:t>
            </a:r>
            <a:r>
              <a:rPr lang="en-US" b="1" i="1" dirty="0"/>
              <a:t>is for every sovereign State, to </a:t>
            </a:r>
            <a:r>
              <a:rPr lang="en-US" b="1" i="1" dirty="0" err="1" smtClean="0"/>
              <a:t>settl</a:t>
            </a:r>
            <a:r>
              <a:rPr lang="pl-PL" b="1" i="1" dirty="0" smtClean="0"/>
              <a:t>e </a:t>
            </a:r>
            <a:r>
              <a:rPr lang="en-US" b="1" i="1" dirty="0" smtClean="0"/>
              <a:t>by </a:t>
            </a:r>
            <a:r>
              <a:rPr lang="en-US" b="1" i="1" dirty="0"/>
              <a:t>its own legislation the rules relating to the acquisition of </a:t>
            </a:r>
            <a:r>
              <a:rPr lang="en-US" b="1" i="1" dirty="0" smtClean="0"/>
              <a:t>it</a:t>
            </a:r>
            <a:r>
              <a:rPr lang="pl-PL" b="1" i="1" dirty="0" smtClean="0"/>
              <a:t>s </a:t>
            </a:r>
            <a:r>
              <a:rPr lang="en-US" b="1" i="1" dirty="0" smtClean="0"/>
              <a:t>nationality</a:t>
            </a:r>
            <a:r>
              <a:rPr lang="pl-PL" b="1" i="1" dirty="0" smtClean="0"/>
              <a:t> (s. 20)”</a:t>
            </a:r>
          </a:p>
          <a:p>
            <a:pPr lvl="3"/>
            <a:r>
              <a:rPr lang="pl-PL" b="1" i="1" dirty="0" smtClean="0"/>
              <a:t>„REAL AND EFFECTIVE”, OBIEKTYWNOŚĆ OBYWATELSTWA Z MIĘDZYNARODOWOPRAWNEGO PUNKTU WIDZENIA </a:t>
            </a:r>
          </a:p>
          <a:p>
            <a:pPr lvl="2"/>
            <a:r>
              <a:rPr lang="pl-PL" b="1" i="1" dirty="0" smtClean="0"/>
              <a:t>„BARCELONA TRACTION”</a:t>
            </a:r>
          </a:p>
          <a:p>
            <a:pPr lvl="3"/>
            <a:r>
              <a:rPr lang="pl-PL" b="1" i="1" dirty="0" smtClean="0"/>
              <a:t>„</a:t>
            </a:r>
            <a:r>
              <a:rPr lang="pl-PL" b="1" i="1" dirty="0" err="1" smtClean="0"/>
              <a:t>Nationals</a:t>
            </a:r>
            <a:r>
              <a:rPr lang="pl-PL" b="1" i="1" dirty="0" smtClean="0"/>
              <a:t>” – osoby prawne też</a:t>
            </a:r>
            <a:endParaRPr lang="pl-PL" b="1" i="1" dirty="0"/>
          </a:p>
        </p:txBody>
      </p:sp>
    </p:spTree>
    <p:extLst>
      <p:ext uri="{BB962C8B-B14F-4D97-AF65-F5344CB8AC3E}">
        <p14:creationId xmlns:p14="http://schemas.microsoft.com/office/powerpoint/2010/main" val="4264364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trzałka w prawo 5"/>
          <p:cNvSpPr/>
          <p:nvPr/>
        </p:nvSpPr>
        <p:spPr>
          <a:xfrm>
            <a:off x="3606134" y="3850842"/>
            <a:ext cx="3982452" cy="1972616"/>
          </a:xfrm>
          <a:prstGeom prst="rightArrow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70776" y="116306"/>
            <a:ext cx="9905998" cy="1905000"/>
          </a:xfrm>
        </p:spPr>
        <p:txBody>
          <a:bodyPr/>
          <a:lstStyle/>
          <a:p>
            <a:r>
              <a:rPr lang="pl-PL" b="1" dirty="0" smtClean="0"/>
              <a:t>KRAJOWE PRAWO KONSTYTUCYJNE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47329" y="1217194"/>
            <a:ext cx="9905998" cy="3124201"/>
          </a:xfrm>
        </p:spPr>
        <p:txBody>
          <a:bodyPr/>
          <a:lstStyle/>
          <a:p>
            <a:r>
              <a:rPr lang="pl-PL" b="1" dirty="0" smtClean="0"/>
              <a:t>OBYWATELSTWO ZAZWYCZAJ OKREŚLONE W KONSTYTUCJI I DOOKREŚLONE W USTAWACH</a:t>
            </a:r>
          </a:p>
          <a:p>
            <a:r>
              <a:rPr lang="pl-PL" b="1" dirty="0" smtClean="0"/>
              <a:t>„PRAWO KRWI” i „PRAWO ZIEMI”</a:t>
            </a:r>
          </a:p>
          <a:p>
            <a:r>
              <a:rPr lang="pl-PL" b="1" dirty="0" smtClean="0"/>
              <a:t>Dla zainteresowanych - do poczytania </a:t>
            </a:r>
            <a:endParaRPr lang="pl-PL" b="1" dirty="0"/>
          </a:p>
          <a:p>
            <a:pPr marL="0" indent="0">
              <a:buNone/>
            </a:pPr>
            <a:r>
              <a:rPr lang="pl-PL" b="1" dirty="0" smtClean="0"/>
              <a:t>„Encyclopedia of World </a:t>
            </a:r>
            <a:r>
              <a:rPr lang="pl-PL" b="1" dirty="0" err="1" smtClean="0"/>
              <a:t>Constitutions</a:t>
            </a:r>
            <a:r>
              <a:rPr lang="pl-PL" b="1" dirty="0" smtClean="0"/>
              <a:t>”, red. G. </a:t>
            </a:r>
            <a:r>
              <a:rPr lang="pl-PL" b="1" dirty="0" err="1" smtClean="0"/>
              <a:t>Robbers</a:t>
            </a:r>
            <a:r>
              <a:rPr lang="pl-PL" b="1" dirty="0" smtClean="0"/>
              <a:t>, </a:t>
            </a:r>
          </a:p>
          <a:p>
            <a:pPr marL="0" indent="0">
              <a:buNone/>
            </a:pPr>
            <a:r>
              <a:rPr lang="pl-PL" b="1" dirty="0" err="1" smtClean="0"/>
              <a:t>Facts</a:t>
            </a:r>
            <a:r>
              <a:rPr lang="pl-PL" b="1" dirty="0" smtClean="0"/>
              <a:t> </a:t>
            </a:r>
            <a:r>
              <a:rPr lang="pl-PL" b="1" dirty="0" smtClean="0"/>
              <a:t>on File, Nowy Jork, 2006</a:t>
            </a:r>
            <a:endParaRPr lang="pl-PL" b="1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5479" y="2646947"/>
            <a:ext cx="2664741" cy="3826042"/>
          </a:xfrm>
          <a:prstGeom prst="rect">
            <a:avLst/>
          </a:prstGeom>
        </p:spPr>
      </p:pic>
      <p:sp>
        <p:nvSpPr>
          <p:cNvPr id="5" name="pole tekstowe 4"/>
          <p:cNvSpPr txBox="1"/>
          <p:nvPr/>
        </p:nvSpPr>
        <p:spPr>
          <a:xfrm>
            <a:off x="3801979" y="4375485"/>
            <a:ext cx="32247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Różne konstytucje i obywatelstwa </a:t>
            </a:r>
          </a:p>
          <a:p>
            <a:r>
              <a:rPr lang="pl-PL" b="1" dirty="0" smtClean="0"/>
              <a:t>(Afganistan – Zimbabwe)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1449800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PRAWO KONSTYTUCYJNE RZECZPOSPOLITEJ POLSKIEJ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13610" y="1973179"/>
            <a:ext cx="11478127" cy="4295273"/>
          </a:xfrm>
        </p:spPr>
        <p:txBody>
          <a:bodyPr>
            <a:normAutofit fontScale="85000" lnSpcReduction="10000"/>
          </a:bodyPr>
          <a:lstStyle/>
          <a:p>
            <a:r>
              <a:rPr lang="pl-PL" b="1" dirty="0" smtClean="0"/>
              <a:t>Preambuła – „My, Naród Polski – Wszyscy Obywatele Rzeczpospolitej”</a:t>
            </a:r>
          </a:p>
          <a:p>
            <a:r>
              <a:rPr lang="pl-PL" b="1" dirty="0" smtClean="0"/>
              <a:t>Art.5 – </a:t>
            </a:r>
            <a:r>
              <a:rPr lang="pl-PL" b="1" dirty="0"/>
              <a:t>„Rzeczpospolita (…) zapewnia wolności i prawa człowieka i obywatela oraz bezpieczeństwo </a:t>
            </a:r>
            <a:r>
              <a:rPr lang="pl-PL" b="1" dirty="0" smtClean="0"/>
              <a:t>obywateli (…)”</a:t>
            </a:r>
          </a:p>
          <a:p>
            <a:r>
              <a:rPr lang="pl-PL" b="1" dirty="0"/>
              <a:t>Art. </a:t>
            </a:r>
            <a:r>
              <a:rPr lang="pl-PL" b="1" dirty="0" smtClean="0"/>
              <a:t>34</a:t>
            </a:r>
            <a:endParaRPr lang="pl-PL" b="1" dirty="0"/>
          </a:p>
          <a:p>
            <a:pPr marL="457200" lvl="1" indent="0">
              <a:buNone/>
            </a:pPr>
            <a:r>
              <a:rPr lang="pl-PL" b="1" dirty="0" smtClean="0"/>
              <a:t>„1</a:t>
            </a:r>
            <a:r>
              <a:rPr lang="pl-PL" b="1" dirty="0"/>
              <a:t>. Obywatelstwo polskie nabywa się przez urodzenie z rodziców będących obywatelami polskimi. Inne przypadki nabycia obywatelstwa polskiego określa ustawa</a:t>
            </a:r>
            <a:r>
              <a:rPr lang="pl-PL" b="1" dirty="0" smtClean="0"/>
              <a:t>.</a:t>
            </a:r>
          </a:p>
          <a:p>
            <a:pPr marL="914400" lvl="2" indent="0">
              <a:buNone/>
            </a:pPr>
            <a:r>
              <a:rPr lang="pl-PL" b="1" dirty="0" smtClean="0"/>
              <a:t>Ustawa z </a:t>
            </a:r>
            <a:r>
              <a:rPr lang="pl-PL" b="1" dirty="0"/>
              <a:t>dnia 2 kwietnia 2009 </a:t>
            </a:r>
            <a:r>
              <a:rPr lang="pl-PL" b="1" dirty="0" smtClean="0"/>
              <a:t>r. o </a:t>
            </a:r>
            <a:r>
              <a:rPr lang="pl-PL" b="1" dirty="0"/>
              <a:t>obywatelstwie </a:t>
            </a:r>
            <a:r>
              <a:rPr lang="pl-PL" b="1" dirty="0" smtClean="0"/>
              <a:t>polskim</a:t>
            </a:r>
          </a:p>
          <a:p>
            <a:pPr marL="914400" lvl="2" indent="0">
              <a:buNone/>
            </a:pPr>
            <a:r>
              <a:rPr lang="pl-PL" b="1" dirty="0"/>
              <a:t>Ustawa z dnia 9 listopada 2000 </a:t>
            </a:r>
            <a:r>
              <a:rPr lang="pl-PL" b="1" dirty="0" smtClean="0"/>
              <a:t>r. o repatriacji</a:t>
            </a:r>
          </a:p>
          <a:p>
            <a:pPr marL="914400" lvl="2" indent="0">
              <a:buNone/>
            </a:pPr>
            <a:r>
              <a:rPr lang="pl-PL" b="1" dirty="0"/>
              <a:t>Ustawa z dnia 7 września 2007 </a:t>
            </a:r>
            <a:r>
              <a:rPr lang="pl-PL" b="1" dirty="0" smtClean="0"/>
              <a:t>r. o </a:t>
            </a:r>
            <a:r>
              <a:rPr lang="pl-PL" b="1" dirty="0"/>
              <a:t>Karcie </a:t>
            </a:r>
            <a:r>
              <a:rPr lang="pl-PL" b="1" dirty="0" smtClean="0"/>
              <a:t>Polaka - </a:t>
            </a:r>
            <a:r>
              <a:rPr lang="pl-PL" b="1" dirty="0" smtClean="0">
                <a:solidFill>
                  <a:srgbClr val="FF0000"/>
                </a:solidFill>
              </a:rPr>
              <a:t>NIE</a:t>
            </a:r>
            <a:endParaRPr lang="pl-PL" b="1" dirty="0"/>
          </a:p>
          <a:p>
            <a:pPr marL="457200" lvl="1" indent="0">
              <a:buNone/>
            </a:pPr>
            <a:r>
              <a:rPr lang="pl-PL" b="1" dirty="0" smtClean="0"/>
              <a:t>2</a:t>
            </a:r>
            <a:r>
              <a:rPr lang="pl-PL" b="1" dirty="0"/>
              <a:t>. Obywatel polski nie może utracić obywatelstwa polskiego, chyba że sam się go </a:t>
            </a:r>
            <a:r>
              <a:rPr lang="pl-PL" b="1" dirty="0" smtClean="0"/>
              <a:t>zrzeknie”</a:t>
            </a:r>
          </a:p>
          <a:p>
            <a:r>
              <a:rPr lang="pl-PL" b="1" dirty="0" smtClean="0"/>
              <a:t>art. </a:t>
            </a:r>
            <a:r>
              <a:rPr lang="pl-PL" b="1" dirty="0"/>
              <a:t>36 – „Podczas pobytu za granicą obywatel polski ma prawo do opieki ze strony Rzeczypospolitej </a:t>
            </a:r>
            <a:r>
              <a:rPr lang="pl-PL" b="1" dirty="0" smtClean="0"/>
              <a:t>Polskiej”</a:t>
            </a:r>
          </a:p>
          <a:p>
            <a:r>
              <a:rPr lang="pl-PL" b="1" dirty="0" smtClean="0"/>
              <a:t>Art. 52 ust. </a:t>
            </a:r>
            <a:r>
              <a:rPr lang="pl-PL" b="1" dirty="0"/>
              <a:t>4 – „Obywatela polskiego nie można wydalić z kraju ani zakazać mu powrotu do </a:t>
            </a:r>
            <a:r>
              <a:rPr lang="pl-PL" b="1" dirty="0" smtClean="0"/>
              <a:t>kraju”</a:t>
            </a:r>
          </a:p>
          <a:p>
            <a:r>
              <a:rPr lang="pl-PL" b="1" dirty="0" smtClean="0"/>
              <a:t>Art. 55 – EKSTRADYCJA OBYWATELA POLSKIEGO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1480331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OBYWATELSTWO UNII EUROPEJSKIEJ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b="1" dirty="0" smtClean="0"/>
              <a:t>Cecha wyróżniająca Unię Europejską jako podmiot prawa międzynarodowego</a:t>
            </a:r>
          </a:p>
          <a:p>
            <a:r>
              <a:rPr lang="pl-PL" b="1" dirty="0" smtClean="0"/>
              <a:t>Akcesoryjność względem obywatelstwa Państwa członkowskiego</a:t>
            </a:r>
          </a:p>
          <a:p>
            <a:r>
              <a:rPr lang="pl-PL" b="1" dirty="0" smtClean="0"/>
              <a:t>Wystarcza </a:t>
            </a:r>
            <a:r>
              <a:rPr lang="pl-PL" b="1" i="1" dirty="0" smtClean="0"/>
              <a:t>dowolne </a:t>
            </a:r>
            <a:r>
              <a:rPr lang="pl-PL" b="1" dirty="0" smtClean="0"/>
              <a:t>obywatelstwo państwa członkowskiego</a:t>
            </a:r>
          </a:p>
          <a:p>
            <a:r>
              <a:rPr lang="pl-PL" b="1" dirty="0" smtClean="0"/>
              <a:t>„Podstawowy Status Obywatela Unii” – C-184/99 Rudy Grzelczyk p-ko CPAS, p.31</a:t>
            </a:r>
            <a:endParaRPr lang="pl-PL" b="1" dirty="0"/>
          </a:p>
        </p:txBody>
      </p:sp>
      <p:sp>
        <p:nvSpPr>
          <p:cNvPr id="4" name="pole tekstowe 3"/>
          <p:cNvSpPr txBox="1"/>
          <p:nvPr/>
        </p:nvSpPr>
        <p:spPr>
          <a:xfrm rot="21367458">
            <a:off x="4102768" y="2087161"/>
            <a:ext cx="48968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…NIE JEST PAŃSTWEM, A MA OBYWATELSTWO !?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3526267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OBYWATELSTWO UNII EUROPEJSKIEJ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pl-PL" b="1" dirty="0" smtClean="0"/>
              <a:t>TUE :</a:t>
            </a:r>
          </a:p>
          <a:p>
            <a:pPr lvl="1" algn="just"/>
            <a:r>
              <a:rPr lang="pl-PL" b="1" dirty="0" smtClean="0"/>
              <a:t>Preambuła : „ </a:t>
            </a:r>
            <a:r>
              <a:rPr lang="pl-PL" b="1" dirty="0"/>
              <a:t>ZDECYDOWANI ustanowić wspólne obywatelstwo dla obywateli swych </a:t>
            </a:r>
            <a:r>
              <a:rPr lang="pl-PL" b="1" dirty="0" smtClean="0"/>
              <a:t>krajów…”</a:t>
            </a:r>
          </a:p>
          <a:p>
            <a:pPr lvl="1" algn="just"/>
            <a:r>
              <a:rPr lang="pl-PL" b="1" dirty="0" smtClean="0"/>
              <a:t>„Unia zapewnia SWOIM obywatelom…”</a:t>
            </a:r>
          </a:p>
          <a:p>
            <a:pPr lvl="1" algn="just"/>
            <a:r>
              <a:rPr lang="pl-PL" b="1" dirty="0" smtClean="0"/>
              <a:t>Art. </a:t>
            </a:r>
            <a:r>
              <a:rPr lang="pl-PL" b="1" dirty="0"/>
              <a:t>9 : </a:t>
            </a:r>
            <a:r>
              <a:rPr lang="pl-PL" b="1" dirty="0" smtClean="0"/>
              <a:t>„We </a:t>
            </a:r>
            <a:r>
              <a:rPr lang="pl-PL" b="1" dirty="0"/>
              <a:t>wszystkich swoich działaniach Unia przestrzega zasady równości swoich obywateli, którzy </a:t>
            </a:r>
            <a:r>
              <a:rPr lang="pl-PL" b="1" dirty="0" smtClean="0"/>
              <a:t>są traktowani </a:t>
            </a:r>
            <a:r>
              <a:rPr lang="pl-PL" b="1" dirty="0"/>
              <a:t>z jednakową uwagą przez jej instytucje, organy i jednostki organizacyjne. </a:t>
            </a:r>
            <a:r>
              <a:rPr lang="pl-PL" b="1" dirty="0" smtClean="0"/>
              <a:t>Obywatelem Unii </a:t>
            </a:r>
            <a:r>
              <a:rPr lang="pl-PL" b="1" dirty="0"/>
              <a:t>jest każda osoba mająca obywatelstwo Państwa Członkowskiego. Obywatelstwo Unii </a:t>
            </a:r>
            <a:r>
              <a:rPr lang="pl-PL" b="1" dirty="0" smtClean="0"/>
              <a:t>ma charakter </a:t>
            </a:r>
            <a:r>
              <a:rPr lang="pl-PL" b="1" dirty="0"/>
              <a:t>dodatkowy w stosunku do obywatelstwa krajowego i nie zastępuje </a:t>
            </a:r>
            <a:r>
              <a:rPr lang="pl-PL" b="1" dirty="0" smtClean="0"/>
              <a:t>go”.</a:t>
            </a:r>
          </a:p>
          <a:p>
            <a:pPr lvl="1" algn="just"/>
            <a:r>
              <a:rPr lang="pl-PL" b="1" dirty="0" smtClean="0"/>
              <a:t>Art. 10 – Podstawą funkcjonowania Unii jest Demokracja przedstawicielska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50973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OBYWATELSTWO UNII EUROPEJSKIEJ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pl-PL" b="1" dirty="0" smtClean="0"/>
              <a:t>TFUE : </a:t>
            </a:r>
            <a:r>
              <a:rPr lang="pl-PL" b="1" dirty="0"/>
              <a:t>Część Druga </a:t>
            </a:r>
            <a:r>
              <a:rPr lang="pl-PL" dirty="0"/>
              <a:t>: NIEDYSKRYMINACJA I </a:t>
            </a:r>
            <a:r>
              <a:rPr lang="pl-PL" b="1" dirty="0"/>
              <a:t>OBYWATELSTWO </a:t>
            </a:r>
            <a:r>
              <a:rPr lang="pl-PL" b="1" dirty="0" smtClean="0"/>
              <a:t>UNII</a:t>
            </a:r>
          </a:p>
          <a:p>
            <a:r>
              <a:rPr lang="pl-PL" b="1" dirty="0" smtClean="0"/>
              <a:t>Art. 20 TFUE</a:t>
            </a:r>
          </a:p>
          <a:p>
            <a:r>
              <a:rPr lang="pl-PL" b="1" dirty="0"/>
              <a:t>Ustanawia się obywatelstwo Unii. Obywatelem Unii jest każda osoba mająca </a:t>
            </a:r>
            <a:r>
              <a:rPr lang="pl-PL" b="1" dirty="0" smtClean="0"/>
              <a:t>obywatelstwo Państwa </a:t>
            </a:r>
            <a:r>
              <a:rPr lang="pl-PL" b="1" dirty="0"/>
              <a:t>Członkowskiego. Obywatelstwo Unii ma charakter dodatkowy w stosunku do </a:t>
            </a:r>
            <a:r>
              <a:rPr lang="pl-PL" b="1" dirty="0" smtClean="0"/>
              <a:t>obywatelstwa krajowego</a:t>
            </a:r>
            <a:r>
              <a:rPr lang="pl-PL" b="1" dirty="0"/>
              <a:t>, nie zastępując go jednak.</a:t>
            </a:r>
          </a:p>
          <a:p>
            <a:r>
              <a:rPr lang="pl-PL" b="1" dirty="0"/>
              <a:t>2. Obywatele Unii korzystają z praw i podlegają obowiązkom przewidzianym w Traktatach. </a:t>
            </a:r>
            <a:r>
              <a:rPr lang="pl-PL" b="1" dirty="0" smtClean="0"/>
              <a:t>Mają </a:t>
            </a:r>
            <a:r>
              <a:rPr lang="pl-PL" b="1" u="sng" dirty="0" smtClean="0"/>
              <a:t>między </a:t>
            </a:r>
            <a:r>
              <a:rPr lang="pl-PL" b="1" u="sng" dirty="0"/>
              <a:t>innymi</a:t>
            </a:r>
            <a:r>
              <a:rPr lang="pl-PL" b="1" dirty="0"/>
              <a:t> prawo </a:t>
            </a:r>
            <a:r>
              <a:rPr lang="pl-PL" b="1" dirty="0" smtClean="0"/>
              <a:t>do…</a:t>
            </a:r>
          </a:p>
          <a:p>
            <a:r>
              <a:rPr lang="pl-PL" b="1" dirty="0" smtClean="0"/>
              <a:t>-Swobodne przemieszczanie się i przebywanie na terytorium Państw Członkowskich</a:t>
            </a:r>
          </a:p>
          <a:p>
            <a:r>
              <a:rPr lang="pl-PL" b="1" dirty="0" smtClean="0"/>
              <a:t>-głosowanie i kandydowanie do pe i w wyborach lokalnych</a:t>
            </a:r>
          </a:p>
          <a:p>
            <a:r>
              <a:rPr lang="pl-PL" b="1" dirty="0" smtClean="0"/>
              <a:t>-Petycja do PE (227 TFUE), Europejski Ombudsman (art. 228), Prawo do Kontaktu i Informacji w Języku urzędowym; art. 15 ust. 4 – Również dostęp do dokumentów</a:t>
            </a:r>
          </a:p>
          <a:p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83737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„INICJATYWA OBYWATELSKA”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01579" y="1925053"/>
            <a:ext cx="11081084" cy="3866147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pl-PL" b="1" dirty="0" smtClean="0"/>
              <a:t>Art. 11 ust. 4 TUE</a:t>
            </a:r>
          </a:p>
          <a:p>
            <a:pPr marL="0" indent="0" algn="just">
              <a:buNone/>
            </a:pPr>
            <a:r>
              <a:rPr lang="pl-PL" b="1" dirty="0" smtClean="0"/>
              <a:t>„Obywatele </a:t>
            </a:r>
            <a:r>
              <a:rPr lang="pl-PL" b="1" dirty="0"/>
              <a:t>Unii w liczbie nie mniejszej niż milion, mający obywatelstwo znacznej </a:t>
            </a:r>
            <a:r>
              <a:rPr lang="pl-PL" b="1" dirty="0" smtClean="0"/>
              <a:t>liczby Państw </a:t>
            </a:r>
            <a:r>
              <a:rPr lang="pl-PL" b="1" dirty="0"/>
              <a:t>Członkowskich, mogą podjąć inicjatywę zwrócenia się do Komisji Europejskiej o </a:t>
            </a:r>
            <a:r>
              <a:rPr lang="pl-PL" b="1" dirty="0" smtClean="0"/>
              <a:t>przedłożenie, w </a:t>
            </a:r>
            <a:r>
              <a:rPr lang="pl-PL" b="1" dirty="0"/>
              <a:t>ramach jej uprawnień, odpowiedniego wniosku w sprawach, w odniesieniu do których, </a:t>
            </a:r>
            <a:r>
              <a:rPr lang="pl-PL" b="1" dirty="0" smtClean="0"/>
              <a:t>zdaniem obywateli</a:t>
            </a:r>
            <a:r>
              <a:rPr lang="pl-PL" b="1" dirty="0"/>
              <a:t>, stosowanie Traktatów wymaga aktu prawnego </a:t>
            </a:r>
            <a:r>
              <a:rPr lang="pl-PL" b="1" dirty="0" smtClean="0"/>
              <a:t>Unii”.</a:t>
            </a:r>
          </a:p>
          <a:p>
            <a:pPr algn="just"/>
            <a:r>
              <a:rPr lang="pl-PL" b="1" dirty="0" smtClean="0"/>
              <a:t>Rozporządzenie parlamentu Europejskiego i Rady NR 211/2011 z </a:t>
            </a:r>
            <a:r>
              <a:rPr lang="pl-PL" b="1" dirty="0"/>
              <a:t>dnia 16 lutego 2011 </a:t>
            </a:r>
            <a:r>
              <a:rPr lang="pl-PL" b="1" dirty="0" smtClean="0"/>
              <a:t>roku w </a:t>
            </a:r>
            <a:r>
              <a:rPr lang="pl-PL" b="1" dirty="0"/>
              <a:t>sprawie inicjatywy </a:t>
            </a:r>
            <a:r>
              <a:rPr lang="pl-PL" b="1" dirty="0" smtClean="0"/>
              <a:t>obywatelskiej</a:t>
            </a:r>
          </a:p>
          <a:p>
            <a:pPr algn="just"/>
            <a:r>
              <a:rPr lang="pl-PL" b="1" dirty="0" smtClean="0"/>
              <a:t>„Znaczna Liczba Państw Członkowskich” = ¼ Wszystkich Państw, czyli 7</a:t>
            </a:r>
          </a:p>
          <a:p>
            <a:pPr algn="just"/>
            <a:r>
              <a:rPr lang="pl-PL" b="1" dirty="0" smtClean="0"/>
              <a:t>eur-lex.europa.eu/</a:t>
            </a:r>
            <a:r>
              <a:rPr lang="pl-PL" b="1" dirty="0" err="1" smtClean="0"/>
              <a:t>LexUriServ</a:t>
            </a:r>
            <a:r>
              <a:rPr lang="pl-PL" b="1" dirty="0" smtClean="0"/>
              <a:t>/</a:t>
            </a:r>
            <a:r>
              <a:rPr lang="pl-PL" b="1" dirty="0" err="1" smtClean="0"/>
              <a:t>LexUriServ.do?uri</a:t>
            </a:r>
            <a:r>
              <a:rPr lang="pl-PL" b="1" dirty="0" smtClean="0"/>
              <a:t>=OJ:L:2011:065:0001:0022:PL:PDF</a:t>
            </a:r>
          </a:p>
          <a:p>
            <a:pPr algn="just"/>
            <a:r>
              <a:rPr lang="pl-PL" b="1" dirty="0"/>
              <a:t>http://</a:t>
            </a:r>
            <a:r>
              <a:rPr lang="pl-PL" b="1" dirty="0" smtClean="0"/>
              <a:t>ec.europa.eu/citizens-initiative/public/legislative-framework</a:t>
            </a:r>
          </a:p>
          <a:p>
            <a:pPr algn="just"/>
            <a:r>
              <a:rPr lang="pl-PL" b="1" dirty="0" smtClean="0"/>
              <a:t>Obliguje KE do odniesienia się do prawidłowo wniesionej inicjatywy</a:t>
            </a:r>
          </a:p>
          <a:p>
            <a:pPr algn="just"/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123228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iatka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5AD0B8"/>
      </a:accent1>
      <a:accent2>
        <a:srgbClr val="47BB7E"/>
      </a:accent2>
      <a:accent3>
        <a:srgbClr val="96CD4B"/>
      </a:accent3>
      <a:accent4>
        <a:srgbClr val="61C7DD"/>
      </a:accent4>
      <a:accent5>
        <a:srgbClr val="2495CF"/>
      </a:accent5>
      <a:accent6>
        <a:srgbClr val="5A74D1"/>
      </a:accent6>
      <a:hlink>
        <a:srgbClr val="72CEBB"/>
      </a:hlink>
      <a:folHlink>
        <a:srgbClr val="98E6D6"/>
      </a:folHlink>
    </a:clrScheme>
    <a:fontScheme name="Mesh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0F262FD6-3409-4039-A531-64BD4D2F99E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TC103457485[[fn=Siatka]]</Template>
  <TotalTime>223</TotalTime>
  <Words>900</Words>
  <Application>Microsoft Office PowerPoint</Application>
  <PresentationFormat>Panoramiczny</PresentationFormat>
  <Paragraphs>85</Paragraphs>
  <Slides>13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2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13</vt:i4>
      </vt:variant>
    </vt:vector>
  </HeadingPairs>
  <TitlesOfParts>
    <vt:vector size="16" baseType="lpstr">
      <vt:lpstr>Arial</vt:lpstr>
      <vt:lpstr>Century Gothic</vt:lpstr>
      <vt:lpstr>Siatka</vt:lpstr>
      <vt:lpstr>Obywatelstwo Unii Europejskiej</vt:lpstr>
      <vt:lpstr>Pojęcie obywatelstwa</vt:lpstr>
      <vt:lpstr>PRAWO MIĘDZYNARODOWE</vt:lpstr>
      <vt:lpstr>KRAJOWE PRAWO KONSTYTUCYJNE</vt:lpstr>
      <vt:lpstr>PRAWO KONSTYTUCYJNE RZECZPOSPOLITEJ POLSKIEJ</vt:lpstr>
      <vt:lpstr>OBYWATELSTWO UNII EUROPEJSKIEJ</vt:lpstr>
      <vt:lpstr>OBYWATELSTWO UNII EUROPEJSKIEJ</vt:lpstr>
      <vt:lpstr>OBYWATELSTWO UNII EUROPEJSKIEJ</vt:lpstr>
      <vt:lpstr>„INICJATYWA OBYWATELSKA”</vt:lpstr>
      <vt:lpstr>PRAWO POCHODNE vel WTÓRNE UNII EUROPEJSKIEJ A OBYWATELSTWO</vt:lpstr>
      <vt:lpstr>PRAWA PODSTAWOWE A OBYWATELSTWO UE</vt:lpstr>
      <vt:lpstr>ORZECZNICTWO</vt:lpstr>
      <vt:lpstr>Prezentacja programu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Obywatelstwo Unii Europejskiej</dc:title>
  <dc:creator>Łukasz Stępkowski</dc:creator>
  <cp:lastModifiedBy>Łukasz Stępkowski</cp:lastModifiedBy>
  <cp:revision>23</cp:revision>
  <dcterms:created xsi:type="dcterms:W3CDTF">2013-11-24T20:11:22Z</dcterms:created>
  <dcterms:modified xsi:type="dcterms:W3CDTF">2013-11-25T18:42:36Z</dcterms:modified>
</cp:coreProperties>
</file>