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5"/>
  </p:notesMasterIdLst>
  <p:handoutMasterIdLst>
    <p:handoutMasterId r:id="rId26"/>
  </p:handoutMasterIdLst>
  <p:sldIdLst>
    <p:sldId id="256" r:id="rId3"/>
    <p:sldId id="279" r:id="rId4"/>
    <p:sldId id="288" r:id="rId5"/>
    <p:sldId id="269" r:id="rId6"/>
    <p:sldId id="272" r:id="rId7"/>
    <p:sldId id="270" r:id="rId8"/>
    <p:sldId id="281" r:id="rId9"/>
    <p:sldId id="289" r:id="rId10"/>
    <p:sldId id="271" r:id="rId11"/>
    <p:sldId id="273" r:id="rId12"/>
    <p:sldId id="274" r:id="rId13"/>
    <p:sldId id="275" r:id="rId14"/>
    <p:sldId id="276" r:id="rId15"/>
    <p:sldId id="277" r:id="rId16"/>
    <p:sldId id="278" r:id="rId17"/>
    <p:sldId id="280" r:id="rId18"/>
    <p:sldId id="283" r:id="rId19"/>
    <p:sldId id="284" r:id="rId20"/>
    <p:sldId id="285" r:id="rId21"/>
    <p:sldId id="286" r:id="rId22"/>
    <p:sldId id="290" r:id="rId23"/>
    <p:sldId id="287" r:id="rId24"/>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008">
          <p15:clr>
            <a:srgbClr val="A4A3A4"/>
          </p15:clr>
        </p15:guide>
        <p15:guide id="3" orient="horz" pos="3792">
          <p15:clr>
            <a:srgbClr val="A4A3A4"/>
          </p15:clr>
        </p15:guide>
        <p15:guide id="4" orient="horz" pos="336">
          <p15:clr>
            <a:srgbClr val="A4A3A4"/>
          </p15:clr>
        </p15:guide>
        <p15:guide id="5" orient="horz" pos="1920">
          <p15:clr>
            <a:srgbClr val="A4A3A4"/>
          </p15:clr>
        </p15:guide>
        <p15:guide id="6" orient="horz" pos="3984">
          <p15:clr>
            <a:srgbClr val="A4A3A4"/>
          </p15:clr>
        </p15:guide>
        <p15:guide id="7" orient="horz" pos="1152">
          <p15:clr>
            <a:srgbClr val="A4A3A4"/>
          </p15:clr>
        </p15:guide>
        <p15:guide id="8" pos="3839">
          <p15:clr>
            <a:srgbClr val="A4A3A4"/>
          </p15:clr>
        </p15:guide>
        <p15:guide id="9" pos="671">
          <p15:clr>
            <a:srgbClr val="A4A3A4"/>
          </p15:clr>
        </p15:guide>
        <p15:guide id="10" pos="7007">
          <p15:clr>
            <a:srgbClr val="A4A3A4"/>
          </p15:clr>
        </p15:guide>
        <p15:guide id="11" pos="6143">
          <p15:clr>
            <a:srgbClr val="A4A3A4"/>
          </p15:clr>
        </p15:guide>
        <p15:guide id="12" pos="3263">
          <p15:clr>
            <a:srgbClr val="A4A3A4"/>
          </p15:clr>
        </p15:guide>
        <p15:guide id="13" pos="7391">
          <p15:clr>
            <a:srgbClr val="A4A3A4"/>
          </p15:clr>
        </p15:guide>
        <p15:guide id="14" pos="369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7" autoAdjust="0"/>
    <p:restoredTop sz="94660"/>
  </p:normalViewPr>
  <p:slideViewPr>
    <p:cSldViewPr showGuides="1">
      <p:cViewPr>
        <p:scale>
          <a:sx n="75" d="100"/>
          <a:sy n="75" d="100"/>
        </p:scale>
        <p:origin x="336" y="168"/>
      </p:cViewPr>
      <p:guideLst>
        <p:guide orient="horz" pos="2160"/>
        <p:guide orient="horz" pos="1008"/>
        <p:guide orient="horz" pos="3792"/>
        <p:guide orient="horz" pos="336"/>
        <p:guide orient="horz" pos="1920"/>
        <p:guide orient="horz" pos="3984"/>
        <p:guide orient="horz" pos="1152"/>
        <p:guide pos="3839"/>
        <p:guide pos="671"/>
        <p:guide pos="7007"/>
        <p:guide pos="6143"/>
        <p:guide pos="3263"/>
        <p:guide pos="7391"/>
        <p:guide pos="3695"/>
      </p:guideLst>
    </p:cSldViewPr>
  </p:slideViewPr>
  <p:notesTextViewPr>
    <p:cViewPr>
      <p:scale>
        <a:sx n="1" d="1"/>
        <a:sy n="1" d="1"/>
      </p:scale>
      <p:origin x="0" y="0"/>
    </p:cViewPr>
  </p:notesTextViewPr>
  <p:notesViewPr>
    <p:cSldViewPr showGuides="1">
      <p:cViewPr varScale="1">
        <p:scale>
          <a:sx n="80" d="100"/>
          <a:sy n="80" d="100"/>
        </p:scale>
        <p:origin x="207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4CE221E-83ED-4F6C-BA5F-3F9E6FDB6953}" type="datetimeFigureOut">
              <a:rPr lang="pl-PL" smtClean="0"/>
              <a:t>2014-01-26</a:t>
            </a:fld>
            <a:endParaRPr lang="pl-PL" dirty="0"/>
          </a:p>
        </p:txBody>
      </p:sp>
      <p:sp>
        <p:nvSpPr>
          <p:cNvPr id="4" name="Symbol zastępczy stopki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dirty="0"/>
          </a:p>
        </p:txBody>
      </p:sp>
      <p:sp>
        <p:nvSpPr>
          <p:cNvPr id="5" name="Symbol zastępczy numeru slajd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A4CBEF8-5CDE-472B-839B-B8BB0C881006}" type="slidenum">
              <a:rPr lang="pl-PL" smtClean="0"/>
              <a:t>‹#›</a:t>
            </a:fld>
            <a:endParaRPr lang="pl-PL" dirty="0"/>
          </a:p>
        </p:txBody>
      </p:sp>
    </p:spTree>
    <p:extLst>
      <p:ext uri="{BB962C8B-B14F-4D97-AF65-F5344CB8AC3E}">
        <p14:creationId xmlns:p14="http://schemas.microsoft.com/office/powerpoint/2010/main" val="42632892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853E5F-CE67-483C-A264-F17AC70E9CA2}" type="datetimeFigureOut">
              <a:rPr lang="pl-PL" smtClean="0"/>
              <a:t>2014-01-26</a:t>
            </a:fld>
            <a:endParaRPr lang="pl-PL" dirty="0"/>
          </a:p>
        </p:txBody>
      </p:sp>
      <p:sp>
        <p:nvSpPr>
          <p:cNvPr id="4" name="Symbol zastępczy obrazu slajdu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pl-PL" dirty="0"/>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dirty="0" smtClean="0"/>
              <a:t>Kliknij, aby edytować style wzorca tekstu</a:t>
            </a:r>
          </a:p>
          <a:p>
            <a:pPr lvl="1"/>
            <a:r>
              <a:rPr lang="pl-PL" dirty="0" smtClean="0"/>
              <a:t>Drugi poziom</a:t>
            </a:r>
          </a:p>
          <a:p>
            <a:pPr lvl="2"/>
            <a:r>
              <a:rPr lang="pl-PL" dirty="0" smtClean="0"/>
              <a:t>Trzeci poziom</a:t>
            </a:r>
          </a:p>
          <a:p>
            <a:pPr lvl="3"/>
            <a:r>
              <a:rPr lang="pl-PL" dirty="0" smtClean="0"/>
              <a:t>Czwarty poziom</a:t>
            </a:r>
          </a:p>
          <a:p>
            <a:pPr lvl="4"/>
            <a:r>
              <a:rPr lang="pl-PL" dirty="0" smtClean="0"/>
              <a:t>Piąty poziom</a:t>
            </a:r>
            <a:endParaRPr lang="pl-PL" dirty="0"/>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dirty="0"/>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B98AFB-CB0D-4DFE-87B9-B4B0D0DE73CD}" type="slidenum">
              <a:rPr lang="pl-PL" smtClean="0"/>
              <a:t>‹#›</a:t>
            </a:fld>
            <a:endParaRPr lang="pl-PL" dirty="0"/>
          </a:p>
        </p:txBody>
      </p:sp>
    </p:spTree>
    <p:extLst>
      <p:ext uri="{BB962C8B-B14F-4D97-AF65-F5344CB8AC3E}">
        <p14:creationId xmlns:p14="http://schemas.microsoft.com/office/powerpoint/2010/main" val="2512805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ytuł 1"/>
          <p:cNvSpPr>
            <a:spLocks noGrp="1"/>
          </p:cNvSpPr>
          <p:nvPr>
            <p:ph type="ctrTitle"/>
          </p:nvPr>
        </p:nvSpPr>
        <p:spPr>
          <a:xfrm>
            <a:off x="1065214" y="533400"/>
            <a:ext cx="5029200" cy="2514601"/>
          </a:xfrm>
        </p:spPr>
        <p:txBody>
          <a:bodyPr>
            <a:normAutofit/>
          </a:bodyPr>
          <a:lstStyle>
            <a:lvl1pPr>
              <a:defRPr sz="5400"/>
            </a:lvl1pPr>
          </a:lstStyle>
          <a:p>
            <a:r>
              <a:rPr lang="pl-PL" smtClean="0"/>
              <a:t>Kliknij, aby edytować styl</a:t>
            </a:r>
            <a:endParaRPr lang="pl-PL" dirty="0"/>
          </a:p>
        </p:txBody>
      </p:sp>
      <p:sp>
        <p:nvSpPr>
          <p:cNvPr id="3" name="Podtytuł 2"/>
          <p:cNvSpPr>
            <a:spLocks noGrp="1"/>
          </p:cNvSpPr>
          <p:nvPr>
            <p:ph type="subTitle" idx="1"/>
          </p:nvPr>
        </p:nvSpPr>
        <p:spPr>
          <a:xfrm>
            <a:off x="1065212" y="3403600"/>
            <a:ext cx="5029201" cy="1397000"/>
          </a:xfrm>
        </p:spPr>
        <p:txBody>
          <a:bodyPr>
            <a:normAutofit/>
          </a:bodyPr>
          <a:lstStyle>
            <a:lvl1pPr marL="0" indent="0" algn="l">
              <a:spcBef>
                <a:spcPts val="600"/>
              </a:spcBef>
              <a:buNone/>
              <a:defRPr sz="240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dirty="0"/>
          </a:p>
        </p:txBody>
      </p:sp>
      <p:sp>
        <p:nvSpPr>
          <p:cNvPr id="4" name="Symbol zastępczy daty 3"/>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66475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dirty="0"/>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daty 3"/>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2668093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61412" y="533400"/>
            <a:ext cx="2362201" cy="5486400"/>
          </a:xfrm>
        </p:spPr>
        <p:txBody>
          <a:bodyPr vert="eaVert"/>
          <a:lstStyle/>
          <a:p>
            <a:r>
              <a:rPr lang="pl-PL" smtClean="0"/>
              <a:t>Kliknij, aby edytować styl</a:t>
            </a:r>
            <a:endParaRPr lang="pl-PL" dirty="0"/>
          </a:p>
        </p:txBody>
      </p:sp>
      <p:sp>
        <p:nvSpPr>
          <p:cNvPr id="3" name="Symbol zastępczy tytułu pionowego 2"/>
          <p:cNvSpPr>
            <a:spLocks noGrp="1"/>
          </p:cNvSpPr>
          <p:nvPr>
            <p:ph type="body" orient="vert" idx="1"/>
          </p:nvPr>
        </p:nvSpPr>
        <p:spPr>
          <a:xfrm>
            <a:off x="1065213" y="533400"/>
            <a:ext cx="7467599" cy="548640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daty 3"/>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188244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dirty="0"/>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daty 3"/>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242915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a:xfrm>
            <a:off x="1065214" y="533400"/>
            <a:ext cx="8686800" cy="2286000"/>
          </a:xfrm>
        </p:spPr>
        <p:txBody>
          <a:bodyPr anchor="b">
            <a:normAutofit/>
          </a:bodyPr>
          <a:lstStyle>
            <a:lvl1pPr algn="l">
              <a:defRPr sz="5400" b="1" cap="none" baseline="0"/>
            </a:lvl1pPr>
          </a:lstStyle>
          <a:p>
            <a:r>
              <a:rPr lang="pl-PL" smtClean="0"/>
              <a:t>Kliknij, aby edytować styl</a:t>
            </a:r>
            <a:endParaRPr lang="pl-PL" dirty="0"/>
          </a:p>
        </p:txBody>
      </p:sp>
      <p:sp>
        <p:nvSpPr>
          <p:cNvPr id="3" name="Symbol zastępczy tekstu 2"/>
          <p:cNvSpPr>
            <a:spLocks noGrp="1"/>
          </p:cNvSpPr>
          <p:nvPr>
            <p:ph type="body" idx="1"/>
          </p:nvPr>
        </p:nvSpPr>
        <p:spPr>
          <a:xfrm>
            <a:off x="1065214" y="3124200"/>
            <a:ext cx="8686800" cy="1371600"/>
          </a:xfrm>
        </p:spPr>
        <p:txBody>
          <a:bodyPr anchor="t">
            <a:normAutofit/>
          </a:bodyPr>
          <a:lstStyle>
            <a:lvl1pPr marL="0" indent="0">
              <a:spcBef>
                <a:spcPts val="600"/>
              </a:spcBef>
              <a:buNone/>
              <a:defRPr sz="24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3701331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dirty="0"/>
          </a:p>
        </p:txBody>
      </p:sp>
      <p:sp>
        <p:nvSpPr>
          <p:cNvPr id="3" name="Symbol zastępczy zawartości 2"/>
          <p:cNvSpPr>
            <a:spLocks noGrp="1"/>
          </p:cNvSpPr>
          <p:nvPr>
            <p:ph sz="half" idx="1"/>
          </p:nvPr>
        </p:nvSpPr>
        <p:spPr>
          <a:xfrm>
            <a:off x="1065212" y="1828800"/>
            <a:ext cx="4251960" cy="4191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zawartości 3"/>
          <p:cNvSpPr>
            <a:spLocks noGrp="1"/>
          </p:cNvSpPr>
          <p:nvPr>
            <p:ph sz="half" idx="2"/>
          </p:nvPr>
        </p:nvSpPr>
        <p:spPr>
          <a:xfrm>
            <a:off x="5464598" y="1828800"/>
            <a:ext cx="4251960" cy="4191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5" name="Symbol zastępczy daty 4"/>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3413709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1065211" y="533400"/>
            <a:ext cx="8686802" cy="1066800"/>
          </a:xfrm>
        </p:spPr>
        <p:txBody>
          <a:bodyPr/>
          <a:lstStyle>
            <a:lvl1pPr>
              <a:defRPr/>
            </a:lvl1pPr>
          </a:lstStyle>
          <a:p>
            <a:r>
              <a:rPr lang="pl-PL" smtClean="0"/>
              <a:t>Kliknij, aby edytować styl</a:t>
            </a:r>
            <a:endParaRPr lang="pl-PL" dirty="0"/>
          </a:p>
        </p:txBody>
      </p:sp>
      <p:sp>
        <p:nvSpPr>
          <p:cNvPr id="3" name="Symbol zastępczy tekstu 2"/>
          <p:cNvSpPr>
            <a:spLocks noGrp="1"/>
          </p:cNvSpPr>
          <p:nvPr>
            <p:ph type="body" idx="1"/>
          </p:nvPr>
        </p:nvSpPr>
        <p:spPr>
          <a:xfrm>
            <a:off x="1065213" y="1828799"/>
            <a:ext cx="4251960" cy="685801"/>
          </a:xfrm>
        </p:spPr>
        <p:txBody>
          <a:bodyPr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1065213" y="2590800"/>
            <a:ext cx="4251960"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5" name="Symbol zastępczy tekstu 4"/>
          <p:cNvSpPr>
            <a:spLocks noGrp="1"/>
          </p:cNvSpPr>
          <p:nvPr>
            <p:ph type="body" sz="quarter" idx="3"/>
          </p:nvPr>
        </p:nvSpPr>
        <p:spPr>
          <a:xfrm>
            <a:off x="5500053" y="1828799"/>
            <a:ext cx="4251960" cy="685801"/>
          </a:xfrm>
        </p:spPr>
        <p:txBody>
          <a:bodyPr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5500053" y="2590800"/>
            <a:ext cx="4251960"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7" name="Symbol zastępczy daty 6"/>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8" name="Symbol zastępczy stopki 7"/>
          <p:cNvSpPr>
            <a:spLocks noGrp="1"/>
          </p:cNvSpPr>
          <p:nvPr>
            <p:ph type="ftr" sz="quarter" idx="11"/>
          </p:nvPr>
        </p:nvSpPr>
        <p:spPr/>
        <p:txBody>
          <a:bodyPr/>
          <a:lstStyle/>
          <a:p>
            <a:endParaRPr lang="pl-PL" dirty="0"/>
          </a:p>
        </p:txBody>
      </p:sp>
      <p:sp>
        <p:nvSpPr>
          <p:cNvPr id="9" name="Symbol zastępczy numeru slajdu 8"/>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200078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dirty="0"/>
          </a:p>
        </p:txBody>
      </p:sp>
      <p:sp>
        <p:nvSpPr>
          <p:cNvPr id="3" name="Symbol zastępczy daty 2"/>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4" name="Symbol zastępczy stopki 3"/>
          <p:cNvSpPr>
            <a:spLocks noGrp="1"/>
          </p:cNvSpPr>
          <p:nvPr>
            <p:ph type="ftr" sz="quarter" idx="11"/>
          </p:nvPr>
        </p:nvSpPr>
        <p:spPr/>
        <p:txBody>
          <a:bodyPr/>
          <a:lstStyle/>
          <a:p>
            <a:endParaRPr lang="pl-PL" dirty="0"/>
          </a:p>
        </p:txBody>
      </p:sp>
      <p:sp>
        <p:nvSpPr>
          <p:cNvPr id="5" name="Symbol zastępczy numeru slajdu 4"/>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907158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3" name="Symbol zastępczy stopki 2"/>
          <p:cNvSpPr>
            <a:spLocks noGrp="1"/>
          </p:cNvSpPr>
          <p:nvPr>
            <p:ph type="ftr" sz="quarter" idx="11"/>
          </p:nvPr>
        </p:nvSpPr>
        <p:spPr/>
        <p:txBody>
          <a:bodyPr/>
          <a:lstStyle/>
          <a:p>
            <a:endParaRPr lang="pl-PL" dirty="0"/>
          </a:p>
        </p:txBody>
      </p:sp>
      <p:sp>
        <p:nvSpPr>
          <p:cNvPr id="4" name="Symbol zastępczy numeru slajdu 3"/>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2441531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a:xfrm>
            <a:off x="1065213" y="533400"/>
            <a:ext cx="4114800" cy="1524000"/>
          </a:xfrm>
        </p:spPr>
        <p:txBody>
          <a:bodyPr anchor="b">
            <a:normAutofit/>
          </a:bodyPr>
          <a:lstStyle>
            <a:lvl1pPr algn="l">
              <a:defRPr sz="3600" b="1"/>
            </a:lvl1pPr>
          </a:lstStyle>
          <a:p>
            <a:r>
              <a:rPr lang="pl-PL" smtClean="0"/>
              <a:t>Kliknij, aby edytować styl</a:t>
            </a:r>
            <a:endParaRPr lang="pl-PL" dirty="0"/>
          </a:p>
        </p:txBody>
      </p:sp>
      <p:sp>
        <p:nvSpPr>
          <p:cNvPr id="3" name="Symbol zastępczy zawartości 2"/>
          <p:cNvSpPr>
            <a:spLocks noGrp="1"/>
          </p:cNvSpPr>
          <p:nvPr>
            <p:ph idx="1"/>
          </p:nvPr>
        </p:nvSpPr>
        <p:spPr>
          <a:xfrm>
            <a:off x="5865813" y="533400"/>
            <a:ext cx="586740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tekstu 3"/>
          <p:cNvSpPr>
            <a:spLocks noGrp="1"/>
          </p:cNvSpPr>
          <p:nvPr>
            <p:ph type="body" sz="half" idx="2"/>
          </p:nvPr>
        </p:nvSpPr>
        <p:spPr>
          <a:xfrm>
            <a:off x="1065213" y="2209800"/>
            <a:ext cx="4114800" cy="3810000"/>
          </a:xfrm>
        </p:spPr>
        <p:txBody>
          <a:bodyPr>
            <a:normAutofit/>
          </a:bodyPr>
          <a:lstStyle>
            <a:lvl1pPr marL="0" indent="0">
              <a:lnSpc>
                <a:spcPct val="110000"/>
              </a:lnSpc>
              <a:spcBef>
                <a:spcPts val="600"/>
              </a:spcBef>
              <a:buNone/>
              <a:defRPr sz="18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3E0FA9E5-6744-4841-888F-9E7CC0C2B7EC}" type="datetimeFigureOut">
              <a:rPr lang="pl-PL" smtClean="0"/>
              <a:t>2014-01-26</a:t>
            </a:fld>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AAEAE4A8-A6E5-453E-B946-FB774B73F48C}" type="slidenum">
              <a:rPr lang="pl-PL" smtClean="0"/>
              <a:t>‹#›</a:t>
            </a:fld>
            <a:endParaRPr lang="pl-PL" dirty="0"/>
          </a:p>
        </p:txBody>
      </p:sp>
    </p:spTree>
    <p:extLst>
      <p:ext uri="{BB962C8B-B14F-4D97-AF65-F5344CB8AC3E}">
        <p14:creationId xmlns:p14="http://schemas.microsoft.com/office/powerpoint/2010/main" val="2101711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ytuł 1"/>
          <p:cNvSpPr>
            <a:spLocks noGrp="1"/>
          </p:cNvSpPr>
          <p:nvPr>
            <p:ph type="title"/>
          </p:nvPr>
        </p:nvSpPr>
        <p:spPr>
          <a:xfrm>
            <a:off x="1065213" y="533400"/>
            <a:ext cx="4114800" cy="1524000"/>
          </a:xfrm>
        </p:spPr>
        <p:txBody>
          <a:bodyPr anchor="b">
            <a:noAutofit/>
          </a:bodyPr>
          <a:lstStyle>
            <a:lvl1pPr algn="l">
              <a:defRPr sz="3600" b="1"/>
            </a:lvl1pPr>
          </a:lstStyle>
          <a:p>
            <a:r>
              <a:rPr lang="pl-PL" smtClean="0"/>
              <a:t>Kliknij, aby edytować styl</a:t>
            </a:r>
            <a:endParaRPr lang="pl-PL" dirty="0"/>
          </a:p>
        </p:txBody>
      </p:sp>
      <p:sp>
        <p:nvSpPr>
          <p:cNvPr id="3" name="Symbol zastępczy obrazu 2"/>
          <p:cNvSpPr>
            <a:spLocks noGrp="1"/>
          </p:cNvSpPr>
          <p:nvPr>
            <p:ph type="pic" idx="1"/>
          </p:nvPr>
        </p:nvSpPr>
        <p:spPr>
          <a:xfrm>
            <a:off x="5865812" y="533400"/>
            <a:ext cx="5780173" cy="5791200"/>
          </a:xfrm>
          <a:ln w="50800">
            <a:solidFill>
              <a:schemeClr val="tx1">
                <a:lumMod val="65000"/>
                <a:lumOff val="35000"/>
              </a:schemeClr>
            </a:solidFill>
            <a:miter lim="800000"/>
          </a:ln>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pl-PL" dirty="0"/>
          </a:p>
        </p:txBody>
      </p:sp>
      <p:sp>
        <p:nvSpPr>
          <p:cNvPr id="4" name="Symbol zastępczy tekstu 3"/>
          <p:cNvSpPr>
            <a:spLocks noGrp="1"/>
          </p:cNvSpPr>
          <p:nvPr>
            <p:ph type="body" sz="half" idx="2"/>
          </p:nvPr>
        </p:nvSpPr>
        <p:spPr>
          <a:xfrm>
            <a:off x="1065213" y="2209800"/>
            <a:ext cx="4114800" cy="3810000"/>
          </a:xfrm>
        </p:spPr>
        <p:txBody>
          <a:bodyPr>
            <a:normAutofit/>
          </a:bodyPr>
          <a:lstStyle>
            <a:lvl1pPr marL="0" indent="0">
              <a:lnSpc>
                <a:spcPct val="110000"/>
              </a:lnSpc>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Tree>
    <p:extLst>
      <p:ext uri="{BB962C8B-B14F-4D97-AF65-F5344CB8AC3E}">
        <p14:creationId xmlns:p14="http://schemas.microsoft.com/office/powerpoint/2010/main" val="1419608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1065212" y="533400"/>
            <a:ext cx="8686801" cy="1066800"/>
          </a:xfrm>
          <a:prstGeom prst="rect">
            <a:avLst/>
          </a:prstGeom>
        </p:spPr>
        <p:txBody>
          <a:bodyPr vert="horz" lIns="91440" tIns="45720" rIns="91440" bIns="45720" rtlCol="0" anchor="b">
            <a:normAutofit/>
          </a:bodyPr>
          <a:lstStyle/>
          <a:p>
            <a:r>
              <a:rPr lang="pl-PL" dirty="0" smtClean="0"/>
              <a:t>Kliknij, aby edytować styl</a:t>
            </a:r>
            <a:endParaRPr lang="pl-PL" dirty="0"/>
          </a:p>
        </p:txBody>
      </p:sp>
      <p:sp>
        <p:nvSpPr>
          <p:cNvPr id="3" name="Symbol zastępczy tekstu 2"/>
          <p:cNvSpPr>
            <a:spLocks noGrp="1"/>
          </p:cNvSpPr>
          <p:nvPr>
            <p:ph type="body" idx="1"/>
          </p:nvPr>
        </p:nvSpPr>
        <p:spPr>
          <a:xfrm>
            <a:off x="1065212" y="1828800"/>
            <a:ext cx="8686801" cy="4191000"/>
          </a:xfrm>
          <a:prstGeom prst="rect">
            <a:avLst/>
          </a:prstGeom>
        </p:spPr>
        <p:txBody>
          <a:bodyPr vert="horz" lIns="91440" tIns="45720" rIns="91440" bIns="45720" rtlCol="0">
            <a:normAutofit/>
          </a:bodyPr>
          <a:lstStyle/>
          <a:p>
            <a:pPr lvl="0"/>
            <a:r>
              <a:rPr lang="pl-PL" dirty="0" smtClean="0"/>
              <a:t>Kliknij, aby edytować style wzorca tekstu</a:t>
            </a:r>
          </a:p>
          <a:p>
            <a:pPr lvl="1"/>
            <a:r>
              <a:rPr lang="pl-PL" dirty="0" smtClean="0"/>
              <a:t>Drugi poziom</a:t>
            </a:r>
          </a:p>
          <a:p>
            <a:pPr lvl="2"/>
            <a:r>
              <a:rPr lang="pl-PL" dirty="0" smtClean="0"/>
              <a:t>Trzeci poziom</a:t>
            </a:r>
          </a:p>
          <a:p>
            <a:pPr lvl="3"/>
            <a:r>
              <a:rPr lang="pl-PL" dirty="0" smtClean="0"/>
              <a:t>Czwarty poziom</a:t>
            </a:r>
          </a:p>
          <a:p>
            <a:pPr lvl="4"/>
            <a:r>
              <a:rPr lang="pl-PL" dirty="0" smtClean="0"/>
              <a:t>Piąty poziom</a:t>
            </a:r>
            <a:endParaRPr lang="pl-PL" dirty="0"/>
          </a:p>
        </p:txBody>
      </p:sp>
      <p:sp>
        <p:nvSpPr>
          <p:cNvPr id="4" name="Symbol zastępczy daty 3"/>
          <p:cNvSpPr>
            <a:spLocks noGrp="1"/>
          </p:cNvSpPr>
          <p:nvPr>
            <p:ph type="dt" sz="half" idx="2"/>
          </p:nvPr>
        </p:nvSpPr>
        <p:spPr>
          <a:xfrm>
            <a:off x="6932612" y="6155267"/>
            <a:ext cx="1371600" cy="273049"/>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3E0FA9E5-6744-4841-888F-9E7CC0C2B7EC}" type="datetimeFigureOut">
              <a:rPr lang="pl-PL" smtClean="0"/>
              <a:pPr/>
              <a:t>2014-01-26</a:t>
            </a:fld>
            <a:endParaRPr lang="pl-PL" dirty="0"/>
          </a:p>
        </p:txBody>
      </p:sp>
      <p:sp>
        <p:nvSpPr>
          <p:cNvPr id="5" name="Symbol zastępczy stopki 4"/>
          <p:cNvSpPr>
            <a:spLocks noGrp="1"/>
          </p:cNvSpPr>
          <p:nvPr>
            <p:ph type="ftr" sz="quarter" idx="3"/>
          </p:nvPr>
        </p:nvSpPr>
        <p:spPr>
          <a:xfrm>
            <a:off x="1065213" y="6155267"/>
            <a:ext cx="5653087" cy="273049"/>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endParaRPr lang="pl-PL" dirty="0"/>
          </a:p>
        </p:txBody>
      </p:sp>
      <p:sp>
        <p:nvSpPr>
          <p:cNvPr id="6" name="Symbol zastępczy numeru slajdu 5"/>
          <p:cNvSpPr>
            <a:spLocks noGrp="1"/>
          </p:cNvSpPr>
          <p:nvPr>
            <p:ph type="sldNum" sz="quarter" idx="4"/>
          </p:nvPr>
        </p:nvSpPr>
        <p:spPr>
          <a:xfrm>
            <a:off x="8532812" y="6155267"/>
            <a:ext cx="1219201" cy="273049"/>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AAEAE4A8-A6E5-453E-B946-FB774B73F48C}" type="slidenum">
              <a:rPr lang="pl-PL" smtClean="0"/>
              <a:pPr/>
              <a:t>‹#›</a:t>
            </a:fld>
            <a:endParaRPr lang="pl-PL" dirty="0"/>
          </a:p>
        </p:txBody>
      </p:sp>
    </p:spTree>
    <p:extLst>
      <p:ext uri="{BB962C8B-B14F-4D97-AF65-F5344CB8AC3E}">
        <p14:creationId xmlns:p14="http://schemas.microsoft.com/office/powerpoint/2010/main" val="1597054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80000"/>
        </a:lnSpc>
        <a:spcBef>
          <a:spcPct val="0"/>
        </a:spcBef>
        <a:buNone/>
        <a:defRPr sz="3600" b="1" kern="1200">
          <a:solidFill>
            <a:schemeClr val="accent1"/>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lumMod val="65000"/>
            <a:lumOff val="35000"/>
          </a:schemeClr>
        </a:buClr>
        <a:buSzPct val="80000"/>
        <a:buFont typeface="Arial" pitchFamily="34" charset="0"/>
        <a:buChar char="•"/>
        <a:defRPr sz="2000" kern="1200">
          <a:solidFill>
            <a:schemeClr val="tx1">
              <a:lumMod val="65000"/>
              <a:lumOff val="35000"/>
            </a:schemeClr>
          </a:solidFill>
          <a:latin typeface="+mn-lt"/>
          <a:ea typeface="+mn-ea"/>
          <a:cs typeface="+mn-cs"/>
        </a:defRPr>
      </a:lvl1pPr>
      <a:lvl2pPr marL="594360" indent="-228600" algn="l" defTabSz="914400" rtl="0" eaLnBrk="1" latinLnBrk="0" hangingPunct="1">
        <a:lnSpc>
          <a:spcPct val="90000"/>
        </a:lnSpc>
        <a:spcBef>
          <a:spcPts val="1000"/>
        </a:spcBef>
        <a:buClr>
          <a:schemeClr val="tx1">
            <a:lumMod val="65000"/>
            <a:lumOff val="35000"/>
          </a:schemeClr>
        </a:buClr>
        <a:buSzPct val="80000"/>
        <a:buFont typeface="Arial" pitchFamily="34" charset="0"/>
        <a:buChar char="•"/>
        <a:defRPr sz="1800" kern="1200">
          <a:solidFill>
            <a:schemeClr val="tx1">
              <a:lumMod val="65000"/>
              <a:lumOff val="35000"/>
            </a:schemeClr>
          </a:solidFill>
          <a:latin typeface="+mn-lt"/>
          <a:ea typeface="+mn-ea"/>
          <a:cs typeface="+mn-cs"/>
        </a:defRPr>
      </a:lvl2pPr>
      <a:lvl3pPr marL="77724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600" kern="1200">
          <a:solidFill>
            <a:schemeClr val="tx1">
              <a:lumMod val="65000"/>
              <a:lumOff val="35000"/>
            </a:schemeClr>
          </a:solidFill>
          <a:latin typeface="+mn-lt"/>
          <a:ea typeface="+mn-ea"/>
          <a:cs typeface="+mn-cs"/>
        </a:defRPr>
      </a:lvl3pPr>
      <a:lvl4pPr marL="96012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lumMod val="65000"/>
              <a:lumOff val="35000"/>
            </a:schemeClr>
          </a:solidFill>
          <a:latin typeface="+mn-lt"/>
          <a:ea typeface="+mn-ea"/>
          <a:cs typeface="+mn-cs"/>
        </a:defRPr>
      </a:lvl4pPr>
      <a:lvl5pPr marL="1097280" indent="-13716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lumMod val="65000"/>
              <a:lumOff val="35000"/>
            </a:schemeClr>
          </a:solidFill>
          <a:latin typeface="+mn-lt"/>
          <a:ea typeface="+mn-ea"/>
          <a:cs typeface="+mn-cs"/>
        </a:defRPr>
      </a:lvl5pPr>
      <a:lvl6pPr marL="123444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6pPr>
      <a:lvl7pPr marL="137160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7pPr>
      <a:lvl8pPr marL="150876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8pPr>
      <a:lvl9pPr marL="164592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eur-lex.europa.eu/pl/consleg/latest/index.htm"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eur-lex.europa.eu/pl/legis/latest/chap0620.htm"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333772" y="764704"/>
            <a:ext cx="9421686" cy="1059161"/>
          </a:xfrm>
        </p:spPr>
        <p:txBody>
          <a:bodyPr>
            <a:normAutofit/>
          </a:bodyPr>
          <a:lstStyle/>
          <a:p>
            <a:r>
              <a:rPr lang="pl-PL" dirty="0" smtClean="0"/>
              <a:t>Swobody </a:t>
            </a:r>
            <a:r>
              <a:rPr lang="pl-PL" dirty="0" smtClean="0"/>
              <a:t>rynku </a:t>
            </a:r>
            <a:r>
              <a:rPr lang="pl-PL" dirty="0" smtClean="0"/>
              <a:t>wewnętrznego</a:t>
            </a:r>
            <a:endParaRPr lang="pl-PL" dirty="0"/>
          </a:p>
        </p:txBody>
      </p:sp>
      <p:sp>
        <p:nvSpPr>
          <p:cNvPr id="3" name="Podtytuł 2"/>
          <p:cNvSpPr>
            <a:spLocks noGrp="1"/>
          </p:cNvSpPr>
          <p:nvPr>
            <p:ph type="subTitle" idx="1"/>
          </p:nvPr>
        </p:nvSpPr>
        <p:spPr>
          <a:xfrm>
            <a:off x="308744" y="5229200"/>
            <a:ext cx="4522211" cy="1224136"/>
          </a:xfrm>
        </p:spPr>
        <p:txBody>
          <a:bodyPr>
            <a:normAutofit fontScale="92500"/>
          </a:bodyPr>
          <a:lstStyle/>
          <a:p>
            <a:r>
              <a:rPr lang="pl-PL" dirty="0" smtClean="0"/>
              <a:t>Łukasz Stępkowski</a:t>
            </a:r>
          </a:p>
          <a:p>
            <a:r>
              <a:rPr lang="pl-PL" dirty="0" smtClean="0"/>
              <a:t>Katedra Prawa Międzynarodowego </a:t>
            </a:r>
          </a:p>
          <a:p>
            <a:r>
              <a:rPr lang="pl-PL" dirty="0" smtClean="0"/>
              <a:t>i Europejskiego</a:t>
            </a:r>
            <a:endParaRPr lang="pl-PL" dirty="0"/>
          </a:p>
        </p:txBody>
      </p:sp>
    </p:spTree>
    <p:extLst>
      <p:ext uri="{BB962C8B-B14F-4D97-AF65-F5344CB8AC3E}">
        <p14:creationId xmlns:p14="http://schemas.microsoft.com/office/powerpoint/2010/main" val="1493259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8686800" cy="686544"/>
          </a:xfrm>
        </p:spPr>
        <p:txBody>
          <a:bodyPr>
            <a:normAutofit fontScale="90000"/>
          </a:bodyPr>
          <a:lstStyle/>
          <a:p>
            <a:r>
              <a:rPr lang="pl-PL" dirty="0" smtClean="0"/>
              <a:t>Swobody a prawa podstawowe</a:t>
            </a:r>
            <a:endParaRPr lang="pl-PL" dirty="0"/>
          </a:p>
        </p:txBody>
      </p:sp>
      <p:sp>
        <p:nvSpPr>
          <p:cNvPr id="3" name="Symbol zastępczy tekstu 2"/>
          <p:cNvSpPr>
            <a:spLocks noGrp="1"/>
          </p:cNvSpPr>
          <p:nvPr>
            <p:ph type="body" idx="1"/>
          </p:nvPr>
        </p:nvSpPr>
        <p:spPr>
          <a:xfrm>
            <a:off x="-1" y="1412776"/>
            <a:ext cx="12188825" cy="4608512"/>
          </a:xfrm>
        </p:spPr>
        <p:txBody>
          <a:bodyPr>
            <a:normAutofit/>
          </a:bodyPr>
          <a:lstStyle/>
          <a:p>
            <a:pPr marL="342900" indent="-342900">
              <a:buFont typeface="Arial" panose="020B0604020202020204" pitchFamily="34" charset="0"/>
              <a:buChar char="•"/>
            </a:pPr>
            <a:r>
              <a:rPr lang="pl-PL" dirty="0" smtClean="0"/>
              <a:t>Mając na uwadze fakt, że swobody i prawa podstawowe to prawo pierwotne, istnieje konieczność zważenia w danej sprawie jednego i drugiego</a:t>
            </a:r>
          </a:p>
          <a:p>
            <a:pPr marL="342900" indent="-342900">
              <a:buFont typeface="Arial" panose="020B0604020202020204" pitchFamily="34" charset="0"/>
              <a:buChar char="•"/>
            </a:pPr>
            <a:r>
              <a:rPr lang="pl-PL" dirty="0" smtClean="0"/>
              <a:t>W sprawach </a:t>
            </a:r>
            <a:r>
              <a:rPr lang="pl-PL" i="1" dirty="0" smtClean="0"/>
              <a:t>Viking </a:t>
            </a:r>
            <a:r>
              <a:rPr lang="pl-PL" dirty="0" smtClean="0"/>
              <a:t>i </a:t>
            </a:r>
            <a:r>
              <a:rPr lang="pl-PL" i="1" dirty="0" err="1" smtClean="0"/>
              <a:t>Laval</a:t>
            </a:r>
            <a:r>
              <a:rPr lang="pl-PL" i="1" dirty="0" smtClean="0"/>
              <a:t> </a:t>
            </a:r>
            <a:r>
              <a:rPr lang="pl-PL" dirty="0" smtClean="0"/>
              <a:t>występowało „po drugiej stronie” prawo podstawowe do strajku i prawa pracownicze – Trybunał zważył prawo podstawowe i swobody, ale rozstrzygnął na korzyść swobód</a:t>
            </a:r>
          </a:p>
          <a:p>
            <a:pPr marL="342900" indent="-342900">
              <a:buFont typeface="Arial" panose="020B0604020202020204" pitchFamily="34" charset="0"/>
              <a:buChar char="•"/>
            </a:pPr>
            <a:r>
              <a:rPr lang="pl-PL" dirty="0" smtClean="0"/>
              <a:t>Orzeczenie C-112/00 </a:t>
            </a:r>
            <a:r>
              <a:rPr lang="pl-PL" i="1" dirty="0" err="1" smtClean="0"/>
              <a:t>Schmidberger</a:t>
            </a:r>
            <a:r>
              <a:rPr lang="pl-PL" i="1" dirty="0" smtClean="0"/>
              <a:t> przeciwko Austrii </a:t>
            </a:r>
            <a:r>
              <a:rPr lang="pl-PL" dirty="0" smtClean="0"/>
              <a:t>: ważenie swobody przepływu towarów i prawa do demonstrowania poglądów (na korzyść prawa podstawowego) </a:t>
            </a:r>
          </a:p>
          <a:p>
            <a:endParaRPr lang="pl-PL" dirty="0"/>
          </a:p>
        </p:txBody>
      </p:sp>
    </p:spTree>
    <p:extLst>
      <p:ext uri="{BB962C8B-B14F-4D97-AF65-F5344CB8AC3E}">
        <p14:creationId xmlns:p14="http://schemas.microsoft.com/office/powerpoint/2010/main" val="158382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290" y="0"/>
            <a:ext cx="8686800" cy="830560"/>
          </a:xfrm>
        </p:spPr>
        <p:txBody>
          <a:bodyPr/>
          <a:lstStyle/>
          <a:p>
            <a:r>
              <a:rPr lang="pl-PL" dirty="0" smtClean="0"/>
              <a:t>Swoboda przepływu towarów</a:t>
            </a:r>
            <a:endParaRPr lang="pl-PL" dirty="0"/>
          </a:p>
        </p:txBody>
      </p:sp>
      <p:sp>
        <p:nvSpPr>
          <p:cNvPr id="3" name="Symbol zastępczy tekstu 2"/>
          <p:cNvSpPr>
            <a:spLocks noGrp="1"/>
          </p:cNvSpPr>
          <p:nvPr>
            <p:ph type="body" idx="1"/>
          </p:nvPr>
        </p:nvSpPr>
        <p:spPr>
          <a:xfrm>
            <a:off x="-1" y="1196752"/>
            <a:ext cx="12188825" cy="5184576"/>
          </a:xfrm>
        </p:spPr>
        <p:txBody>
          <a:bodyPr>
            <a:normAutofit fontScale="92500" lnSpcReduction="10000"/>
          </a:bodyPr>
          <a:lstStyle/>
          <a:p>
            <a:pPr marL="342900" indent="-342900">
              <a:buFont typeface="Arial" panose="020B0604020202020204" pitchFamily="34" charset="0"/>
              <a:buChar char="•"/>
            </a:pPr>
            <a:r>
              <a:rPr lang="pl-PL" dirty="0" smtClean="0"/>
              <a:t>Co jest towarem ? TSUE : wszystko, co jest przedmiotem obrotu</a:t>
            </a:r>
          </a:p>
          <a:p>
            <a:pPr lvl="1"/>
            <a:r>
              <a:rPr lang="pl-PL" dirty="0" smtClean="0"/>
              <a:t>Obiekt </a:t>
            </a:r>
            <a:r>
              <a:rPr lang="pl-PL" dirty="0"/>
              <a:t>być zdolny do bycia przedmiotem transakcji handlowej i mieć wartość pieniężną (Wyroki Trybunału Sprawiedliwości w sprawach 7-68 Komisja v Włochom i C-97/98 Peter </a:t>
            </a:r>
            <a:r>
              <a:rPr lang="pl-PL" dirty="0" err="1"/>
              <a:t>Jägerskiöld</a:t>
            </a:r>
            <a:r>
              <a:rPr lang="pl-PL" dirty="0"/>
              <a:t> v </a:t>
            </a:r>
            <a:r>
              <a:rPr lang="pl-PL" dirty="0" err="1"/>
              <a:t>Torolf</a:t>
            </a:r>
            <a:r>
              <a:rPr lang="pl-PL" dirty="0"/>
              <a:t> </a:t>
            </a:r>
            <a:r>
              <a:rPr lang="pl-PL" dirty="0" err="1"/>
              <a:t>Gustafsson</a:t>
            </a:r>
            <a:r>
              <a:rPr lang="pl-PL" dirty="0" smtClean="0"/>
              <a:t>) : „</a:t>
            </a:r>
            <a:r>
              <a:rPr lang="en-US" dirty="0"/>
              <a:t>products which can be valued in money and which are capable, as such, of forming the subject of commercial transactions</a:t>
            </a:r>
            <a:r>
              <a:rPr lang="pl-PL" dirty="0" smtClean="0"/>
              <a:t>”</a:t>
            </a:r>
          </a:p>
          <a:p>
            <a:pPr lvl="1"/>
            <a:r>
              <a:rPr lang="pl-PL" dirty="0" smtClean="0"/>
              <a:t>Przykłady : dzieła sztuki, monety które wyszły z obiegu, pszczoły (w szczególności pszczoła brunatna z </a:t>
            </a:r>
            <a:r>
              <a:rPr lang="pl-PL" dirty="0" err="1" smtClean="0"/>
              <a:t>Læsø</a:t>
            </a:r>
            <a:r>
              <a:rPr lang="pl-PL" dirty="0" smtClean="0"/>
              <a:t> !)</a:t>
            </a:r>
            <a:r>
              <a:rPr lang="pl-PL" dirty="0" smtClean="0"/>
              <a:t>, odpady (w tym gruz), energia elektryczna, gaz, czeki na okaziciela, płyta CD/DVD z programem telewizyjnym (ale gdy program jest emitowany i odbierany, to jest już usługa)</a:t>
            </a:r>
          </a:p>
          <a:p>
            <a:pPr marL="342900" indent="-342900">
              <a:buFont typeface="Arial" panose="020B0604020202020204" pitchFamily="34" charset="0"/>
              <a:buChar char="•"/>
            </a:pPr>
            <a:r>
              <a:rPr lang="pl-PL" dirty="0" smtClean="0"/>
              <a:t>Swoboda odnosi się do towarów pochodzących z Państw Członkowskich</a:t>
            </a:r>
          </a:p>
          <a:p>
            <a:pPr marL="800100" lvl="1" indent="-342900">
              <a:buFont typeface="Arial" panose="020B0604020202020204" pitchFamily="34" charset="0"/>
              <a:buChar char="•"/>
            </a:pPr>
            <a:r>
              <a:rPr lang="pl-PL" dirty="0" smtClean="0"/>
              <a:t>Wspólnotowy Kodeks Celny (rozporządzenie) określa reguły pochodzenia towaru</a:t>
            </a:r>
          </a:p>
          <a:p>
            <a:pPr marL="342900" indent="-342900">
              <a:buFont typeface="Arial" panose="020B0604020202020204" pitchFamily="34" charset="0"/>
              <a:buChar char="•"/>
            </a:pPr>
            <a:r>
              <a:rPr lang="pl-PL" dirty="0" smtClean="0"/>
              <a:t>Cła i opłaty równoważne do ceł są zabronione; zabronione są też cła o charakterze fiskalnym i kontyngenty (ograniczenia ilościowe; obejmuje to też środki równoważne do kontyngentów)</a:t>
            </a:r>
          </a:p>
          <a:p>
            <a:pPr marL="342900" indent="-342900">
              <a:buFont typeface="Arial" panose="020B0604020202020204" pitchFamily="34" charset="0"/>
              <a:buChar char="•"/>
            </a:pPr>
            <a:r>
              <a:rPr lang="pl-PL" dirty="0" smtClean="0"/>
              <a:t>Skutek wertykalny, ale szerokie rozumienie „państwa”</a:t>
            </a:r>
          </a:p>
          <a:p>
            <a:pPr marL="342900" indent="-342900">
              <a:buFont typeface="Arial" panose="020B0604020202020204" pitchFamily="34" charset="0"/>
              <a:buChar char="•"/>
            </a:pPr>
            <a:r>
              <a:rPr lang="pl-PL" dirty="0" smtClean="0"/>
              <a:t>Sprawy </a:t>
            </a:r>
            <a:r>
              <a:rPr lang="pl-PL" i="1" dirty="0" err="1" smtClean="0"/>
              <a:t>Rewe-Zentral</a:t>
            </a:r>
            <a:r>
              <a:rPr lang="pl-PL" i="1" dirty="0" smtClean="0"/>
              <a:t> (</a:t>
            </a:r>
            <a:r>
              <a:rPr lang="pl-PL" i="1" dirty="0" err="1" smtClean="0"/>
              <a:t>Cassis</a:t>
            </a:r>
            <a:r>
              <a:rPr lang="pl-PL" i="1" dirty="0" smtClean="0"/>
              <a:t> de Dijon), </a:t>
            </a:r>
            <a:r>
              <a:rPr lang="pl-PL" i="1" dirty="0" err="1" smtClean="0"/>
              <a:t>Dassonville</a:t>
            </a:r>
            <a:r>
              <a:rPr lang="pl-PL" i="1" dirty="0" smtClean="0"/>
              <a:t>, 178/84 Komisja v RFN (czystość piwa)</a:t>
            </a:r>
          </a:p>
          <a:p>
            <a:pPr marL="342900" indent="-342900">
              <a:buFont typeface="Arial" panose="020B0604020202020204" pitchFamily="34" charset="0"/>
              <a:buChar char="•"/>
            </a:pPr>
            <a:r>
              <a:rPr lang="pl-PL" dirty="0" smtClean="0"/>
              <a:t>Derogacja : 36 TFUE, ale wciąż stosuje się proporcjonalność</a:t>
            </a:r>
          </a:p>
          <a:p>
            <a:pPr marL="342900" indent="-342900">
              <a:buFont typeface="Arial" panose="020B0604020202020204" pitchFamily="34" charset="0"/>
              <a:buChar char="•"/>
            </a:pPr>
            <a:r>
              <a:rPr lang="pl-PL" i="1" dirty="0" err="1" smtClean="0"/>
              <a:t>Keck</a:t>
            </a:r>
            <a:r>
              <a:rPr lang="pl-PL" i="1" dirty="0" smtClean="0"/>
              <a:t> i </a:t>
            </a:r>
            <a:r>
              <a:rPr lang="pl-PL" i="1" dirty="0" err="1" smtClean="0"/>
              <a:t>Mithouard</a:t>
            </a:r>
            <a:r>
              <a:rPr lang="pl-PL" i="1" dirty="0" smtClean="0"/>
              <a:t> </a:t>
            </a:r>
            <a:r>
              <a:rPr lang="pl-PL" dirty="0" smtClean="0"/>
              <a:t>: zawężenie formuły </a:t>
            </a:r>
            <a:r>
              <a:rPr lang="pl-PL" i="1" dirty="0" err="1" smtClean="0"/>
              <a:t>Cassis</a:t>
            </a:r>
            <a:r>
              <a:rPr lang="pl-PL" i="1" dirty="0" smtClean="0"/>
              <a:t> de Dijon</a:t>
            </a:r>
            <a:r>
              <a:rPr lang="pl-PL" dirty="0" smtClean="0"/>
              <a:t> i wyłączenie środków niedyskryminujących, które dotyczą nie produktu, a sposobu sprzedaży</a:t>
            </a:r>
          </a:p>
          <a:p>
            <a:pPr marL="800100" lvl="1" indent="-342900">
              <a:buFont typeface="Arial" panose="020B0604020202020204" pitchFamily="34" charset="0"/>
              <a:buChar char="•"/>
            </a:pPr>
            <a:r>
              <a:rPr lang="pl-PL" i="1" dirty="0" smtClean="0">
                <a:solidFill>
                  <a:schemeClr val="tx1"/>
                </a:solidFill>
              </a:rPr>
              <a:t>Problematyczność tego rozróżnienia</a:t>
            </a:r>
            <a:endParaRPr lang="pl-PL" i="1" dirty="0" smtClean="0">
              <a:solidFill>
                <a:schemeClr val="tx1"/>
              </a:solidFill>
            </a:endParaRPr>
          </a:p>
          <a:p>
            <a:pPr lvl="1"/>
            <a:endParaRPr lang="pl-PL" dirty="0"/>
          </a:p>
        </p:txBody>
      </p:sp>
    </p:spTree>
    <p:extLst>
      <p:ext uri="{BB962C8B-B14F-4D97-AF65-F5344CB8AC3E}">
        <p14:creationId xmlns:p14="http://schemas.microsoft.com/office/powerpoint/2010/main" val="221049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9277670" cy="830560"/>
          </a:xfrm>
        </p:spPr>
        <p:txBody>
          <a:bodyPr>
            <a:normAutofit fontScale="90000"/>
          </a:bodyPr>
          <a:lstStyle/>
          <a:p>
            <a:r>
              <a:rPr lang="pl-PL" dirty="0" smtClean="0"/>
              <a:t>Swoboda przepływu pracowników</a:t>
            </a:r>
            <a:endParaRPr lang="pl-PL" dirty="0"/>
          </a:p>
        </p:txBody>
      </p:sp>
      <p:sp>
        <p:nvSpPr>
          <p:cNvPr id="3" name="Symbol zastępczy tekstu 2"/>
          <p:cNvSpPr>
            <a:spLocks noGrp="1"/>
          </p:cNvSpPr>
          <p:nvPr>
            <p:ph type="body" idx="1"/>
          </p:nvPr>
        </p:nvSpPr>
        <p:spPr>
          <a:xfrm>
            <a:off x="-1" y="1340768"/>
            <a:ext cx="12188825" cy="4896544"/>
          </a:xfrm>
        </p:spPr>
        <p:txBody>
          <a:bodyPr>
            <a:normAutofit lnSpcReduction="10000"/>
          </a:bodyPr>
          <a:lstStyle/>
          <a:p>
            <a:pPr marL="342900" indent="-342900">
              <a:buFont typeface="Arial" panose="020B0604020202020204" pitchFamily="34" charset="0"/>
              <a:buChar char="•"/>
            </a:pPr>
            <a:r>
              <a:rPr lang="pl-PL" dirty="0" smtClean="0"/>
              <a:t>Jest wspierana przez obywatelstwo Unii Europejskiej i swobodny przepływ osób, lecz dotyczy specyficznie osób fizycznych podejmujących pracę zarobkową i poszukujących jej (oraz ich rodzin)</a:t>
            </a:r>
          </a:p>
          <a:p>
            <a:pPr marL="800100" lvl="1" indent="-342900">
              <a:buFont typeface="Arial" panose="020B0604020202020204" pitchFamily="34" charset="0"/>
              <a:buChar char="•"/>
            </a:pPr>
            <a:r>
              <a:rPr lang="pl-PL" dirty="0" smtClean="0"/>
              <a:t>Rodziny pracowników posiadają prawa niesamoistne do pobytu w danym Państwie Członkowskim (</a:t>
            </a:r>
            <a:r>
              <a:rPr lang="pl-PL" i="1" dirty="0" err="1" smtClean="0"/>
              <a:t>parasitic</a:t>
            </a:r>
            <a:r>
              <a:rPr lang="pl-PL" i="1" dirty="0" smtClean="0"/>
              <a:t> </a:t>
            </a:r>
            <a:r>
              <a:rPr lang="pl-PL" i="1" dirty="0" err="1" smtClean="0"/>
              <a:t>rights</a:t>
            </a:r>
            <a:r>
              <a:rPr lang="pl-PL" dirty="0" smtClean="0"/>
              <a:t>)</a:t>
            </a:r>
            <a:endParaRPr lang="pl-PL" dirty="0" smtClean="0"/>
          </a:p>
          <a:p>
            <a:pPr marL="342900" indent="-342900">
              <a:buFont typeface="Arial" panose="020B0604020202020204" pitchFamily="34" charset="0"/>
              <a:buChar char="•"/>
            </a:pPr>
            <a:r>
              <a:rPr lang="pl-PL" dirty="0" smtClean="0"/>
              <a:t>Jest również wspierana przez KPP UE (45 ust.1)</a:t>
            </a:r>
          </a:p>
          <a:p>
            <a:pPr marL="342900" indent="-342900">
              <a:buFont typeface="Arial" panose="020B0604020202020204" pitchFamily="34" charset="0"/>
              <a:buChar char="•"/>
            </a:pPr>
            <a:r>
              <a:rPr lang="pl-PL" dirty="0" smtClean="0"/>
              <a:t>Może być czasowo ograniczona w traktacie akcesyjnym danego Państwa Członkowskiego – kazus Rumunii i Bułgarii (akcesja w 2007 roku, zniesienie ograniczeń w 2014)</a:t>
            </a:r>
          </a:p>
          <a:p>
            <a:pPr marL="342900" indent="-342900">
              <a:buFont typeface="Arial" panose="020B0604020202020204" pitchFamily="34" charset="0"/>
              <a:buChar char="•"/>
            </a:pPr>
            <a:r>
              <a:rPr lang="pl-PL" dirty="0" smtClean="0"/>
              <a:t>Pojęcie „pracownika” jest autonomiczne i jest interpretowane rozszerzająco przez TSUE, lecz też zależy od wtórnego aktu prawnego, w którym jest używane</a:t>
            </a:r>
          </a:p>
          <a:p>
            <a:pPr marL="800100" lvl="1" indent="-342900">
              <a:buFont typeface="Arial" panose="020B0604020202020204" pitchFamily="34" charset="0"/>
              <a:buChar char="•"/>
            </a:pPr>
            <a:r>
              <a:rPr lang="pl-PL" dirty="0" smtClean="0"/>
              <a:t>66/85 D. </a:t>
            </a:r>
            <a:r>
              <a:rPr lang="pl-PL" dirty="0" err="1" smtClean="0"/>
              <a:t>Lawrie</a:t>
            </a:r>
            <a:r>
              <a:rPr lang="pl-PL" dirty="0" smtClean="0"/>
              <a:t>-Blum przeciwko Landowi Badenii-</a:t>
            </a:r>
            <a:r>
              <a:rPr lang="pl-PL" dirty="0" err="1" smtClean="0"/>
              <a:t>Wuerttembergii</a:t>
            </a:r>
            <a:r>
              <a:rPr lang="pl-PL" dirty="0" smtClean="0"/>
              <a:t> : osoba wykonująca świadczenie o pewnej wartości ekonomicznej na rzecz innej osoby i pod jej kierownictwem</a:t>
            </a:r>
          </a:p>
          <a:p>
            <a:pPr marL="800100" lvl="1" indent="-342900">
              <a:buFont typeface="Arial" panose="020B0604020202020204" pitchFamily="34" charset="0"/>
              <a:buChar char="•"/>
            </a:pPr>
            <a:r>
              <a:rPr lang="pl-PL" dirty="0" smtClean="0"/>
              <a:t>Nie musi być to umowa o pracę w rozumieniu krajowego systemu prawnego</a:t>
            </a:r>
          </a:p>
          <a:p>
            <a:pPr marL="800100" lvl="1" indent="-342900">
              <a:buFont typeface="Arial" panose="020B0604020202020204" pitchFamily="34" charset="0"/>
              <a:buChar char="•"/>
            </a:pPr>
            <a:r>
              <a:rPr lang="pl-PL" dirty="0" smtClean="0"/>
              <a:t>Wyłączenie zatrudnienia w administracji publicznej</a:t>
            </a:r>
          </a:p>
          <a:p>
            <a:pPr marL="800100" lvl="1" indent="-342900">
              <a:buFont typeface="Arial" panose="020B0604020202020204" pitchFamily="34" charset="0"/>
              <a:buChar char="•"/>
            </a:pPr>
            <a:r>
              <a:rPr lang="pl-PL" dirty="0" smtClean="0"/>
              <a:t>Odwrotna dyskryminacja</a:t>
            </a:r>
            <a:endParaRPr lang="pl-PL" dirty="0"/>
          </a:p>
        </p:txBody>
      </p:sp>
    </p:spTree>
    <p:extLst>
      <p:ext uri="{BB962C8B-B14F-4D97-AF65-F5344CB8AC3E}">
        <p14:creationId xmlns:p14="http://schemas.microsoft.com/office/powerpoint/2010/main" val="3116395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260648"/>
            <a:ext cx="11783044" cy="1061864"/>
          </a:xfrm>
        </p:spPr>
        <p:txBody>
          <a:bodyPr>
            <a:normAutofit fontScale="90000"/>
          </a:bodyPr>
          <a:lstStyle/>
          <a:p>
            <a:r>
              <a:rPr lang="pl-PL" dirty="0" smtClean="0"/>
              <a:t>Prawo przedsiębiorczości : swoboda </a:t>
            </a:r>
            <a:r>
              <a:rPr lang="pl-PL" dirty="0" smtClean="0"/>
              <a:t>przedsiębiorczości</a:t>
            </a:r>
            <a:endParaRPr lang="pl-PL" dirty="0"/>
          </a:p>
        </p:txBody>
      </p:sp>
      <p:sp>
        <p:nvSpPr>
          <p:cNvPr id="3" name="Symbol zastępczy tekstu 2"/>
          <p:cNvSpPr>
            <a:spLocks noGrp="1"/>
          </p:cNvSpPr>
          <p:nvPr>
            <p:ph type="body" idx="1"/>
          </p:nvPr>
        </p:nvSpPr>
        <p:spPr>
          <a:xfrm>
            <a:off x="11931" y="1556792"/>
            <a:ext cx="12176893" cy="4896544"/>
          </a:xfrm>
        </p:spPr>
        <p:txBody>
          <a:bodyPr>
            <a:normAutofit lnSpcReduction="10000"/>
          </a:bodyPr>
          <a:lstStyle/>
          <a:p>
            <a:pPr marL="342900" indent="-342900">
              <a:buFont typeface="Arial" panose="020B0604020202020204" pitchFamily="34" charset="0"/>
              <a:buChar char="•"/>
            </a:pPr>
            <a:r>
              <a:rPr lang="pl-PL" dirty="0"/>
              <a:t>a</a:t>
            </a:r>
            <a:r>
              <a:rPr lang="pl-PL" dirty="0" smtClean="0"/>
              <a:t>ng. </a:t>
            </a:r>
            <a:r>
              <a:rPr lang="pl-PL" i="1" dirty="0" err="1" smtClean="0"/>
              <a:t>freedom</a:t>
            </a:r>
            <a:r>
              <a:rPr lang="pl-PL" i="1" dirty="0" smtClean="0"/>
              <a:t> of establishment</a:t>
            </a:r>
          </a:p>
          <a:p>
            <a:pPr marL="342900" indent="-342900">
              <a:buFont typeface="Arial" panose="020B0604020202020204" pitchFamily="34" charset="0"/>
              <a:buChar char="•"/>
            </a:pPr>
            <a:r>
              <a:rPr lang="pl-PL" dirty="0" smtClean="0"/>
              <a:t>Możliwość prowadzenia działalności gospodarczej w Państwie Członkowskim, możliwość założenia i przeniesienia przedsiębiorstwa w Państwie Członkowskim i do niego (pierwotna swoboda zakładania przedsiębiorstw), możliwość utworzenia przedstawicielstwa, oddziału bądź agencji w innym Państwie Członkowskim, rozszerzając działalność w sposób stały (wtórna swoboda przedsiębiorczości)</a:t>
            </a:r>
          </a:p>
          <a:p>
            <a:pPr marL="342900" indent="-342900">
              <a:buFont typeface="Arial" panose="020B0604020202020204" pitchFamily="34" charset="0"/>
              <a:buChar char="•"/>
            </a:pPr>
            <a:r>
              <a:rPr lang="pl-PL" dirty="0" smtClean="0"/>
              <a:t>Prawo Unii Europejskiej tworzy nowe typy przedsiębiorstw (jednostek gospodarczych) : Europejskie Ugrupowanie Interesów Gospodarczych, Europejska Spółka Akcyjna, Spółdzielnia Europejska, w ten sposób poszerzając możliwości przedsiębiorczości</a:t>
            </a:r>
          </a:p>
          <a:p>
            <a:pPr marL="342900" indent="-342900">
              <a:buFont typeface="Arial" panose="020B0604020202020204" pitchFamily="34" charset="0"/>
              <a:buChar char="•"/>
            </a:pPr>
            <a:r>
              <a:rPr lang="pl-PL" dirty="0" smtClean="0"/>
              <a:t>Swoboda przedsiębiorczości nie obejmuje sytuacji przeniesienia się siedziby podmiotu prawnego do innego Państwa Członkowskiego przy zachowaniu statusu podmiotu prawnego innego Państwa Członkowskiego (emigracja spółek), ale nie można zabronić przekształcenia się spółce w podmiot prawa tego Państwa Członkowskiego</a:t>
            </a:r>
          </a:p>
          <a:p>
            <a:pPr marL="342900" indent="-342900">
              <a:buFont typeface="Arial" panose="020B0604020202020204" pitchFamily="34" charset="0"/>
              <a:buChar char="•"/>
            </a:pPr>
            <a:r>
              <a:rPr lang="pl-PL" dirty="0" smtClean="0"/>
              <a:t>Aby być objętą tą swobodą, działalność gospodarcza winna mieć element stałości</a:t>
            </a:r>
          </a:p>
          <a:p>
            <a:pPr marL="342900" indent="-342900">
              <a:buFont typeface="Arial" panose="020B0604020202020204" pitchFamily="34" charset="0"/>
              <a:buChar char="•"/>
            </a:pPr>
            <a:r>
              <a:rPr lang="pl-PL" dirty="0" smtClean="0"/>
              <a:t>Autonomiczna definicja „spółki” w 54 TFUE</a:t>
            </a:r>
            <a:endParaRPr lang="pl-PL" dirty="0"/>
          </a:p>
          <a:p>
            <a:pPr marL="342900" indent="-342900">
              <a:buFont typeface="Arial" panose="020B0604020202020204" pitchFamily="34" charset="0"/>
              <a:buChar char="•"/>
            </a:pPr>
            <a:endParaRPr lang="pl-PL" dirty="0"/>
          </a:p>
        </p:txBody>
      </p:sp>
    </p:spTree>
    <p:extLst>
      <p:ext uri="{BB962C8B-B14F-4D97-AF65-F5344CB8AC3E}">
        <p14:creationId xmlns:p14="http://schemas.microsoft.com/office/powerpoint/2010/main" val="256971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88824" cy="671427"/>
          </a:xfrm>
        </p:spPr>
        <p:txBody>
          <a:bodyPr>
            <a:normAutofit fontScale="90000"/>
          </a:bodyPr>
          <a:lstStyle/>
          <a:p>
            <a:r>
              <a:rPr lang="pl-PL" dirty="0"/>
              <a:t>S</a:t>
            </a:r>
            <a:r>
              <a:rPr lang="pl-PL" dirty="0" smtClean="0"/>
              <a:t>woboda świadczenia </a:t>
            </a:r>
            <a:r>
              <a:rPr lang="pl-PL" dirty="0" smtClean="0"/>
              <a:t>usług</a:t>
            </a:r>
            <a:endParaRPr lang="pl-PL" dirty="0"/>
          </a:p>
        </p:txBody>
      </p:sp>
      <p:sp>
        <p:nvSpPr>
          <p:cNvPr id="3" name="Symbol zastępczy tekstu 2"/>
          <p:cNvSpPr>
            <a:spLocks noGrp="1"/>
          </p:cNvSpPr>
          <p:nvPr>
            <p:ph type="body" idx="1"/>
          </p:nvPr>
        </p:nvSpPr>
        <p:spPr>
          <a:xfrm>
            <a:off x="-1" y="1052736"/>
            <a:ext cx="12188825" cy="5184576"/>
          </a:xfrm>
        </p:spPr>
        <p:txBody>
          <a:bodyPr>
            <a:normAutofit/>
          </a:bodyPr>
          <a:lstStyle/>
          <a:p>
            <a:pPr marL="342900" indent="-342900">
              <a:buFont typeface="Arial" panose="020B0604020202020204" pitchFamily="34" charset="0"/>
              <a:buChar char="•"/>
            </a:pPr>
            <a:r>
              <a:rPr lang="pl-PL" dirty="0"/>
              <a:t>Jest definicja legalna : 57 TFUE : </a:t>
            </a:r>
            <a:r>
              <a:rPr lang="pl-PL" sz="1800" dirty="0"/>
              <a:t>Usługami w rozumieniu Traktatów są świadczenia wykonywane zwykle za wynagrodzeniem w </a:t>
            </a:r>
            <a:r>
              <a:rPr lang="pl-PL" sz="1800" dirty="0" smtClean="0"/>
              <a:t>zakresie, w </a:t>
            </a:r>
            <a:r>
              <a:rPr lang="pl-PL" sz="1800" dirty="0"/>
              <a:t>jakim nie są objęte postanowieniami o swobodnym przepływie towarów, kapitału i </a:t>
            </a:r>
            <a:r>
              <a:rPr lang="pl-PL" sz="1800" dirty="0" smtClean="0"/>
              <a:t>osób. Usługi </a:t>
            </a:r>
            <a:r>
              <a:rPr lang="pl-PL" sz="1800" dirty="0"/>
              <a:t>obejmują zwłaszcza:</a:t>
            </a:r>
          </a:p>
          <a:p>
            <a:pPr lvl="1"/>
            <a:r>
              <a:rPr lang="pl-PL" sz="1200" dirty="0"/>
              <a:t>a) działalność o charakterze przemysłowym;</a:t>
            </a:r>
          </a:p>
          <a:p>
            <a:pPr lvl="1"/>
            <a:r>
              <a:rPr lang="pl-PL" sz="1200" dirty="0"/>
              <a:t>b) działalność o charakterze handlowym;</a:t>
            </a:r>
          </a:p>
          <a:p>
            <a:pPr lvl="1"/>
            <a:r>
              <a:rPr lang="pl-PL" sz="1200" dirty="0"/>
              <a:t>c) działalność rzemieślniczą;</a:t>
            </a:r>
          </a:p>
          <a:p>
            <a:pPr lvl="1"/>
            <a:r>
              <a:rPr lang="pl-PL" sz="1200" dirty="0"/>
              <a:t>d) wykonywanie wolnych zawodów.</a:t>
            </a:r>
          </a:p>
          <a:p>
            <a:r>
              <a:rPr lang="pl-PL" sz="1800" dirty="0"/>
              <a:t>Z zastrzeżeniem postanowień rozdziału dotyczącego prawa przedsiębiorczości, świadczący </a:t>
            </a:r>
            <a:r>
              <a:rPr lang="pl-PL" sz="1800" dirty="0" smtClean="0"/>
              <a:t>usługę może</a:t>
            </a:r>
            <a:r>
              <a:rPr lang="pl-PL" sz="1800" dirty="0"/>
              <a:t>, w celu spełnienia świadczenia, wykonywać przejściowo działalność w Państwie </a:t>
            </a:r>
            <a:r>
              <a:rPr lang="pl-PL" sz="1800" dirty="0" smtClean="0"/>
              <a:t>Członkowskim świadczenia </a:t>
            </a:r>
            <a:r>
              <a:rPr lang="pl-PL" sz="1800" dirty="0"/>
              <a:t>na tych samych warunkach, jakie państwo to nakłada na własnych obywateli</a:t>
            </a:r>
            <a:r>
              <a:rPr lang="pl-PL" sz="1800" dirty="0" smtClean="0"/>
              <a:t>.</a:t>
            </a:r>
          </a:p>
          <a:p>
            <a:pPr marL="285750" indent="-285750">
              <a:buFont typeface="Arial" panose="020B0604020202020204" pitchFamily="34" charset="0"/>
              <a:buChar char="•"/>
            </a:pPr>
            <a:r>
              <a:rPr lang="pl-PL" sz="1800" dirty="0" smtClean="0"/>
              <a:t>Stosunek rozłączności z swobodą przedsiębiorczości – dana aktywność jest albo usługą, albo wykonywaniem swobody przedsiębiorczości – kryterium stałości jakiejś aktywności</a:t>
            </a:r>
          </a:p>
          <a:p>
            <a:pPr marL="285750" indent="-285750">
              <a:buFont typeface="Arial" panose="020B0604020202020204" pitchFamily="34" charset="0"/>
              <a:buChar char="•"/>
            </a:pPr>
            <a:r>
              <a:rPr lang="pl-PL" sz="1800" dirty="0" smtClean="0"/>
              <a:t>Niematerialny charakter świadczenia, </a:t>
            </a:r>
            <a:r>
              <a:rPr lang="pl-PL" sz="1800" dirty="0" err="1" smtClean="0"/>
              <a:t>transgraniczność</a:t>
            </a:r>
            <a:r>
              <a:rPr lang="pl-PL" sz="1800" dirty="0" smtClean="0"/>
              <a:t> działalności, czasowe ograniczenie dostarczania usług (brak „ustalenia”, aby nie wpadać w przedsiębiorczość), odpłatność</a:t>
            </a:r>
          </a:p>
          <a:p>
            <a:pPr marL="285750" indent="-285750">
              <a:buFont typeface="Arial" panose="020B0604020202020204" pitchFamily="34" charset="0"/>
              <a:buChar char="•"/>
            </a:pPr>
            <a:r>
              <a:rPr lang="pl-PL" sz="1800" dirty="0" smtClean="0"/>
              <a:t>Niekiedy Trybunał „rozciąga” </a:t>
            </a:r>
            <a:r>
              <a:rPr lang="pl-PL" sz="1800" dirty="0" err="1" smtClean="0"/>
              <a:t>transgraniczność</a:t>
            </a:r>
            <a:r>
              <a:rPr lang="pl-PL" sz="1800" dirty="0" smtClean="0"/>
              <a:t> usługi, mimo, że podmiot-usługodawca nie opuszcza terytorium Państwa Członkowskiego, usługobiorca nie znajduje się w innym Państwie Członkowskim, albo sama usługa nie opuszcza terytorium (a np. jedynie usługodawca reklamuje się transgranicznie – C-384/93 </a:t>
            </a:r>
            <a:r>
              <a:rPr lang="pl-PL" sz="1800" i="1" dirty="0" err="1" smtClean="0"/>
              <a:t>Alpine</a:t>
            </a:r>
            <a:r>
              <a:rPr lang="pl-PL" sz="1800" i="1" dirty="0" smtClean="0"/>
              <a:t> Investment</a:t>
            </a:r>
            <a:r>
              <a:rPr lang="pl-PL" sz="1800" dirty="0" smtClean="0"/>
              <a:t>)</a:t>
            </a:r>
          </a:p>
          <a:p>
            <a:pPr marL="285750" indent="-285750">
              <a:buFont typeface="Arial" panose="020B0604020202020204" pitchFamily="34" charset="0"/>
              <a:buChar char="•"/>
            </a:pPr>
            <a:r>
              <a:rPr lang="pl-PL" sz="1800" dirty="0" smtClean="0"/>
              <a:t>Bonus : możliwość przełamywania dyskryminacji odwrotnej (ze względu na możność bycia odbiorcą usługi)</a:t>
            </a:r>
            <a:endParaRPr lang="pl-PL" sz="2000" dirty="0"/>
          </a:p>
        </p:txBody>
      </p:sp>
    </p:spTree>
    <p:extLst>
      <p:ext uri="{BB962C8B-B14F-4D97-AF65-F5344CB8AC3E}">
        <p14:creationId xmlns:p14="http://schemas.microsoft.com/office/powerpoint/2010/main" val="274325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6978" y="15661"/>
            <a:ext cx="12188824" cy="830560"/>
          </a:xfrm>
        </p:spPr>
        <p:txBody>
          <a:bodyPr/>
          <a:lstStyle/>
          <a:p>
            <a:r>
              <a:rPr lang="pl-PL" dirty="0" smtClean="0"/>
              <a:t>Swoboda przepływu kapitału i płatności</a:t>
            </a:r>
            <a:endParaRPr lang="pl-PL" dirty="0"/>
          </a:p>
        </p:txBody>
      </p:sp>
      <p:sp>
        <p:nvSpPr>
          <p:cNvPr id="3" name="Symbol zastępczy tekstu 2"/>
          <p:cNvSpPr>
            <a:spLocks noGrp="1"/>
          </p:cNvSpPr>
          <p:nvPr>
            <p:ph type="body" idx="1"/>
          </p:nvPr>
        </p:nvSpPr>
        <p:spPr>
          <a:xfrm>
            <a:off x="21577" y="1268760"/>
            <a:ext cx="12167248" cy="4896544"/>
          </a:xfrm>
        </p:spPr>
        <p:txBody>
          <a:bodyPr>
            <a:normAutofit lnSpcReduction="10000"/>
          </a:bodyPr>
          <a:lstStyle/>
          <a:p>
            <a:pPr marL="342900" indent="-342900">
              <a:buFont typeface="Arial" panose="020B0604020202020204" pitchFamily="34" charset="0"/>
              <a:buChar char="•"/>
            </a:pPr>
            <a:r>
              <a:rPr lang="pl-PL" dirty="0" smtClean="0"/>
              <a:t>Ściśle rzecz ujmując są to dwie swobody – swoboda przepływu kapitału i swoboda przepływu płatności</a:t>
            </a:r>
          </a:p>
          <a:p>
            <a:pPr marL="342900" indent="-342900">
              <a:buFont typeface="Arial" panose="020B0604020202020204" pitchFamily="34" charset="0"/>
              <a:buChar char="•"/>
            </a:pPr>
            <a:r>
              <a:rPr lang="pl-PL" dirty="0" smtClean="0"/>
              <a:t>Przepływ kapitału : przeniesienie wartości majątkowych w celu inwestycyjnym; może zaistnieć między Państwami Członkowskimi albo między Państwem Członkowskim a państwem trzecim</a:t>
            </a:r>
          </a:p>
          <a:p>
            <a:pPr marL="342900" indent="-342900">
              <a:buFont typeface="Arial" panose="020B0604020202020204" pitchFamily="34" charset="0"/>
              <a:buChar char="•"/>
            </a:pPr>
            <a:r>
              <a:rPr lang="pl-PL" dirty="0" smtClean="0"/>
              <a:t>Płatność : transfer środków pieniężnych w zakresie świadczenia w zobowiązaniu podstawowym (np. cena za usługę). Nie jest co do zasady samoistna.</a:t>
            </a:r>
          </a:p>
          <a:p>
            <a:pPr marL="342900" indent="-342900">
              <a:buFont typeface="Arial" panose="020B0604020202020204" pitchFamily="34" charset="0"/>
              <a:buChar char="•"/>
            </a:pPr>
            <a:r>
              <a:rPr lang="pl-PL" dirty="0" smtClean="0"/>
              <a:t>Swoboda przepływu kapitału może niekiedy łączyć się ze swobodą przedsiębiorczości : kazusy tzw. złotych akcji (</a:t>
            </a:r>
            <a:r>
              <a:rPr lang="pl-PL" i="1" dirty="0" err="1" smtClean="0"/>
              <a:t>golden</a:t>
            </a:r>
            <a:r>
              <a:rPr lang="pl-PL" i="1" dirty="0" smtClean="0"/>
              <a:t> </a:t>
            </a:r>
            <a:r>
              <a:rPr lang="pl-PL" i="1" dirty="0" err="1" smtClean="0"/>
              <a:t>shares</a:t>
            </a:r>
            <a:r>
              <a:rPr lang="pl-PL" dirty="0" smtClean="0"/>
              <a:t>), instrumentów ograniczających swobody spółek poddanych prywatyzacji w Państwie Członkowskim bądź operujących na rynkach strategicznych dla Państwa (telekomunikacja, lotnictwo, energia, gaz); „ręczne sterowanie” spółką przez Państwo – ograniczenie zarówno przedsiębrania, jak i inwestycji. Bardzo szerokie ujęcie pojęcia „Państwa” w tym zakresie – „złote akcje” to niejednokrotnie instrumenty prawa prywatnego, a Państwo działa wtedy jako uczestnik obrotu cywilnoprawnego.</a:t>
            </a:r>
            <a:endParaRPr lang="pl-PL" dirty="0"/>
          </a:p>
        </p:txBody>
      </p:sp>
    </p:spTree>
    <p:extLst>
      <p:ext uri="{BB962C8B-B14F-4D97-AF65-F5344CB8AC3E}">
        <p14:creationId xmlns:p14="http://schemas.microsoft.com/office/powerpoint/2010/main" val="1683066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15480"/>
            <a:ext cx="8686800" cy="758552"/>
          </a:xfrm>
        </p:spPr>
        <p:txBody>
          <a:bodyPr/>
          <a:lstStyle/>
          <a:p>
            <a:r>
              <a:rPr lang="pl-PL" dirty="0" smtClean="0"/>
              <a:t>Swobody a prawo wtórne</a:t>
            </a:r>
            <a:endParaRPr lang="pl-PL" dirty="0"/>
          </a:p>
        </p:txBody>
      </p:sp>
      <p:sp>
        <p:nvSpPr>
          <p:cNvPr id="3" name="Symbol zastępczy tekstu 2"/>
          <p:cNvSpPr>
            <a:spLocks noGrp="1"/>
          </p:cNvSpPr>
          <p:nvPr>
            <p:ph type="body" idx="1"/>
          </p:nvPr>
        </p:nvSpPr>
        <p:spPr>
          <a:xfrm>
            <a:off x="-1" y="1196752"/>
            <a:ext cx="12188825" cy="4896544"/>
          </a:xfrm>
        </p:spPr>
        <p:txBody>
          <a:bodyPr/>
          <a:lstStyle/>
          <a:p>
            <a:pPr marL="342900" indent="-342900">
              <a:buFont typeface="Arial" panose="020B0604020202020204" pitchFamily="34" charset="0"/>
              <a:buChar char="•"/>
            </a:pPr>
            <a:r>
              <a:rPr lang="pl-PL" dirty="0" smtClean="0"/>
              <a:t>Bardzo duża ilość aktów prawa wtórnego w przedmiocie swobód</a:t>
            </a:r>
          </a:p>
          <a:p>
            <a:r>
              <a:rPr lang="pl-PL" dirty="0" smtClean="0"/>
              <a:t>	(</a:t>
            </a:r>
            <a:r>
              <a:rPr lang="pl-PL" dirty="0" smtClean="0">
                <a:hlinkClick r:id="rId2"/>
              </a:rPr>
              <a:t>http</a:t>
            </a:r>
            <a:r>
              <a:rPr lang="pl-PL" dirty="0">
                <a:hlinkClick r:id="rId2"/>
              </a:rPr>
              <a:t>://</a:t>
            </a:r>
            <a:r>
              <a:rPr lang="pl-PL" dirty="0" smtClean="0">
                <a:hlinkClick r:id="rId2"/>
              </a:rPr>
              <a:t>eur-lex.europa.eu/</a:t>
            </a:r>
            <a:r>
              <a:rPr lang="pl-PL" dirty="0" err="1" smtClean="0">
                <a:hlinkClick r:id="rId2"/>
              </a:rPr>
              <a:t>pl</a:t>
            </a:r>
            <a:r>
              <a:rPr lang="pl-PL" dirty="0" smtClean="0">
                <a:hlinkClick r:id="rId2"/>
              </a:rPr>
              <a:t>/</a:t>
            </a:r>
            <a:r>
              <a:rPr lang="pl-PL" dirty="0" err="1" smtClean="0">
                <a:hlinkClick r:id="rId2"/>
              </a:rPr>
              <a:t>consleg</a:t>
            </a:r>
            <a:r>
              <a:rPr lang="pl-PL" dirty="0" smtClean="0">
                <a:hlinkClick r:id="rId2"/>
              </a:rPr>
              <a:t>/</a:t>
            </a:r>
            <a:r>
              <a:rPr lang="pl-PL" dirty="0" err="1" smtClean="0">
                <a:hlinkClick r:id="rId2"/>
              </a:rPr>
              <a:t>latest</a:t>
            </a:r>
            <a:r>
              <a:rPr lang="pl-PL" dirty="0" smtClean="0">
                <a:hlinkClick r:id="rId2"/>
              </a:rPr>
              <a:t>/index.htm</a:t>
            </a:r>
            <a:r>
              <a:rPr lang="pl-PL" dirty="0" smtClean="0"/>
              <a:t>)</a:t>
            </a:r>
          </a:p>
          <a:p>
            <a:pPr marL="342900" indent="-342900">
              <a:buFont typeface="Arial" panose="020B0604020202020204" pitchFamily="34" charset="0"/>
              <a:buChar char="•"/>
            </a:pPr>
            <a:r>
              <a:rPr lang="pl-PL" dirty="0" smtClean="0"/>
              <a:t>Niekiedy akt prawa wtórnego pozwala na „dodanie” korzyści do swobody, poszerzając jej zakres</a:t>
            </a:r>
          </a:p>
          <a:p>
            <a:pPr marL="800100" lvl="1" indent="-342900">
              <a:buFont typeface="Arial" panose="020B0604020202020204" pitchFamily="34" charset="0"/>
              <a:buChar char="•"/>
            </a:pPr>
            <a:r>
              <a:rPr lang="pl-PL" dirty="0" smtClean="0"/>
              <a:t>Np. europejska spółka akcyjna może migrować między Państwami Członkowskimi (i ich systemami prawnymi) bez konieczności inkorporowania się w zgodzie z krajowym porządkiem prawnym</a:t>
            </a:r>
          </a:p>
          <a:p>
            <a:pPr marL="342900" indent="-342900">
              <a:buFont typeface="Arial" panose="020B0604020202020204" pitchFamily="34" charset="0"/>
              <a:buChar char="•"/>
            </a:pPr>
            <a:r>
              <a:rPr lang="pl-PL" dirty="0" smtClean="0"/>
              <a:t>Dodatkowo, akt prawa wtórnego może uszczegółowić i wykonać swobodę</a:t>
            </a:r>
          </a:p>
          <a:p>
            <a:pPr marL="800100" lvl="1" indent="-342900">
              <a:buFont typeface="Arial" panose="020B0604020202020204" pitchFamily="34" charset="0"/>
              <a:buChar char="•"/>
            </a:pPr>
            <a:r>
              <a:rPr lang="pl-PL" dirty="0"/>
              <a:t>Rozporządzenie Rady (EWG) nr 2913/92 z dnia 12 października 1992 r. ustanawiające Wspólnotowy Kodeks Celny</a:t>
            </a:r>
            <a:endParaRPr lang="pl-PL" dirty="0" smtClean="0"/>
          </a:p>
        </p:txBody>
      </p:sp>
    </p:spTree>
    <p:extLst>
      <p:ext uri="{BB962C8B-B14F-4D97-AF65-F5344CB8AC3E}">
        <p14:creationId xmlns:p14="http://schemas.microsoft.com/office/powerpoint/2010/main" val="815472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27511"/>
            <a:ext cx="10645822" cy="758552"/>
          </a:xfrm>
        </p:spPr>
        <p:txBody>
          <a:bodyPr>
            <a:normAutofit fontScale="90000"/>
          </a:bodyPr>
          <a:lstStyle/>
          <a:p>
            <a:r>
              <a:rPr lang="pl-PL" dirty="0" smtClean="0"/>
              <a:t>Prawo wtórne a przepływ pracowników</a:t>
            </a:r>
            <a:endParaRPr lang="pl-PL" dirty="0"/>
          </a:p>
        </p:txBody>
      </p:sp>
      <p:sp>
        <p:nvSpPr>
          <p:cNvPr id="3" name="Symbol zastępczy tekstu 2"/>
          <p:cNvSpPr>
            <a:spLocks noGrp="1"/>
          </p:cNvSpPr>
          <p:nvPr>
            <p:ph type="body" idx="1"/>
          </p:nvPr>
        </p:nvSpPr>
        <p:spPr>
          <a:xfrm>
            <a:off x="23812" y="1412776"/>
            <a:ext cx="12188825" cy="4680520"/>
          </a:xfrm>
        </p:spPr>
        <p:txBody>
          <a:bodyPr>
            <a:normAutofit/>
          </a:bodyPr>
          <a:lstStyle/>
          <a:p>
            <a:pPr marL="342900" indent="-342900">
              <a:buFont typeface="Arial" panose="020B0604020202020204" pitchFamily="34" charset="0"/>
              <a:buChar char="•"/>
            </a:pPr>
            <a:r>
              <a:rPr lang="pl-PL" dirty="0"/>
              <a:t>Dyrektywa 2004/38/WE Parlamentu Europejskiego i Rady z dnia 29 kwietnia 2004 r. w sprawie prawa obywateli Unii i członków ich rodzin do swobodnego przemieszczania się i pobytu na terytorium Państw </a:t>
            </a:r>
            <a:r>
              <a:rPr lang="pl-PL" dirty="0" smtClean="0"/>
              <a:t>Członkowskich</a:t>
            </a:r>
          </a:p>
          <a:p>
            <a:pPr marL="342900" indent="-342900">
              <a:buFont typeface="Arial" panose="020B0604020202020204" pitchFamily="34" charset="0"/>
              <a:buChar char="•"/>
            </a:pPr>
            <a:r>
              <a:rPr lang="pl-PL" dirty="0"/>
              <a:t>Dyrektywa 2005/36/WE Parlamentu Europejskiego i Rady z dnia 7 września 2005 r. w sprawie uznawania kwalifikacji zawodowych</a:t>
            </a:r>
            <a:endParaRPr lang="pl-PL" dirty="0" smtClean="0"/>
          </a:p>
          <a:p>
            <a:pPr marL="342900" indent="-342900">
              <a:buFont typeface="Arial" panose="020B0604020202020204" pitchFamily="34" charset="0"/>
              <a:buChar char="•"/>
            </a:pPr>
            <a:r>
              <a:rPr lang="pl-PL" dirty="0"/>
              <a:t>Rozporządzenie Parlamentu Europejskiego i Rady (UE) nr 492/2011 z dnia 5 kwietnia 2011 r. w sprawie swobodnego przepływu pracowników wewnątrz </a:t>
            </a:r>
            <a:r>
              <a:rPr lang="pl-PL" dirty="0" smtClean="0"/>
              <a:t>Unii</a:t>
            </a:r>
          </a:p>
          <a:p>
            <a:pPr marL="342900" indent="-342900">
              <a:buFont typeface="Arial" panose="020B0604020202020204" pitchFamily="34" charset="0"/>
              <a:buChar char="•"/>
            </a:pPr>
            <a:endParaRPr lang="pl-PL" dirty="0"/>
          </a:p>
          <a:p>
            <a:endParaRPr lang="pl-PL" dirty="0" smtClean="0"/>
          </a:p>
          <a:p>
            <a:r>
              <a:rPr lang="pl-PL" dirty="0" smtClean="0"/>
              <a:t>Prawo miękkie też !	</a:t>
            </a:r>
          </a:p>
          <a:p>
            <a:r>
              <a:rPr lang="en-US" dirty="0" smtClean="0"/>
              <a:t>Commission </a:t>
            </a:r>
            <a:r>
              <a:rPr lang="en-US" dirty="0"/>
              <a:t>Recommendation of 11 March 2002 on a common European format for curricula vitae</a:t>
            </a:r>
            <a:endParaRPr lang="pl-PL" dirty="0"/>
          </a:p>
        </p:txBody>
      </p:sp>
    </p:spTree>
    <p:extLst>
      <p:ext uri="{BB962C8B-B14F-4D97-AF65-F5344CB8AC3E}">
        <p14:creationId xmlns:p14="http://schemas.microsoft.com/office/powerpoint/2010/main" val="4060195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0279" y="0"/>
            <a:ext cx="9637710" cy="830560"/>
          </a:xfrm>
        </p:spPr>
        <p:txBody>
          <a:bodyPr/>
          <a:lstStyle/>
          <a:p>
            <a:r>
              <a:rPr lang="pl-PL" dirty="0" smtClean="0"/>
              <a:t>Prawo wtórne a przepływ usług</a:t>
            </a:r>
            <a:endParaRPr lang="pl-PL" dirty="0"/>
          </a:p>
        </p:txBody>
      </p:sp>
      <p:sp>
        <p:nvSpPr>
          <p:cNvPr id="3" name="Symbol zastępczy tekstu 2"/>
          <p:cNvSpPr>
            <a:spLocks noGrp="1"/>
          </p:cNvSpPr>
          <p:nvPr>
            <p:ph type="body" idx="1"/>
          </p:nvPr>
        </p:nvSpPr>
        <p:spPr>
          <a:xfrm>
            <a:off x="20279" y="1340768"/>
            <a:ext cx="12168546" cy="4968552"/>
          </a:xfrm>
        </p:spPr>
        <p:txBody>
          <a:bodyPr/>
          <a:lstStyle/>
          <a:p>
            <a:pPr marL="342900" indent="-342900">
              <a:buFont typeface="Arial" panose="020B0604020202020204" pitchFamily="34" charset="0"/>
              <a:buChar char="•"/>
            </a:pPr>
            <a:r>
              <a:rPr lang="pl-PL" dirty="0"/>
              <a:t>Dyrektywa 2006/123/WE Parlamentu Europejskiego i Rady z dnia 12 grudnia 2006 r. dotycząca usług na rynku </a:t>
            </a:r>
            <a:r>
              <a:rPr lang="pl-PL" dirty="0" smtClean="0"/>
              <a:t>wewnętrznym</a:t>
            </a:r>
          </a:p>
          <a:p>
            <a:pPr marL="342900" indent="-342900">
              <a:buFont typeface="Arial" panose="020B0604020202020204" pitchFamily="34" charset="0"/>
              <a:buChar char="•"/>
            </a:pPr>
            <a:r>
              <a:rPr lang="pl-PL" dirty="0" smtClean="0"/>
              <a:t>Rozdział aktów pochodnych względem </a:t>
            </a:r>
            <a:r>
              <a:rPr lang="pl-PL" dirty="0"/>
              <a:t>sektorów usług : </a:t>
            </a:r>
            <a:r>
              <a:rPr lang="pl-PL" dirty="0">
                <a:hlinkClick r:id="rId2"/>
              </a:rPr>
              <a:t>http://</a:t>
            </a:r>
            <a:r>
              <a:rPr lang="pl-PL" dirty="0" smtClean="0">
                <a:hlinkClick r:id="rId2"/>
              </a:rPr>
              <a:t>eur-lex.europa.eu/pl/legis/latest/chap0620.htm</a:t>
            </a:r>
            <a:endParaRPr lang="pl-PL" dirty="0" smtClean="0"/>
          </a:p>
          <a:p>
            <a:pPr marL="342900" indent="-342900">
              <a:buFont typeface="Arial" panose="020B0604020202020204" pitchFamily="34" charset="0"/>
              <a:buChar char="•"/>
            </a:pPr>
            <a:r>
              <a:rPr lang="pl-PL" dirty="0" smtClean="0"/>
              <a:t>Odrębne uregulowanie usług świadczonych w zamówieniach publicznych</a:t>
            </a:r>
            <a:endParaRPr lang="pl-PL" dirty="0"/>
          </a:p>
        </p:txBody>
      </p:sp>
    </p:spTree>
    <p:extLst>
      <p:ext uri="{BB962C8B-B14F-4D97-AF65-F5344CB8AC3E}">
        <p14:creationId xmlns:p14="http://schemas.microsoft.com/office/powerpoint/2010/main" val="3300647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5743" y="0"/>
            <a:ext cx="8182643" cy="1478632"/>
          </a:xfrm>
        </p:spPr>
        <p:txBody>
          <a:bodyPr/>
          <a:lstStyle/>
          <a:p>
            <a:r>
              <a:rPr lang="pl-PL" dirty="0" smtClean="0"/>
              <a:t>Prawo wtórne a zakładanie przedsiębiorstw</a:t>
            </a:r>
            <a:endParaRPr lang="pl-PL" dirty="0"/>
          </a:p>
        </p:txBody>
      </p:sp>
      <p:sp>
        <p:nvSpPr>
          <p:cNvPr id="3" name="Symbol zastępczy tekstu 2"/>
          <p:cNvSpPr>
            <a:spLocks noGrp="1"/>
          </p:cNvSpPr>
          <p:nvPr>
            <p:ph type="body" idx="1"/>
          </p:nvPr>
        </p:nvSpPr>
        <p:spPr>
          <a:xfrm>
            <a:off x="-1" y="1988840"/>
            <a:ext cx="12188825" cy="2506960"/>
          </a:xfrm>
        </p:spPr>
        <p:txBody>
          <a:bodyPr>
            <a:normAutofit lnSpcReduction="10000"/>
          </a:bodyPr>
          <a:lstStyle/>
          <a:p>
            <a:pPr marL="342900" indent="-342900">
              <a:buFont typeface="Arial" panose="020B0604020202020204" pitchFamily="34" charset="0"/>
              <a:buChar char="•"/>
            </a:pPr>
            <a:r>
              <a:rPr lang="pl-PL" dirty="0"/>
              <a:t>Rozporządzenie Rady (WE) nr 2157/2001 z dnia 8 października 2001 r. w sprawie statutu spółki europejskiej (SE</a:t>
            </a:r>
            <a:r>
              <a:rPr lang="pl-PL" dirty="0" smtClean="0"/>
              <a:t>)</a:t>
            </a:r>
          </a:p>
          <a:p>
            <a:pPr marL="342900" indent="-342900">
              <a:buFont typeface="Arial" panose="020B0604020202020204" pitchFamily="34" charset="0"/>
              <a:buChar char="•"/>
            </a:pPr>
            <a:r>
              <a:rPr lang="pl-PL" dirty="0"/>
              <a:t>Rozporządzenie Rady (EWG) Nr 2137/85 z dnia 25 lipca 1985 r. w sprawie europejskiego ugrupowania interesów gospodarczych (EUIG</a:t>
            </a:r>
            <a:r>
              <a:rPr lang="pl-PL" dirty="0" smtClean="0"/>
              <a:t>)</a:t>
            </a:r>
          </a:p>
          <a:p>
            <a:pPr marL="342900" indent="-342900">
              <a:buFont typeface="Arial" panose="020B0604020202020204" pitchFamily="34" charset="0"/>
              <a:buChar char="•"/>
            </a:pPr>
            <a:r>
              <a:rPr lang="pl-PL" dirty="0"/>
              <a:t>Rozporządzenie Rady (WE) nr 1435/2003 z dnia 22 lipca 2003 r. w sprawie statutu spółdzielni europejskiej (SCE)</a:t>
            </a:r>
            <a:endParaRPr lang="pl-PL" dirty="0" smtClean="0"/>
          </a:p>
          <a:p>
            <a:pPr marL="342900" indent="-342900">
              <a:buFont typeface="Arial" panose="020B0604020202020204" pitchFamily="34" charset="0"/>
              <a:buChar char="•"/>
            </a:pPr>
            <a:r>
              <a:rPr lang="pl-PL" dirty="0" smtClean="0"/>
              <a:t>Dyrektywy </a:t>
            </a:r>
            <a:r>
              <a:rPr lang="pl-PL" dirty="0"/>
              <a:t>prawa spółek : http://eur-lex.europa.eu/pl/consleg/latest/chap1710.htm</a:t>
            </a:r>
            <a:endParaRPr lang="pl-PL" dirty="0"/>
          </a:p>
        </p:txBody>
      </p:sp>
    </p:spTree>
    <p:extLst>
      <p:ext uri="{BB962C8B-B14F-4D97-AF65-F5344CB8AC3E}">
        <p14:creationId xmlns:p14="http://schemas.microsoft.com/office/powerpoint/2010/main" val="695312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0442" y="27693"/>
            <a:ext cx="8554146" cy="830560"/>
          </a:xfrm>
        </p:spPr>
        <p:txBody>
          <a:bodyPr/>
          <a:lstStyle/>
          <a:p>
            <a:r>
              <a:rPr lang="pl-PL" dirty="0" smtClean="0"/>
              <a:t>Jednolity rynek wewnętrzny</a:t>
            </a:r>
            <a:endParaRPr lang="pl-PL" dirty="0"/>
          </a:p>
        </p:txBody>
      </p:sp>
      <p:sp>
        <p:nvSpPr>
          <p:cNvPr id="3" name="Symbol zastępczy tekstu 2"/>
          <p:cNvSpPr>
            <a:spLocks noGrp="1"/>
          </p:cNvSpPr>
          <p:nvPr>
            <p:ph type="body" idx="1"/>
          </p:nvPr>
        </p:nvSpPr>
        <p:spPr>
          <a:xfrm>
            <a:off x="30442" y="1052736"/>
            <a:ext cx="11680594" cy="5805264"/>
          </a:xfrm>
        </p:spPr>
        <p:txBody>
          <a:bodyPr>
            <a:normAutofit/>
          </a:bodyPr>
          <a:lstStyle/>
          <a:p>
            <a:pPr marL="342900" indent="-342900">
              <a:buFont typeface="Arial" panose="020B0604020202020204" pitchFamily="34" charset="0"/>
              <a:buChar char="•"/>
            </a:pPr>
            <a:r>
              <a:rPr lang="pl-PL" dirty="0" smtClean="0"/>
              <a:t>Już nie „wspólny rynek” („</a:t>
            </a:r>
            <a:r>
              <a:rPr lang="pl-PL" dirty="0" err="1" smtClean="0"/>
              <a:t>common</a:t>
            </a:r>
            <a:r>
              <a:rPr lang="pl-PL" dirty="0" smtClean="0"/>
              <a:t> market”), tylko „rynek wewnętrzny” („[single] </a:t>
            </a:r>
            <a:r>
              <a:rPr lang="pl-PL" dirty="0" err="1" smtClean="0"/>
              <a:t>internal</a:t>
            </a:r>
            <a:r>
              <a:rPr lang="pl-PL" dirty="0" smtClean="0"/>
              <a:t> market”)</a:t>
            </a:r>
          </a:p>
          <a:p>
            <a:pPr marL="342900" indent="-342900">
              <a:buFont typeface="Arial" panose="020B0604020202020204" pitchFamily="34" charset="0"/>
              <a:buChar char="•"/>
            </a:pPr>
            <a:r>
              <a:rPr lang="pl-PL" dirty="0" smtClean="0"/>
              <a:t>Pofragmentowana kompetencja : unia celna i ustanawianie reguł konkurencji koniecznych do funkcjonowania rynku wewnętrznego to kompetencje wyłączne, ale sam „rynek wewnętrzny” to kompetencja dzielona</a:t>
            </a:r>
          </a:p>
          <a:p>
            <a:pPr marL="342900" indent="-342900">
              <a:buFont typeface="Arial" panose="020B0604020202020204" pitchFamily="34" charset="0"/>
              <a:buChar char="•"/>
            </a:pPr>
            <a:r>
              <a:rPr lang="pl-PL" dirty="0" smtClean="0"/>
              <a:t>Jest definicja legaln</a:t>
            </a:r>
            <a:r>
              <a:rPr lang="pl-PL" dirty="0"/>
              <a:t>a : Rynek wewnętrzny obejmuje obszar bez granic wewnętrznych, w którym jest </a:t>
            </a:r>
            <a:r>
              <a:rPr lang="pl-PL" dirty="0" smtClean="0"/>
              <a:t>zapewniony swobodny </a:t>
            </a:r>
            <a:r>
              <a:rPr lang="pl-PL" dirty="0"/>
              <a:t>przepływ towarów, osób, usług i kapitału, zgodnie z postanowieniami </a:t>
            </a:r>
            <a:r>
              <a:rPr lang="pl-PL" dirty="0" smtClean="0"/>
              <a:t>Traktatów (26 ust. 2 TFUE)</a:t>
            </a:r>
          </a:p>
          <a:p>
            <a:pPr marL="342900" indent="-342900">
              <a:buFont typeface="Arial" panose="020B0604020202020204" pitchFamily="34" charset="0"/>
              <a:buChar char="•"/>
            </a:pPr>
            <a:r>
              <a:rPr lang="pl-PL" dirty="0" smtClean="0"/>
              <a:t>Rynek wewnętrzny jest wspierany zakazem dyskryminacji ze względu na przynależność państwową (18 TFUE, który jest bezpośrednio skuteczny (horyzontalnie też!))</a:t>
            </a:r>
          </a:p>
          <a:p>
            <a:pPr marL="342900" indent="-342900">
              <a:buFont typeface="Arial" panose="020B0604020202020204" pitchFamily="34" charset="0"/>
              <a:buChar char="•"/>
            </a:pPr>
            <a:r>
              <a:rPr lang="pl-PL" dirty="0" smtClean="0"/>
              <a:t>W obszarze rynku wewnętrznego zachodzi harmonizacja za pomocą dyrektyw : maksymalna (wyczerpująca – regulujesz tak, jak wymaga dyrektywa), opcjonalna (jeśli regulujesz jakąś materię, to w zgodzie ze standardem dyrektywy) i minimalna (zachowujesz minimalny standard dyrektywy)</a:t>
            </a:r>
            <a:endParaRPr lang="pl-PL" dirty="0"/>
          </a:p>
        </p:txBody>
      </p:sp>
    </p:spTree>
    <p:extLst>
      <p:ext uri="{BB962C8B-B14F-4D97-AF65-F5344CB8AC3E}">
        <p14:creationId xmlns:p14="http://schemas.microsoft.com/office/powerpoint/2010/main" val="73889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0678" y="15298"/>
            <a:ext cx="10285782" cy="686544"/>
          </a:xfrm>
        </p:spPr>
        <p:txBody>
          <a:bodyPr>
            <a:normAutofit fontScale="90000"/>
          </a:bodyPr>
          <a:lstStyle/>
          <a:p>
            <a:r>
              <a:rPr lang="pl-PL" dirty="0" smtClean="0"/>
              <a:t>Prawo wtórne a przepływ towarów</a:t>
            </a:r>
            <a:endParaRPr lang="pl-PL" dirty="0"/>
          </a:p>
        </p:txBody>
      </p:sp>
      <p:sp>
        <p:nvSpPr>
          <p:cNvPr id="3" name="Symbol zastępczy tekstu 2"/>
          <p:cNvSpPr>
            <a:spLocks noGrp="1"/>
          </p:cNvSpPr>
          <p:nvPr>
            <p:ph type="body" idx="1"/>
          </p:nvPr>
        </p:nvSpPr>
        <p:spPr>
          <a:xfrm>
            <a:off x="30677" y="1628800"/>
            <a:ext cx="12158147" cy="3960440"/>
          </a:xfrm>
        </p:spPr>
        <p:txBody>
          <a:bodyPr>
            <a:normAutofit/>
          </a:bodyPr>
          <a:lstStyle/>
          <a:p>
            <a:pPr marL="342900" indent="-342900">
              <a:buFont typeface="Arial" panose="020B0604020202020204" pitchFamily="34" charset="0"/>
              <a:buChar char="•"/>
            </a:pPr>
            <a:r>
              <a:rPr lang="pl-PL" dirty="0"/>
              <a:t>Rozporządzenie Rady (WE) nr 2679/98 z dnia 7 grudnia 1998 r. w sprawie funkcjonowania rynku wewnętrznego w odniesieniu do swobodnego przepływu towarów pomiędzy Państwami </a:t>
            </a:r>
            <a:r>
              <a:rPr lang="pl-PL" dirty="0" smtClean="0"/>
              <a:t>Członkowskimi</a:t>
            </a:r>
          </a:p>
          <a:p>
            <a:pPr marL="342900" indent="-342900">
              <a:buFont typeface="Arial" panose="020B0604020202020204" pitchFamily="34" charset="0"/>
              <a:buChar char="•"/>
            </a:pPr>
            <a:r>
              <a:rPr lang="pl-PL" dirty="0"/>
              <a:t>Rozporządzenie Parlamentu Europejskiego i Rady (UE) nr 608/2013 z dnia 12 czerwca 2013 r. w sprawie egzekwowania praw własności intelektualnej przez organy celne oraz uchylające rozporządzenie Rady (WE) nr </a:t>
            </a:r>
            <a:r>
              <a:rPr lang="pl-PL" dirty="0" smtClean="0"/>
              <a:t>1383/2003</a:t>
            </a:r>
          </a:p>
          <a:p>
            <a:pPr marL="342900" indent="-342900">
              <a:buFont typeface="Arial" panose="020B0604020202020204" pitchFamily="34" charset="0"/>
              <a:buChar char="•"/>
            </a:pPr>
            <a:r>
              <a:rPr lang="pl-PL" dirty="0"/>
              <a:t>Rozporządzenie Rady (WE) nr 111/2005 z dnia 22 grudnia 2004 r. określające zasady nadzorowania handlu prekursorami narkotyków pomiędzy Wspólnotą a państwami trzecimi</a:t>
            </a:r>
            <a:endParaRPr lang="pl-PL" dirty="0"/>
          </a:p>
        </p:txBody>
      </p:sp>
    </p:spTree>
    <p:extLst>
      <p:ext uri="{BB962C8B-B14F-4D97-AF65-F5344CB8AC3E}">
        <p14:creationId xmlns:p14="http://schemas.microsoft.com/office/powerpoint/2010/main" val="911990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88825" cy="758552"/>
          </a:xfrm>
        </p:spPr>
        <p:txBody>
          <a:bodyPr>
            <a:normAutofit fontScale="90000"/>
          </a:bodyPr>
          <a:lstStyle/>
          <a:p>
            <a:r>
              <a:rPr lang="pl-PL" dirty="0" smtClean="0"/>
              <a:t>Prawo wtórne a przepływ kapitału i płatności</a:t>
            </a:r>
            <a:endParaRPr lang="pl-PL" dirty="0"/>
          </a:p>
        </p:txBody>
      </p:sp>
      <p:sp>
        <p:nvSpPr>
          <p:cNvPr id="3" name="Symbol zastępczy tekstu 2"/>
          <p:cNvSpPr>
            <a:spLocks noGrp="1"/>
          </p:cNvSpPr>
          <p:nvPr>
            <p:ph type="body" idx="1"/>
          </p:nvPr>
        </p:nvSpPr>
        <p:spPr>
          <a:xfrm>
            <a:off x="-12205" y="1412776"/>
            <a:ext cx="12201029" cy="4896544"/>
          </a:xfrm>
        </p:spPr>
        <p:txBody>
          <a:bodyPr>
            <a:normAutofit/>
          </a:bodyPr>
          <a:lstStyle/>
          <a:p>
            <a:pPr marL="342900" indent="-342900">
              <a:buFont typeface="Arial" panose="020B0604020202020204" pitchFamily="34" charset="0"/>
              <a:buChar char="•"/>
            </a:pPr>
            <a:r>
              <a:rPr lang="pl-PL" dirty="0"/>
              <a:t>Dyrektywa 2005/60/WE Parlamentu Europejskiego i Rady z dnia 26 października 2005 r. w sprawie przeciwdziałania korzystaniu z systemu finansowego w celu prania pieniędzy oraz finansowania </a:t>
            </a:r>
            <a:r>
              <a:rPr lang="pl-PL" dirty="0" smtClean="0"/>
              <a:t>terroryzmu</a:t>
            </a:r>
          </a:p>
          <a:p>
            <a:pPr marL="342900" indent="-342900">
              <a:buFont typeface="Arial" panose="020B0604020202020204" pitchFamily="34" charset="0"/>
              <a:buChar char="•"/>
            </a:pPr>
            <a:r>
              <a:rPr lang="pl-PL" dirty="0"/>
              <a:t>Rozporządzenie Parlamentu Europejskiego i Rady (WE) nr 924/2009 z dnia 16 września 2009 r. w sprawie płatności transgranicznych we </a:t>
            </a:r>
            <a:r>
              <a:rPr lang="pl-PL" dirty="0" smtClean="0"/>
              <a:t>Wspólnocie</a:t>
            </a:r>
          </a:p>
          <a:p>
            <a:pPr marL="342900" indent="-342900">
              <a:buFont typeface="Arial" panose="020B0604020202020204" pitchFamily="34" charset="0"/>
              <a:buChar char="•"/>
            </a:pPr>
            <a:r>
              <a:rPr lang="pl-PL" dirty="0"/>
              <a:t>Dyrektywa Parlamentu Europejskiego i Rady 2011/7/UE z dnia 16 lutego 2011 r. w sprawie zwalczania opóźnień w płatnościach w transakcjach handlowych </a:t>
            </a:r>
            <a:r>
              <a:rPr lang="pl-PL" dirty="0" smtClean="0"/>
              <a:t>– „</a:t>
            </a:r>
            <a:r>
              <a:rPr lang="pl-PL" dirty="0" err="1" smtClean="0"/>
              <a:t>płatnościowy</a:t>
            </a:r>
            <a:r>
              <a:rPr lang="pl-PL" dirty="0" smtClean="0"/>
              <a:t>” element ściśle horyzontalny</a:t>
            </a:r>
            <a:endParaRPr lang="pl-PL" dirty="0"/>
          </a:p>
        </p:txBody>
      </p:sp>
    </p:spTree>
    <p:extLst>
      <p:ext uri="{BB962C8B-B14F-4D97-AF65-F5344CB8AC3E}">
        <p14:creationId xmlns:p14="http://schemas.microsoft.com/office/powerpoint/2010/main" val="28530257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Koniec.</a:t>
            </a:r>
            <a:endParaRPr lang="pl-PL" dirty="0"/>
          </a:p>
        </p:txBody>
      </p:sp>
    </p:spTree>
    <p:extLst>
      <p:ext uri="{BB962C8B-B14F-4D97-AF65-F5344CB8AC3E}">
        <p14:creationId xmlns:p14="http://schemas.microsoft.com/office/powerpoint/2010/main" val="2004812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 y="19291"/>
            <a:ext cx="9997750" cy="879376"/>
          </a:xfrm>
        </p:spPr>
        <p:txBody>
          <a:bodyPr>
            <a:normAutofit fontScale="90000"/>
          </a:bodyPr>
          <a:lstStyle/>
          <a:p>
            <a:r>
              <a:rPr lang="pl-PL" dirty="0" smtClean="0"/>
              <a:t>Swobody w prawie Unii Europejskiej</a:t>
            </a:r>
            <a:endParaRPr lang="pl-PL" dirty="0"/>
          </a:p>
        </p:txBody>
      </p:sp>
      <p:sp>
        <p:nvSpPr>
          <p:cNvPr id="3" name="Symbol zastępczy tekstu 2"/>
          <p:cNvSpPr>
            <a:spLocks noGrp="1"/>
          </p:cNvSpPr>
          <p:nvPr>
            <p:ph type="body" idx="1"/>
          </p:nvPr>
        </p:nvSpPr>
        <p:spPr>
          <a:xfrm>
            <a:off x="1" y="1412776"/>
            <a:ext cx="12188824" cy="5445224"/>
          </a:xfrm>
        </p:spPr>
        <p:txBody>
          <a:bodyPr/>
          <a:lstStyle/>
          <a:p>
            <a:pPr marL="342900" indent="-342900">
              <a:buFont typeface="Arial" panose="020B0604020202020204" pitchFamily="34" charset="0"/>
              <a:buChar char="•"/>
            </a:pPr>
            <a:r>
              <a:rPr lang="pl-PL" dirty="0" smtClean="0"/>
              <a:t>ang. </a:t>
            </a:r>
            <a:r>
              <a:rPr lang="pl-PL" i="1" dirty="0" err="1" smtClean="0"/>
              <a:t>fundamental</a:t>
            </a:r>
            <a:r>
              <a:rPr lang="pl-PL" i="1" dirty="0" smtClean="0"/>
              <a:t> </a:t>
            </a:r>
            <a:r>
              <a:rPr lang="pl-PL" i="1" dirty="0" err="1" smtClean="0"/>
              <a:t>freedoms</a:t>
            </a:r>
            <a:endParaRPr lang="pl-PL" i="1" dirty="0" smtClean="0"/>
          </a:p>
          <a:p>
            <a:pPr marL="342900" indent="-342900">
              <a:buFont typeface="Arial" panose="020B0604020202020204" pitchFamily="34" charset="0"/>
              <a:buChar char="•"/>
            </a:pPr>
            <a:r>
              <a:rPr lang="pl-PL" dirty="0" smtClean="0"/>
              <a:t>Normy prawne stanowiące podstawę jednolitego rynku wewnętrznego</a:t>
            </a:r>
          </a:p>
          <a:p>
            <a:pPr marL="342900" indent="-342900">
              <a:buFont typeface="Arial" panose="020B0604020202020204" pitchFamily="34" charset="0"/>
              <a:buChar char="•"/>
            </a:pPr>
            <a:r>
              <a:rPr lang="pl-PL" dirty="0" smtClean="0"/>
              <a:t>Mają za zadanie umożliwić podmiotom prawa Unii Europejskiej funkcjonowanie na rynku wewnętrznym Unii </a:t>
            </a:r>
            <a:r>
              <a:rPr lang="pl-PL" dirty="0" smtClean="0"/>
              <a:t>Europejskiej</a:t>
            </a:r>
          </a:p>
          <a:p>
            <a:pPr marL="342900" indent="-342900">
              <a:buFont typeface="Arial" panose="020B0604020202020204" pitchFamily="34" charset="0"/>
              <a:buChar char="•"/>
            </a:pPr>
            <a:r>
              <a:rPr lang="pl-PL" dirty="0" smtClean="0"/>
              <a:t>W doktrynie określa się swobody i prawo wtórne je doprecyzowujące jako „prawo materialne” („</a:t>
            </a:r>
            <a:r>
              <a:rPr lang="pl-PL" i="1" dirty="0" err="1" smtClean="0"/>
              <a:t>substantive</a:t>
            </a:r>
            <a:r>
              <a:rPr lang="pl-PL" i="1" dirty="0" smtClean="0"/>
              <a:t> law</a:t>
            </a:r>
            <a:r>
              <a:rPr lang="pl-PL" dirty="0" smtClean="0"/>
              <a:t>”) Unii Europejskiej, ale ten termin nie występuje w Traktatach. Można wskazać, że jest to prawo „materialne” z tego względu, że reguluje prawa i obowiązki podmiotów prawa Unii Europejskiej – w szczególnośc</a:t>
            </a:r>
            <a:r>
              <a:rPr lang="pl-PL" dirty="0" smtClean="0"/>
              <a:t>i uprawnienia jednostek i obowiązki Państw Członkowskich</a:t>
            </a:r>
            <a:endParaRPr lang="pl-PL" dirty="0"/>
          </a:p>
        </p:txBody>
      </p:sp>
    </p:spTree>
    <p:extLst>
      <p:ext uri="{BB962C8B-B14F-4D97-AF65-F5344CB8AC3E}">
        <p14:creationId xmlns:p14="http://schemas.microsoft.com/office/powerpoint/2010/main" val="2774465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8842178" cy="830560"/>
          </a:xfrm>
        </p:spPr>
        <p:txBody>
          <a:bodyPr/>
          <a:lstStyle/>
          <a:p>
            <a:r>
              <a:rPr lang="pl-PL" dirty="0" smtClean="0"/>
              <a:t>Przegląd swobód</a:t>
            </a:r>
            <a:endParaRPr lang="pl-PL" dirty="0"/>
          </a:p>
        </p:txBody>
      </p:sp>
      <p:sp>
        <p:nvSpPr>
          <p:cNvPr id="3" name="Symbol zastępczy tekstu 2"/>
          <p:cNvSpPr>
            <a:spLocks noGrp="1"/>
          </p:cNvSpPr>
          <p:nvPr>
            <p:ph type="body" idx="1"/>
          </p:nvPr>
        </p:nvSpPr>
        <p:spPr>
          <a:xfrm>
            <a:off x="837828" y="1556792"/>
            <a:ext cx="8914186" cy="4104456"/>
          </a:xfrm>
        </p:spPr>
        <p:txBody>
          <a:bodyPr>
            <a:normAutofit lnSpcReduction="10000"/>
          </a:bodyPr>
          <a:lstStyle/>
          <a:p>
            <a:pPr marL="342900" indent="-342900">
              <a:buFont typeface="Arial" panose="020B0604020202020204" pitchFamily="34" charset="0"/>
              <a:buChar char="•"/>
            </a:pPr>
            <a:r>
              <a:rPr lang="pl-PL" sz="3200" dirty="0" smtClean="0">
                <a:solidFill>
                  <a:schemeClr val="tx1"/>
                </a:solidFill>
              </a:rPr>
              <a:t>Cztery (tradycyjnie) </a:t>
            </a:r>
            <a:r>
              <a:rPr lang="pl-PL" sz="3200" dirty="0" smtClean="0">
                <a:solidFill>
                  <a:schemeClr val="tx1"/>
                </a:solidFill>
              </a:rPr>
              <a:t>swobody rynku wewnętrznego :</a:t>
            </a:r>
          </a:p>
          <a:p>
            <a:pPr marL="800100" lvl="1" indent="-342900">
              <a:buFont typeface="Arial" panose="020B0604020202020204" pitchFamily="34" charset="0"/>
              <a:buChar char="•"/>
            </a:pPr>
            <a:r>
              <a:rPr lang="pl-PL" sz="2400" b="1" dirty="0" smtClean="0">
                <a:solidFill>
                  <a:schemeClr val="tx1"/>
                </a:solidFill>
              </a:rPr>
              <a:t>Swoboda przepływu towarów</a:t>
            </a:r>
          </a:p>
          <a:p>
            <a:pPr marL="800100" lvl="1" indent="-342900">
              <a:buFont typeface="Arial" panose="020B0604020202020204" pitchFamily="34" charset="0"/>
              <a:buChar char="•"/>
            </a:pPr>
            <a:r>
              <a:rPr lang="pl-PL" sz="2400" b="1" dirty="0" smtClean="0">
                <a:solidFill>
                  <a:schemeClr val="tx1"/>
                </a:solidFill>
              </a:rPr>
              <a:t>Swoboda </a:t>
            </a:r>
            <a:r>
              <a:rPr lang="pl-PL" sz="2400" b="1" dirty="0" smtClean="0">
                <a:solidFill>
                  <a:schemeClr val="tx1"/>
                </a:solidFill>
              </a:rPr>
              <a:t>„przepływu osób”</a:t>
            </a:r>
            <a:endParaRPr lang="pl-PL" sz="2400" b="1" dirty="0" smtClean="0">
              <a:solidFill>
                <a:schemeClr val="tx1"/>
              </a:solidFill>
            </a:endParaRPr>
          </a:p>
          <a:p>
            <a:pPr marL="1257300" lvl="2" indent="-342900">
              <a:buFont typeface="Arial" panose="020B0604020202020204" pitchFamily="34" charset="0"/>
              <a:buChar char="•"/>
            </a:pPr>
            <a:r>
              <a:rPr lang="pl-PL" sz="2000" b="1" dirty="0" smtClean="0">
                <a:solidFill>
                  <a:schemeClr val="tx1"/>
                </a:solidFill>
              </a:rPr>
              <a:t>Swoboda przepływu pracowników</a:t>
            </a:r>
          </a:p>
          <a:p>
            <a:pPr marL="1257300" lvl="2" indent="-342900">
              <a:buFont typeface="Arial" panose="020B0604020202020204" pitchFamily="34" charset="0"/>
              <a:buChar char="•"/>
            </a:pPr>
            <a:r>
              <a:rPr lang="pl-PL" sz="2000" b="1" dirty="0" smtClean="0">
                <a:solidFill>
                  <a:schemeClr val="tx1"/>
                </a:solidFill>
              </a:rPr>
              <a:t>Swoboda przedsiębiorczości</a:t>
            </a:r>
          </a:p>
          <a:p>
            <a:pPr marL="1714500" lvl="3" indent="-342900">
              <a:buFont typeface="Arial" panose="020B0604020202020204" pitchFamily="34" charset="0"/>
              <a:buChar char="•"/>
            </a:pPr>
            <a:r>
              <a:rPr lang="pl-PL" sz="1800" b="1" dirty="0" smtClean="0">
                <a:solidFill>
                  <a:schemeClr val="tx1"/>
                </a:solidFill>
              </a:rPr>
              <a:t>Swoboda prowadzenia działalności </a:t>
            </a:r>
            <a:r>
              <a:rPr lang="pl-PL" sz="1800" b="1" dirty="0" smtClean="0">
                <a:solidFill>
                  <a:schemeClr val="tx1"/>
                </a:solidFill>
              </a:rPr>
              <a:t>gospodarczej</a:t>
            </a:r>
            <a:endParaRPr lang="pl-PL" sz="1800" b="1" dirty="0" smtClean="0">
              <a:solidFill>
                <a:schemeClr val="tx1"/>
              </a:solidFill>
            </a:endParaRPr>
          </a:p>
          <a:p>
            <a:pPr marL="1714500" lvl="3" indent="-342900">
              <a:buFont typeface="Arial" panose="020B0604020202020204" pitchFamily="34" charset="0"/>
              <a:buChar char="•"/>
            </a:pPr>
            <a:r>
              <a:rPr lang="pl-PL" sz="1800" b="1" dirty="0" smtClean="0">
                <a:solidFill>
                  <a:schemeClr val="tx1"/>
                </a:solidFill>
              </a:rPr>
              <a:t>Swoboda zakładania </a:t>
            </a:r>
            <a:r>
              <a:rPr lang="pl-PL" sz="1800" b="1" dirty="0" smtClean="0">
                <a:solidFill>
                  <a:schemeClr val="tx1"/>
                </a:solidFill>
              </a:rPr>
              <a:t>przedsiębiorstw (pierwotna i wtórna)</a:t>
            </a:r>
            <a:endParaRPr lang="pl-PL" sz="1800" b="1" dirty="0" smtClean="0">
              <a:solidFill>
                <a:schemeClr val="tx1"/>
              </a:solidFill>
            </a:endParaRPr>
          </a:p>
          <a:p>
            <a:pPr marL="800100" lvl="1" indent="-342900">
              <a:buFont typeface="Arial" panose="020B0604020202020204" pitchFamily="34" charset="0"/>
              <a:buChar char="•"/>
            </a:pPr>
            <a:r>
              <a:rPr lang="pl-PL" sz="2400" b="1" dirty="0" smtClean="0">
                <a:solidFill>
                  <a:schemeClr val="tx1"/>
                </a:solidFill>
              </a:rPr>
              <a:t>Swoboda </a:t>
            </a:r>
            <a:r>
              <a:rPr lang="pl-PL" sz="2400" b="1" dirty="0" smtClean="0">
                <a:solidFill>
                  <a:schemeClr val="tx1"/>
                </a:solidFill>
              </a:rPr>
              <a:t>świadczenia</a:t>
            </a:r>
            <a:r>
              <a:rPr lang="pl-PL" sz="2400" b="1" dirty="0" smtClean="0">
                <a:solidFill>
                  <a:schemeClr val="tx1"/>
                </a:solidFill>
              </a:rPr>
              <a:t> </a:t>
            </a:r>
            <a:r>
              <a:rPr lang="pl-PL" sz="2400" b="1" dirty="0" smtClean="0">
                <a:solidFill>
                  <a:schemeClr val="tx1"/>
                </a:solidFill>
              </a:rPr>
              <a:t>usług</a:t>
            </a:r>
          </a:p>
          <a:p>
            <a:pPr marL="800100" lvl="1" indent="-342900">
              <a:buFont typeface="Arial" panose="020B0604020202020204" pitchFamily="34" charset="0"/>
              <a:buChar char="•"/>
            </a:pPr>
            <a:r>
              <a:rPr lang="pl-PL" sz="2400" b="1" dirty="0" smtClean="0">
                <a:solidFill>
                  <a:schemeClr val="tx1"/>
                </a:solidFill>
              </a:rPr>
              <a:t>Swoboda przepływu kapitału i płatności</a:t>
            </a:r>
            <a:endParaRPr lang="pl-PL" sz="2400" b="1" dirty="0">
              <a:solidFill>
                <a:schemeClr val="tx1"/>
              </a:solidFill>
            </a:endParaRPr>
          </a:p>
        </p:txBody>
      </p:sp>
    </p:spTree>
    <p:extLst>
      <p:ext uri="{BB962C8B-B14F-4D97-AF65-F5344CB8AC3E}">
        <p14:creationId xmlns:p14="http://schemas.microsoft.com/office/powerpoint/2010/main" val="4131172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8410" y="3448"/>
            <a:ext cx="8482138" cy="758552"/>
          </a:xfrm>
        </p:spPr>
        <p:txBody>
          <a:bodyPr/>
          <a:lstStyle/>
          <a:p>
            <a:r>
              <a:rPr lang="pl-PL" dirty="0" smtClean="0"/>
              <a:t>Status prawny swobód</a:t>
            </a:r>
            <a:endParaRPr lang="pl-PL" dirty="0"/>
          </a:p>
        </p:txBody>
      </p:sp>
      <p:sp>
        <p:nvSpPr>
          <p:cNvPr id="3" name="Symbol zastępczy tekstu 2"/>
          <p:cNvSpPr>
            <a:spLocks noGrp="1"/>
          </p:cNvSpPr>
          <p:nvPr>
            <p:ph type="body" idx="1"/>
          </p:nvPr>
        </p:nvSpPr>
        <p:spPr>
          <a:xfrm>
            <a:off x="477788" y="1412776"/>
            <a:ext cx="9001000" cy="4248472"/>
          </a:xfrm>
        </p:spPr>
        <p:txBody>
          <a:bodyPr>
            <a:normAutofit/>
          </a:bodyPr>
          <a:lstStyle/>
          <a:p>
            <a:pPr marL="342900" indent="-342900">
              <a:buFont typeface="Arial" panose="020B0604020202020204" pitchFamily="34" charset="0"/>
              <a:buChar char="•"/>
            </a:pPr>
            <a:r>
              <a:rPr lang="pl-PL" dirty="0" smtClean="0"/>
              <a:t>Swobody rynku wewnętrznego są uregulowane w TFUE – prawo pierwotne</a:t>
            </a:r>
          </a:p>
          <a:p>
            <a:pPr marL="342900" indent="-342900">
              <a:buFont typeface="Arial" panose="020B0604020202020204" pitchFamily="34" charset="0"/>
              <a:buChar char="•"/>
            </a:pPr>
            <a:r>
              <a:rPr lang="pl-PL" dirty="0" smtClean="0"/>
              <a:t>28-66 TFUE</a:t>
            </a:r>
          </a:p>
          <a:p>
            <a:pPr marL="342900" indent="-342900">
              <a:buFont typeface="Arial" panose="020B0604020202020204" pitchFamily="34" charset="0"/>
              <a:buChar char="•"/>
            </a:pPr>
            <a:r>
              <a:rPr lang="pl-PL" dirty="0" smtClean="0"/>
              <a:t>W celu urzeczywistnienia swobód jest przyjmowane prawo </a:t>
            </a:r>
            <a:r>
              <a:rPr lang="pl-PL" dirty="0" smtClean="0"/>
              <a:t>wtórne (w szczególności dyrektywy, ale też rozporządzenia) </a:t>
            </a:r>
            <a:endParaRPr lang="pl-PL" dirty="0" smtClean="0"/>
          </a:p>
          <a:p>
            <a:endParaRPr lang="pl-PL" dirty="0"/>
          </a:p>
        </p:txBody>
      </p:sp>
    </p:spTree>
    <p:extLst>
      <p:ext uri="{BB962C8B-B14F-4D97-AF65-F5344CB8AC3E}">
        <p14:creationId xmlns:p14="http://schemas.microsoft.com/office/powerpoint/2010/main" val="1934809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8482138" cy="830560"/>
          </a:xfrm>
        </p:spPr>
        <p:txBody>
          <a:bodyPr/>
          <a:lstStyle/>
          <a:p>
            <a:r>
              <a:rPr lang="pl-PL" dirty="0" smtClean="0"/>
              <a:t>Poziom ochrony swobód</a:t>
            </a:r>
            <a:endParaRPr lang="pl-PL" dirty="0"/>
          </a:p>
        </p:txBody>
      </p:sp>
      <p:sp>
        <p:nvSpPr>
          <p:cNvPr id="3" name="Symbol zastępczy tekstu 2"/>
          <p:cNvSpPr>
            <a:spLocks noGrp="1"/>
          </p:cNvSpPr>
          <p:nvPr>
            <p:ph type="body" idx="1"/>
          </p:nvPr>
        </p:nvSpPr>
        <p:spPr>
          <a:xfrm>
            <a:off x="9517" y="1052736"/>
            <a:ext cx="12179307" cy="5544616"/>
          </a:xfrm>
        </p:spPr>
        <p:txBody>
          <a:bodyPr>
            <a:normAutofit lnSpcReduction="10000"/>
          </a:bodyPr>
          <a:lstStyle/>
          <a:p>
            <a:pPr marL="342900" indent="-342900">
              <a:buFont typeface="Arial" panose="020B0604020202020204" pitchFamily="34" charset="0"/>
              <a:buChar char="•"/>
            </a:pPr>
            <a:r>
              <a:rPr lang="pl-PL" dirty="0" smtClean="0"/>
              <a:t>W obecnym stanie prawnym standard ochrony każdej ze swobód jest na porównywalnym poziomie</a:t>
            </a:r>
          </a:p>
          <a:p>
            <a:pPr marL="342900" indent="-342900">
              <a:buFont typeface="Arial" panose="020B0604020202020204" pitchFamily="34" charset="0"/>
              <a:buChar char="•"/>
            </a:pPr>
            <a:r>
              <a:rPr lang="pl-PL" dirty="0" smtClean="0"/>
              <a:t>Ewentualna różnica wynika z istnienia (lub nie) orzeczeń TS UE w przedmiocie skutku bezpośredniego danej swobody lub stanu uszczegółowienia danej swobody przez prawo </a:t>
            </a:r>
            <a:r>
              <a:rPr lang="pl-PL" dirty="0" smtClean="0"/>
              <a:t>wtórne, ewentualnie z natury swobody (np. swobodny przepływ towarów jest adresowany do Państw Członkowskich, chcących ustanowić ograniczający środek)</a:t>
            </a:r>
            <a:endParaRPr lang="pl-PL" dirty="0" smtClean="0"/>
          </a:p>
          <a:p>
            <a:pPr marL="342900" indent="-342900">
              <a:buFont typeface="Arial" panose="020B0604020202020204" pitchFamily="34" charset="0"/>
              <a:buChar char="•"/>
            </a:pPr>
            <a:r>
              <a:rPr lang="pl-PL" dirty="0" smtClean="0"/>
              <a:t>Dla każdej ze swobód można zastosować test antydyskryminacyjny w celu oceny, czy dany środek Państwa Członkowskiego jest albo nie jest zgodny z daną swobodą</a:t>
            </a:r>
          </a:p>
          <a:p>
            <a:pPr marL="342900" indent="-342900">
              <a:buFont typeface="Arial" panose="020B0604020202020204" pitchFamily="34" charset="0"/>
              <a:buChar char="•"/>
            </a:pPr>
            <a:r>
              <a:rPr lang="pl-PL" dirty="0" smtClean="0"/>
              <a:t>Dodatkowo, jeśli środek stosowany przez Państwo Członkowskie dotyczy uszczegółowionej przez prawo wtórne materii, to można powołać się na prawo </a:t>
            </a:r>
            <a:r>
              <a:rPr lang="pl-PL" dirty="0" smtClean="0"/>
              <a:t>wtórne</a:t>
            </a:r>
          </a:p>
          <a:p>
            <a:pPr marL="342900" indent="-342900">
              <a:buFont typeface="Arial" panose="020B0604020202020204" pitchFamily="34" charset="0"/>
              <a:buChar char="•"/>
            </a:pPr>
            <a:r>
              <a:rPr lang="pl-PL" dirty="0" smtClean="0"/>
              <a:t>Co więcej, na rynku wewnętrznym funkcjonuje wzajemne uznawanie standardów (które jest jednak ograniczane przez wymogi konieczne)</a:t>
            </a:r>
          </a:p>
          <a:p>
            <a:pPr marL="342900" indent="-342900">
              <a:buFont typeface="Arial" panose="020B0604020202020204" pitchFamily="34" charset="0"/>
              <a:buChar char="•"/>
            </a:pPr>
            <a:r>
              <a:rPr lang="pl-PL" dirty="0" smtClean="0"/>
              <a:t>Ochrona nie działa (jak całe prawo unijne) w sytuacji czysto wewnętrznej („</a:t>
            </a:r>
            <a:r>
              <a:rPr lang="pl-PL" i="1" dirty="0" err="1" smtClean="0"/>
              <a:t>purely</a:t>
            </a:r>
            <a:r>
              <a:rPr lang="pl-PL" i="1" dirty="0" smtClean="0"/>
              <a:t> </a:t>
            </a:r>
            <a:r>
              <a:rPr lang="pl-PL" i="1" dirty="0" err="1" smtClean="0"/>
              <a:t>internal</a:t>
            </a:r>
            <a:r>
              <a:rPr lang="pl-PL" i="1" dirty="0" smtClean="0"/>
              <a:t> </a:t>
            </a:r>
            <a:r>
              <a:rPr lang="pl-PL" i="1" dirty="0" err="1" smtClean="0"/>
              <a:t>situation</a:t>
            </a:r>
            <a:r>
              <a:rPr lang="pl-PL" dirty="0" smtClean="0"/>
              <a:t>”)</a:t>
            </a:r>
          </a:p>
          <a:p>
            <a:pPr marL="342900" indent="-342900">
              <a:buFont typeface="Arial" panose="020B0604020202020204" pitchFamily="34" charset="0"/>
              <a:buChar char="•"/>
            </a:pPr>
            <a:r>
              <a:rPr lang="pl-PL" dirty="0" smtClean="0"/>
              <a:t>TSUE wykorzystuje obywatelstwo unijne w celu „umocnienia” swobody (w szczególności przepływu osób)</a:t>
            </a:r>
            <a:endParaRPr lang="pl-PL" dirty="0"/>
          </a:p>
        </p:txBody>
      </p:sp>
    </p:spTree>
    <p:extLst>
      <p:ext uri="{BB962C8B-B14F-4D97-AF65-F5344CB8AC3E}">
        <p14:creationId xmlns:p14="http://schemas.microsoft.com/office/powerpoint/2010/main" val="236791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8554146" cy="758552"/>
          </a:xfrm>
        </p:spPr>
        <p:txBody>
          <a:bodyPr/>
          <a:lstStyle/>
          <a:p>
            <a:r>
              <a:rPr lang="pl-PL" dirty="0" smtClean="0"/>
              <a:t>Test </a:t>
            </a:r>
            <a:r>
              <a:rPr lang="pl-PL" dirty="0" smtClean="0"/>
              <a:t>„antydyskryminacyjny”</a:t>
            </a:r>
            <a:endParaRPr lang="pl-PL" dirty="0"/>
          </a:p>
        </p:txBody>
      </p:sp>
      <p:sp>
        <p:nvSpPr>
          <p:cNvPr id="3" name="Symbol zastępczy tekstu 2"/>
          <p:cNvSpPr>
            <a:spLocks noGrp="1"/>
          </p:cNvSpPr>
          <p:nvPr>
            <p:ph type="body" idx="1"/>
          </p:nvPr>
        </p:nvSpPr>
        <p:spPr>
          <a:xfrm>
            <a:off x="477788" y="1196752"/>
            <a:ext cx="8686800" cy="5256584"/>
          </a:xfrm>
        </p:spPr>
        <p:txBody>
          <a:bodyPr>
            <a:normAutofit/>
          </a:bodyPr>
          <a:lstStyle/>
          <a:p>
            <a:pPr marL="457200" indent="-457200">
              <a:buAutoNum type="arabicParenR"/>
            </a:pPr>
            <a:r>
              <a:rPr lang="pl-PL" dirty="0" smtClean="0"/>
              <a:t>Czy środek dyskryminuje bezpośrednio ze względu na zakazane kryterium? Jeśli nie, </a:t>
            </a:r>
            <a:r>
              <a:rPr lang="pl-PL" dirty="0"/>
              <a:t>c</a:t>
            </a:r>
            <a:r>
              <a:rPr lang="pl-PL" dirty="0" smtClean="0"/>
              <a:t>zy środek dyskryminuje pośrednio ze względu na zakazane kryterium ?</a:t>
            </a:r>
          </a:p>
          <a:p>
            <a:pPr marL="457200" indent="-457200">
              <a:buAutoNum type="arabicParenR"/>
            </a:pPr>
            <a:r>
              <a:rPr lang="pl-PL" dirty="0" smtClean="0"/>
              <a:t>Czy środek, który nie dyskryminuje, sprawia, że skorzystanie ze swobody jest utrudnione bądź mniej korzystne? Jeśli tak, to czy jest to dopuszczone przez prawo Unii bądź usprawiedliwione wymogami koniecznymi ?</a:t>
            </a:r>
          </a:p>
          <a:p>
            <a:pPr marL="457200" indent="-457200">
              <a:buAutoNum type="arabicParenR"/>
            </a:pPr>
            <a:r>
              <a:rPr lang="pl-PL" dirty="0" smtClean="0"/>
              <a:t>Czy środek jest proporcjonalny ?</a:t>
            </a:r>
          </a:p>
          <a:p>
            <a:endParaRPr lang="pl-PL" dirty="0" smtClean="0"/>
          </a:p>
          <a:p>
            <a:r>
              <a:rPr lang="pl-PL" dirty="0" smtClean="0"/>
              <a:t>Jeżeli środek dyskryminuje bezpośrednio lub pośrednio, to jedynie wyłączenie traktatowe może sprawić, że będzie on legalny z punktu widzenia swobody.</a:t>
            </a:r>
          </a:p>
          <a:p>
            <a:r>
              <a:rPr lang="pl-PL" dirty="0" smtClean="0"/>
              <a:t>Test może być stosowany także do środków przyjmowanych </a:t>
            </a:r>
            <a:r>
              <a:rPr lang="pl-PL" smtClean="0"/>
              <a:t>przez Unię.</a:t>
            </a:r>
            <a:endParaRPr lang="pl-PL" dirty="0"/>
          </a:p>
        </p:txBody>
      </p:sp>
      <p:sp>
        <p:nvSpPr>
          <p:cNvPr id="4" name="pole tekstowe 3"/>
          <p:cNvSpPr txBox="1"/>
          <p:nvPr/>
        </p:nvSpPr>
        <p:spPr>
          <a:xfrm rot="427089">
            <a:off x="9747117" y="404318"/>
            <a:ext cx="2376264" cy="923330"/>
          </a:xfrm>
          <a:prstGeom prst="rect">
            <a:avLst/>
          </a:prstGeom>
          <a:noFill/>
        </p:spPr>
        <p:txBody>
          <a:bodyPr wrap="square" rtlCol="0">
            <a:spAutoFit/>
          </a:bodyPr>
          <a:lstStyle/>
          <a:p>
            <a:r>
              <a:rPr lang="pl-PL" dirty="0" smtClean="0"/>
              <a:t>Patrz orzeczenie </a:t>
            </a:r>
            <a:r>
              <a:rPr lang="pl-PL" i="1" dirty="0" smtClean="0"/>
              <a:t>Gebhard </a:t>
            </a:r>
            <a:r>
              <a:rPr lang="pl-PL" dirty="0" smtClean="0"/>
              <a:t>z prezentacji o TSUE</a:t>
            </a:r>
            <a:endParaRPr lang="pl-PL" dirty="0"/>
          </a:p>
        </p:txBody>
      </p:sp>
    </p:spTree>
    <p:extLst>
      <p:ext uri="{BB962C8B-B14F-4D97-AF65-F5344CB8AC3E}">
        <p14:creationId xmlns:p14="http://schemas.microsoft.com/office/powerpoint/2010/main" val="92273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182" y="0"/>
            <a:ext cx="10054852" cy="830560"/>
          </a:xfrm>
        </p:spPr>
        <p:txBody>
          <a:bodyPr/>
          <a:lstStyle/>
          <a:p>
            <a:r>
              <a:rPr lang="pl-PL" dirty="0" smtClean="0"/>
              <a:t>Derogacje i wymogi imperatywne</a:t>
            </a:r>
            <a:endParaRPr lang="pl-PL" dirty="0"/>
          </a:p>
        </p:txBody>
      </p:sp>
      <p:sp>
        <p:nvSpPr>
          <p:cNvPr id="3" name="Symbol zastępczy tekstu 2"/>
          <p:cNvSpPr>
            <a:spLocks noGrp="1"/>
          </p:cNvSpPr>
          <p:nvPr>
            <p:ph type="body" idx="1"/>
          </p:nvPr>
        </p:nvSpPr>
        <p:spPr>
          <a:xfrm>
            <a:off x="-1" y="980728"/>
            <a:ext cx="12188825" cy="4824536"/>
          </a:xfrm>
        </p:spPr>
        <p:txBody>
          <a:bodyPr>
            <a:normAutofit/>
          </a:bodyPr>
          <a:lstStyle/>
          <a:p>
            <a:pPr marL="342900" indent="-342900">
              <a:buFont typeface="Arial" panose="020B0604020202020204" pitchFamily="34" charset="0"/>
              <a:buChar char="•"/>
            </a:pPr>
            <a:r>
              <a:rPr lang="pl-PL" dirty="0" smtClean="0"/>
              <a:t>Gdy sam Traktat przewiduje odstępstwo od swobody, to mamy do czynienia z derogacją</a:t>
            </a:r>
          </a:p>
          <a:p>
            <a:pPr marL="342900" indent="-342900">
              <a:buFont typeface="Arial" panose="020B0604020202020204" pitchFamily="34" charset="0"/>
              <a:buChar char="•"/>
            </a:pPr>
            <a:r>
              <a:rPr lang="pl-PL" dirty="0" smtClean="0"/>
              <a:t>Gdy Trybunał Sprawiedliwości UE uznaje, że jakiś środek ogranicza swobodę, ale jest to usprawiedliwione, przy czym nie ma stosownego zapisu w Traktacie, to mamy do czynienia z zastosowaniem tzw. wymogów imperatywnych (inaczej wymogów koniecznych, wymogów interesu publicznego (</a:t>
            </a:r>
            <a:r>
              <a:rPr lang="pl-PL" i="1" dirty="0" err="1" smtClean="0"/>
              <a:t>imperative</a:t>
            </a:r>
            <a:r>
              <a:rPr lang="pl-PL" i="1" dirty="0" smtClean="0"/>
              <a:t> </a:t>
            </a:r>
            <a:r>
              <a:rPr lang="pl-PL" i="1" dirty="0" err="1" smtClean="0"/>
              <a:t>requirements</a:t>
            </a:r>
            <a:r>
              <a:rPr lang="pl-PL" dirty="0" smtClean="0"/>
              <a:t>)</a:t>
            </a:r>
          </a:p>
          <a:p>
            <a:pPr marL="342900" indent="-342900">
              <a:buFont typeface="Arial" panose="020B0604020202020204" pitchFamily="34" charset="0"/>
              <a:buChar char="•"/>
            </a:pPr>
            <a:r>
              <a:rPr lang="pl-PL" dirty="0" smtClean="0"/>
              <a:t>Wymogiem imperatywnym może być np. ochrona konsumentów, ochrona środowiska, moralność publiczna, porządek publiczny</a:t>
            </a:r>
          </a:p>
          <a:p>
            <a:pPr marL="342900" indent="-342900">
              <a:buFont typeface="Arial" panose="020B0604020202020204" pitchFamily="34" charset="0"/>
              <a:buChar char="•"/>
            </a:pPr>
            <a:r>
              <a:rPr lang="pl-PL" dirty="0" smtClean="0"/>
              <a:t>Tam, gdzie Traktat przewiduje wprost derogację dla jednej swobody, ale nie przewiduje jej dla innej, Trybunał jest skłonny uznać wymogi imperatywne na potrzeby ujednolicenia standardu ochrony</a:t>
            </a:r>
          </a:p>
          <a:p>
            <a:pPr marL="342900" indent="-342900">
              <a:buFont typeface="Arial" panose="020B0604020202020204" pitchFamily="34" charset="0"/>
              <a:buChar char="•"/>
            </a:pPr>
            <a:r>
              <a:rPr lang="pl-PL" dirty="0" smtClean="0"/>
              <a:t>Derogacja jest potrzebna, gdy jakiś środek jest dyskryminacyjny</a:t>
            </a:r>
            <a:endParaRPr lang="pl-PL" dirty="0"/>
          </a:p>
        </p:txBody>
      </p:sp>
    </p:spTree>
    <p:extLst>
      <p:ext uri="{BB962C8B-B14F-4D97-AF65-F5344CB8AC3E}">
        <p14:creationId xmlns:p14="http://schemas.microsoft.com/office/powerpoint/2010/main" val="100420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6197" y="3448"/>
            <a:ext cx="8410130" cy="758552"/>
          </a:xfrm>
        </p:spPr>
        <p:txBody>
          <a:bodyPr/>
          <a:lstStyle/>
          <a:p>
            <a:r>
              <a:rPr lang="pl-PL" dirty="0" smtClean="0"/>
              <a:t>Skutek bezpośredni swobód</a:t>
            </a:r>
            <a:endParaRPr lang="pl-PL" dirty="0"/>
          </a:p>
        </p:txBody>
      </p:sp>
      <p:sp>
        <p:nvSpPr>
          <p:cNvPr id="3" name="Symbol zastępczy tekstu 2"/>
          <p:cNvSpPr>
            <a:spLocks noGrp="1"/>
          </p:cNvSpPr>
          <p:nvPr>
            <p:ph type="body" idx="1"/>
          </p:nvPr>
        </p:nvSpPr>
        <p:spPr>
          <a:xfrm>
            <a:off x="-15661" y="1124744"/>
            <a:ext cx="12204486" cy="4896544"/>
          </a:xfrm>
        </p:spPr>
        <p:txBody>
          <a:bodyPr/>
          <a:lstStyle/>
          <a:p>
            <a:pPr marL="342900" indent="-342900">
              <a:buFont typeface="Arial" panose="020B0604020202020204" pitchFamily="34" charset="0"/>
              <a:buChar char="•"/>
            </a:pPr>
            <a:r>
              <a:rPr lang="pl-PL" dirty="0" smtClean="0"/>
              <a:t>Uznaje się, że swobody mają co najmniej wertykalny skutek bezpośredni, z tego względu, że uniemożliwiają Państwom Członkowskim określone działania na niekorzyść korzystających ze swobód jednostek</a:t>
            </a:r>
          </a:p>
          <a:p>
            <a:pPr marL="342900" indent="-342900">
              <a:buFont typeface="Arial" panose="020B0604020202020204" pitchFamily="34" charset="0"/>
              <a:buChar char="•"/>
            </a:pPr>
            <a:r>
              <a:rPr lang="pl-PL" dirty="0" smtClean="0"/>
              <a:t>Dodatkowo, Trybunał coraz częściej uznaje, że swoboda ma skutek horyzontalny</a:t>
            </a:r>
          </a:p>
          <a:p>
            <a:pPr marL="800100" lvl="1" indent="-342900">
              <a:buFont typeface="Arial" panose="020B0604020202020204" pitchFamily="34" charset="0"/>
              <a:buChar char="•"/>
            </a:pPr>
            <a:r>
              <a:rPr lang="pl-PL" dirty="0" smtClean="0"/>
              <a:t>C-281/98 </a:t>
            </a:r>
            <a:r>
              <a:rPr lang="it-IT" i="1" dirty="0" smtClean="0"/>
              <a:t>Roman </a:t>
            </a:r>
            <a:r>
              <a:rPr lang="it-IT" i="1" dirty="0"/>
              <a:t>Angonese v Cassa di Risparmio di Bolzano </a:t>
            </a:r>
            <a:r>
              <a:rPr lang="it-IT" i="1" dirty="0" smtClean="0"/>
              <a:t>SpA</a:t>
            </a:r>
            <a:r>
              <a:rPr lang="pl-PL" i="1" dirty="0" smtClean="0"/>
              <a:t> : </a:t>
            </a:r>
            <a:r>
              <a:rPr lang="pl-PL" dirty="0" smtClean="0"/>
              <a:t>swoboda przepływu pracowników jest horyzontalna</a:t>
            </a:r>
          </a:p>
          <a:p>
            <a:pPr marL="800100" lvl="1" indent="-342900">
              <a:buFont typeface="Arial" panose="020B0604020202020204" pitchFamily="34" charset="0"/>
              <a:buChar char="•"/>
            </a:pPr>
            <a:r>
              <a:rPr lang="pl-PL" dirty="0" smtClean="0"/>
              <a:t>C-341/05 </a:t>
            </a:r>
            <a:r>
              <a:rPr lang="sv-SE" i="1" dirty="0" smtClean="0"/>
              <a:t>Laval </a:t>
            </a:r>
            <a:r>
              <a:rPr lang="sv-SE" i="1" dirty="0"/>
              <a:t>un Partneri Ltd v Svenska Byggnadsarbetareförbundet, Svenska Byggnadsarbetareförbundets avdelning 1, Byggettan and Svenska </a:t>
            </a:r>
            <a:r>
              <a:rPr lang="sv-SE" i="1" dirty="0" smtClean="0"/>
              <a:t>Elektrikerförbundet</a:t>
            </a:r>
            <a:r>
              <a:rPr lang="pl-PL" dirty="0" smtClean="0"/>
              <a:t> : </a:t>
            </a:r>
            <a:r>
              <a:rPr lang="pl-PL" dirty="0" err="1" smtClean="0"/>
              <a:t>so</a:t>
            </a:r>
            <a:r>
              <a:rPr lang="pl-PL" dirty="0" smtClean="0"/>
              <a:t> </a:t>
            </a:r>
            <a:r>
              <a:rPr lang="pl-PL" dirty="0" err="1" smtClean="0"/>
              <a:t>is</a:t>
            </a:r>
            <a:r>
              <a:rPr lang="pl-PL" dirty="0" smtClean="0"/>
              <a:t> swoboda świadczenia usług…</a:t>
            </a:r>
          </a:p>
          <a:p>
            <a:pPr marL="800100" lvl="1" indent="-342900">
              <a:buFont typeface="Arial" panose="020B0604020202020204" pitchFamily="34" charset="0"/>
              <a:buChar char="•"/>
            </a:pPr>
            <a:r>
              <a:rPr lang="pl-PL" dirty="0" smtClean="0"/>
              <a:t>C-438/05 </a:t>
            </a:r>
            <a:r>
              <a:rPr lang="en-US" i="1" dirty="0" smtClean="0"/>
              <a:t>International </a:t>
            </a:r>
            <a:r>
              <a:rPr lang="en-US" i="1" dirty="0"/>
              <a:t>Transport Workers’ Federation and Finnish Seamen’s Union v Viking Line ABP and OÜ Viking Line </a:t>
            </a:r>
            <a:r>
              <a:rPr lang="en-US" i="1" dirty="0" err="1" smtClean="0"/>
              <a:t>Eesti</a:t>
            </a:r>
            <a:r>
              <a:rPr lang="pl-PL" i="1" dirty="0" smtClean="0"/>
              <a:t> </a:t>
            </a:r>
            <a:r>
              <a:rPr lang="pl-PL" dirty="0" smtClean="0"/>
              <a:t>: …oraz swoboda przedsiębiorczości</a:t>
            </a:r>
            <a:endParaRPr lang="pl-PL" i="1" dirty="0"/>
          </a:p>
        </p:txBody>
      </p:sp>
    </p:spTree>
    <p:extLst>
      <p:ext uri="{BB962C8B-B14F-4D97-AF65-F5344CB8AC3E}">
        <p14:creationId xmlns:p14="http://schemas.microsoft.com/office/powerpoint/2010/main" val="168681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usiness Contrast 16x9">
  <a:themeElements>
    <a:clrScheme name="BusinessContrast">
      <a:dk1>
        <a:srgbClr val="000000"/>
      </a:dk1>
      <a:lt1>
        <a:sysClr val="window" lastClr="FFFFFF"/>
      </a:lt1>
      <a:dk2>
        <a:srgbClr val="000000"/>
      </a:dk2>
      <a:lt2>
        <a:srgbClr val="E5E8E8"/>
      </a:lt2>
      <a:accent1>
        <a:srgbClr val="00AEEF"/>
      </a:accent1>
      <a:accent2>
        <a:srgbClr val="EA428A"/>
      </a:accent2>
      <a:accent3>
        <a:srgbClr val="EED500"/>
      </a:accent3>
      <a:accent4>
        <a:srgbClr val="F5A70D"/>
      </a:accent4>
      <a:accent5>
        <a:srgbClr val="8BCB30"/>
      </a:accent5>
      <a:accent6>
        <a:srgbClr val="9962C1"/>
      </a:accent6>
      <a:hlink>
        <a:srgbClr val="00AEEF"/>
      </a:hlink>
      <a:folHlink>
        <a:srgbClr val="9962C1"/>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Telefon służbowy">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Telefon służbowy Theme">
  <a:themeElements>
    <a:clrScheme name="BusinessContrast">
      <a:dk1>
        <a:srgbClr val="000000"/>
      </a:dk1>
      <a:lt1>
        <a:sysClr val="window" lastClr="FFFFFF"/>
      </a:lt1>
      <a:dk2>
        <a:srgbClr val="000000"/>
      </a:dk2>
      <a:lt2>
        <a:srgbClr val="E5E8E8"/>
      </a:lt2>
      <a:accent1>
        <a:srgbClr val="00AEEF"/>
      </a:accent1>
      <a:accent2>
        <a:srgbClr val="EA428A"/>
      </a:accent2>
      <a:accent3>
        <a:srgbClr val="EED500"/>
      </a:accent3>
      <a:accent4>
        <a:srgbClr val="F5A70D"/>
      </a:accent4>
      <a:accent5>
        <a:srgbClr val="8BCB30"/>
      </a:accent5>
      <a:accent6>
        <a:srgbClr val="9962C1"/>
      </a:accent6>
      <a:hlink>
        <a:srgbClr val="00AEEF"/>
      </a:hlink>
      <a:folHlink>
        <a:srgbClr val="9962C1"/>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Telefon służbowy">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Telefon służbowy Theme">
  <a:themeElements>
    <a:clrScheme name="BusinessContrast">
      <a:dk1>
        <a:srgbClr val="000000"/>
      </a:dk1>
      <a:lt1>
        <a:sysClr val="window" lastClr="FFFFFF"/>
      </a:lt1>
      <a:dk2>
        <a:srgbClr val="000000"/>
      </a:dk2>
      <a:lt2>
        <a:srgbClr val="E5E8E8"/>
      </a:lt2>
      <a:accent1>
        <a:srgbClr val="00AEEF"/>
      </a:accent1>
      <a:accent2>
        <a:srgbClr val="EA428A"/>
      </a:accent2>
      <a:accent3>
        <a:srgbClr val="EED500"/>
      </a:accent3>
      <a:accent4>
        <a:srgbClr val="F5A70D"/>
      </a:accent4>
      <a:accent5>
        <a:srgbClr val="8BCB30"/>
      </a:accent5>
      <a:accent6>
        <a:srgbClr val="9962C1"/>
      </a:accent6>
      <a:hlink>
        <a:srgbClr val="00AEEF"/>
      </a:hlink>
      <a:folHlink>
        <a:srgbClr val="9962C1"/>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Telefon służbowy">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D182A0E-7F17-4A86-A7C5-8846F54E43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Prezentacja biznesowa o wysokim kontraście (panoramiczna)</Template>
  <TotalTime>0</TotalTime>
  <Words>1929</Words>
  <Application>Microsoft Office PowerPoint</Application>
  <PresentationFormat>Niestandardowy</PresentationFormat>
  <Paragraphs>139</Paragraphs>
  <Slides>22</Slides>
  <Notes>0</Notes>
  <HiddenSlides>0</HiddenSlides>
  <MMClips>0</MMClips>
  <ScaleCrop>false</ScaleCrop>
  <HeadingPairs>
    <vt:vector size="6" baseType="variant">
      <vt:variant>
        <vt:lpstr>Używane czcionki</vt:lpstr>
      </vt:variant>
      <vt:variant>
        <vt:i4>2</vt:i4>
      </vt:variant>
      <vt:variant>
        <vt:lpstr>Motyw</vt:lpstr>
      </vt:variant>
      <vt:variant>
        <vt:i4>1</vt:i4>
      </vt:variant>
      <vt:variant>
        <vt:lpstr>Tytuły slajdów</vt:lpstr>
      </vt:variant>
      <vt:variant>
        <vt:i4>22</vt:i4>
      </vt:variant>
    </vt:vector>
  </HeadingPairs>
  <TitlesOfParts>
    <vt:vector size="25" baseType="lpstr">
      <vt:lpstr>Arial</vt:lpstr>
      <vt:lpstr>Franklin Gothic Medium</vt:lpstr>
      <vt:lpstr>Business Contrast 16x9</vt:lpstr>
      <vt:lpstr>Swobody rynku wewnętrznego</vt:lpstr>
      <vt:lpstr>Jednolity rynek wewnętrzny</vt:lpstr>
      <vt:lpstr>Swobody w prawie Unii Europejskiej</vt:lpstr>
      <vt:lpstr>Przegląd swobód</vt:lpstr>
      <vt:lpstr>Status prawny swobód</vt:lpstr>
      <vt:lpstr>Poziom ochrony swobód</vt:lpstr>
      <vt:lpstr>Test „antydyskryminacyjny”</vt:lpstr>
      <vt:lpstr>Derogacje i wymogi imperatywne</vt:lpstr>
      <vt:lpstr>Skutek bezpośredni swobód</vt:lpstr>
      <vt:lpstr>Swobody a prawa podstawowe</vt:lpstr>
      <vt:lpstr>Swoboda przepływu towarów</vt:lpstr>
      <vt:lpstr>Swoboda przepływu pracowników</vt:lpstr>
      <vt:lpstr>Prawo przedsiębiorczości : swoboda przedsiębiorczości</vt:lpstr>
      <vt:lpstr>Swoboda świadczenia usług</vt:lpstr>
      <vt:lpstr>Swoboda przepływu kapitału i płatności</vt:lpstr>
      <vt:lpstr>Swobody a prawo wtórne</vt:lpstr>
      <vt:lpstr>Prawo wtórne a przepływ pracowników</vt:lpstr>
      <vt:lpstr>Prawo wtórne a przepływ usług</vt:lpstr>
      <vt:lpstr>Prawo wtórne a zakładanie przedsiębiorstw</vt:lpstr>
      <vt:lpstr>Prawo wtórne a przepływ towarów</vt:lpstr>
      <vt:lpstr>Prawo wtórne a przepływ kapitału i płatności</vt:lpstr>
      <vt:lpstr>Koniec.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2014-01-26T01:13:16Z</dcterms:created>
  <dcterms:modified xsi:type="dcterms:W3CDTF">2014-01-26T23:52:43Z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TC028952669991</vt:lpwstr>
  </property>
</Properties>
</file>