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b="1" dirty="0" smtClean="0"/>
              <a:t>SYSTEM INSTYTUCJONALNY Unii Europejskiej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191126"/>
          </a:xfrm>
        </p:spPr>
        <p:txBody>
          <a:bodyPr/>
          <a:lstStyle/>
          <a:p>
            <a:r>
              <a:rPr lang="pl-PL" dirty="0"/>
              <a:t>Zagadnienie : Charakterystyka systemu instytucjonalnego UE i jego zasad ze szczególnym uwzględnieniem relacji między Radą, Komisją i Parlamentem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288757" y="5751095"/>
            <a:ext cx="630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Łukasz Stępkowski</a:t>
            </a:r>
          </a:p>
          <a:p>
            <a:r>
              <a:rPr lang="pl-PL" dirty="0" smtClean="0"/>
              <a:t>Katedra Prawa Międzynarodowego i Europejskiego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67709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5173579" y="3116179"/>
            <a:ext cx="110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KONIEC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63652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391734" cy="497305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System instytucjonalny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2979" y="1106905"/>
            <a:ext cx="11357810" cy="5305927"/>
          </a:xfrm>
        </p:spPr>
        <p:txBody>
          <a:bodyPr>
            <a:normAutofit/>
          </a:bodyPr>
          <a:lstStyle/>
          <a:p>
            <a:pPr algn="just"/>
            <a:r>
              <a:rPr lang="pl-PL" b="1" dirty="0" smtClean="0"/>
              <a:t>System organów Unii Europejskiej jako organizacji międzynarodowej i zarazem osoby prawnej - tak prawa międzynarodowego, jak i z punktu widzenia prawa krajowego, wraz z jednostkami organizacyjnymi oraz odrębnymi osobami prawnymi, tworzonymi przez organy Unii, czyli :</a:t>
            </a:r>
          </a:p>
          <a:p>
            <a:pPr lvl="1" algn="just"/>
            <a:r>
              <a:rPr lang="pl-PL" b="1" dirty="0" smtClean="0"/>
              <a:t>Instytucje Unii Europejskiej</a:t>
            </a:r>
          </a:p>
          <a:p>
            <a:pPr lvl="2" algn="just"/>
            <a:r>
              <a:rPr lang="pl-PL" b="1" dirty="0" smtClean="0"/>
              <a:t>Organy w danej instytucji</a:t>
            </a:r>
          </a:p>
          <a:p>
            <a:pPr lvl="2" algn="just"/>
            <a:r>
              <a:rPr lang="pl-PL" b="1" dirty="0" smtClean="0"/>
              <a:t>Struktury urzędnicze wspierające każdą instytucję</a:t>
            </a:r>
          </a:p>
          <a:p>
            <a:pPr lvl="2" algn="just"/>
            <a:r>
              <a:rPr lang="pl-PL" b="1" dirty="0" smtClean="0"/>
              <a:t>Komitety</a:t>
            </a:r>
          </a:p>
          <a:p>
            <a:pPr lvl="1" algn="just"/>
            <a:r>
              <a:rPr lang="pl-PL" b="1" dirty="0" smtClean="0"/>
              <a:t>Organy Unii Europejskiej określone w traktatach, nie będące instytucjami</a:t>
            </a:r>
          </a:p>
          <a:p>
            <a:pPr lvl="2" algn="just"/>
            <a:r>
              <a:rPr lang="pl-PL" b="1" dirty="0" smtClean="0"/>
              <a:t>Struktury urzędnicze wspierające dany organ</a:t>
            </a:r>
          </a:p>
          <a:p>
            <a:pPr lvl="1" algn="just"/>
            <a:r>
              <a:rPr lang="pl-PL" b="1" dirty="0" smtClean="0"/>
              <a:t>Jednostki organizacyjne Unii Europejskiej i organy tych jednostek, określone w traktatach lub w  prawie pochodnym vel wtórnym Unii Europejskiej</a:t>
            </a:r>
          </a:p>
          <a:p>
            <a:pPr lvl="2" algn="just"/>
            <a:r>
              <a:rPr lang="pl-PL" b="1" dirty="0" smtClean="0"/>
              <a:t>Agencje Unii Europejskiej i ich organy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205802">
            <a:off x="6918159" y="5811252"/>
            <a:ext cx="4993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Europejska Wspólnota Energii Atomowej (EWEA lub </a:t>
            </a:r>
            <a:r>
              <a:rPr lang="pl-PL" b="1" dirty="0" err="1" smtClean="0"/>
              <a:t>Euratom</a:t>
            </a:r>
            <a:r>
              <a:rPr lang="pl-PL" b="1" dirty="0" smtClean="0"/>
              <a:t>) =/= Unia Europejska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66374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4055" y="597568"/>
            <a:ext cx="5018755" cy="617621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Zasady </a:t>
            </a:r>
            <a:r>
              <a:rPr lang="pl-PL" dirty="0" smtClean="0"/>
              <a:t>„</a:t>
            </a:r>
            <a:r>
              <a:rPr lang="pl-PL" dirty="0" smtClean="0"/>
              <a:t>instytucjonalne”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9811" y="1632283"/>
            <a:ext cx="9905998" cy="3124201"/>
          </a:xfrm>
        </p:spPr>
        <p:txBody>
          <a:bodyPr/>
          <a:lstStyle/>
          <a:p>
            <a:r>
              <a:rPr lang="pl-PL" b="1" dirty="0" smtClean="0"/>
              <a:t>Zasada równowagi instytucjonalnej („</a:t>
            </a:r>
            <a:r>
              <a:rPr lang="pl-PL" b="1" dirty="0" err="1" smtClean="0"/>
              <a:t>check</a:t>
            </a:r>
            <a:r>
              <a:rPr lang="pl-PL" b="1" dirty="0" smtClean="0"/>
              <a:t> and </a:t>
            </a:r>
            <a:r>
              <a:rPr lang="pl-PL" b="1" dirty="0" err="1" smtClean="0"/>
              <a:t>balance</a:t>
            </a:r>
            <a:r>
              <a:rPr lang="pl-PL" b="1" dirty="0" smtClean="0"/>
              <a:t>”)</a:t>
            </a:r>
          </a:p>
          <a:p>
            <a:r>
              <a:rPr lang="pl-PL" b="1" dirty="0" smtClean="0"/>
              <a:t>Zasada autonomii instytucjonalnej</a:t>
            </a:r>
          </a:p>
          <a:p>
            <a:r>
              <a:rPr lang="pl-PL" b="1" dirty="0" smtClean="0"/>
              <a:t>Zasada lojalnej współpracy instytucjonalnej</a:t>
            </a:r>
          </a:p>
          <a:p>
            <a:r>
              <a:rPr lang="pl-PL" b="1" dirty="0" smtClean="0"/>
              <a:t>Zasada otwartości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179442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Łącznik prosty ze strzałką 70"/>
          <p:cNvCxnSpPr/>
          <p:nvPr/>
        </p:nvCxnSpPr>
        <p:spPr>
          <a:xfrm flipV="1">
            <a:off x="1670769" y="2667247"/>
            <a:ext cx="2401136" cy="116760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ze strzałką 55"/>
          <p:cNvCxnSpPr/>
          <p:nvPr/>
        </p:nvCxnSpPr>
        <p:spPr>
          <a:xfrm flipV="1">
            <a:off x="2047150" y="2600751"/>
            <a:ext cx="6354945" cy="19497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Łącznik prosty ze strzałką 68"/>
          <p:cNvCxnSpPr>
            <a:stCxn id="7" idx="3"/>
          </p:cNvCxnSpPr>
          <p:nvPr/>
        </p:nvCxnSpPr>
        <p:spPr>
          <a:xfrm>
            <a:off x="6424864" y="4999121"/>
            <a:ext cx="2725873" cy="10350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Łącznik łamany 46"/>
          <p:cNvCxnSpPr/>
          <p:nvPr/>
        </p:nvCxnSpPr>
        <p:spPr>
          <a:xfrm>
            <a:off x="1596903" y="2344907"/>
            <a:ext cx="6184232" cy="2397788"/>
          </a:xfrm>
          <a:prstGeom prst="bentConnector3">
            <a:avLst>
              <a:gd name="adj1" fmla="val 88132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6606924" cy="822158"/>
          </a:xfrm>
        </p:spPr>
        <p:txBody>
          <a:bodyPr/>
          <a:lstStyle/>
          <a:p>
            <a:r>
              <a:rPr lang="pl-PL" dirty="0" smtClean="0"/>
              <a:t>Relacje między instytucjami</a:t>
            </a:r>
            <a:endParaRPr lang="pl-PL" dirty="0"/>
          </a:p>
        </p:txBody>
      </p:sp>
      <p:sp>
        <p:nvSpPr>
          <p:cNvPr id="4" name="Prostokąt zaokrąglony 3"/>
          <p:cNvSpPr/>
          <p:nvPr/>
        </p:nvSpPr>
        <p:spPr>
          <a:xfrm>
            <a:off x="820087" y="3994484"/>
            <a:ext cx="1290660" cy="709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RADA</a:t>
            </a:r>
            <a:endParaRPr lang="pl-PL" b="1" dirty="0"/>
          </a:p>
        </p:txBody>
      </p:sp>
      <p:sp>
        <p:nvSpPr>
          <p:cNvPr id="5" name="Prostokąt zaokrąglony 4"/>
          <p:cNvSpPr/>
          <p:nvPr/>
        </p:nvSpPr>
        <p:spPr>
          <a:xfrm>
            <a:off x="599144" y="1852862"/>
            <a:ext cx="1732547" cy="986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RADA EUROPEJSKA</a:t>
            </a:r>
            <a:endParaRPr lang="pl-PL" b="1" dirty="0"/>
          </a:p>
        </p:txBody>
      </p:sp>
      <p:sp>
        <p:nvSpPr>
          <p:cNvPr id="6" name="Prostokąt zaokrąglony 5"/>
          <p:cNvSpPr/>
          <p:nvPr/>
        </p:nvSpPr>
        <p:spPr>
          <a:xfrm>
            <a:off x="4128415" y="1852862"/>
            <a:ext cx="2200196" cy="11851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KOMISJA EUROPEJSKA</a:t>
            </a:r>
            <a:endParaRPr lang="pl-PL" b="1" dirty="0"/>
          </a:p>
        </p:txBody>
      </p:sp>
      <p:sp>
        <p:nvSpPr>
          <p:cNvPr id="7" name="Prostokąt zaokrąglony 6"/>
          <p:cNvSpPr/>
          <p:nvPr/>
        </p:nvSpPr>
        <p:spPr>
          <a:xfrm>
            <a:off x="4114801" y="4481763"/>
            <a:ext cx="2310063" cy="10347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PARLAMENT EUROPEJSKI</a:t>
            </a:r>
            <a:endParaRPr lang="pl-PL" b="1" dirty="0"/>
          </a:p>
        </p:txBody>
      </p:sp>
      <p:sp>
        <p:nvSpPr>
          <p:cNvPr id="8" name="Elipsa 7"/>
          <p:cNvSpPr/>
          <p:nvPr/>
        </p:nvSpPr>
        <p:spPr>
          <a:xfrm>
            <a:off x="10792327" y="5486400"/>
            <a:ext cx="919717" cy="9264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TS </a:t>
            </a:r>
          </a:p>
          <a:p>
            <a:pPr algn="ctr"/>
            <a:r>
              <a:rPr lang="pl-PL" b="1" dirty="0" smtClean="0"/>
              <a:t>UE</a:t>
            </a:r>
            <a:endParaRPr lang="pl-PL" b="1" dirty="0"/>
          </a:p>
        </p:txBody>
      </p:sp>
      <p:sp>
        <p:nvSpPr>
          <p:cNvPr id="9" name="Prostokąt zaokrąglony 8"/>
          <p:cNvSpPr/>
          <p:nvPr/>
        </p:nvSpPr>
        <p:spPr>
          <a:xfrm>
            <a:off x="8346188" y="1852862"/>
            <a:ext cx="2273969" cy="10708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TRYBUNAŁ</a:t>
            </a:r>
          </a:p>
          <a:p>
            <a:pPr algn="ctr"/>
            <a:r>
              <a:rPr lang="pl-PL" b="1" dirty="0" smtClean="0"/>
              <a:t>OBRACHUNKOWY</a:t>
            </a:r>
            <a:endParaRPr lang="pl-PL" b="1" dirty="0"/>
          </a:p>
        </p:txBody>
      </p:sp>
      <p:sp>
        <p:nvSpPr>
          <p:cNvPr id="10" name="Prostokąt zaokrąglony 9"/>
          <p:cNvSpPr/>
          <p:nvPr/>
        </p:nvSpPr>
        <p:spPr>
          <a:xfrm>
            <a:off x="7794748" y="3892217"/>
            <a:ext cx="2310063" cy="986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EUROPEJSKI</a:t>
            </a:r>
          </a:p>
          <a:p>
            <a:pPr algn="ctr"/>
            <a:r>
              <a:rPr lang="pl-PL" b="1" dirty="0" smtClean="0"/>
              <a:t>BANK</a:t>
            </a:r>
          </a:p>
          <a:p>
            <a:pPr algn="ctr"/>
            <a:r>
              <a:rPr lang="pl-PL" b="1" dirty="0" smtClean="0"/>
              <a:t>CENTRALNY</a:t>
            </a:r>
            <a:endParaRPr lang="pl-PL" b="1" dirty="0"/>
          </a:p>
        </p:txBody>
      </p:sp>
      <p:cxnSp>
        <p:nvCxnSpPr>
          <p:cNvPr id="12" name="Łącznik prosty ze strzałką 11"/>
          <p:cNvCxnSpPr/>
          <p:nvPr/>
        </p:nvCxnSpPr>
        <p:spPr>
          <a:xfrm flipH="1" flipV="1">
            <a:off x="1034716" y="2923673"/>
            <a:ext cx="106697" cy="9685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ole tekstowe 12"/>
          <p:cNvSpPr txBox="1"/>
          <p:nvPr/>
        </p:nvSpPr>
        <p:spPr>
          <a:xfrm rot="17067207">
            <a:off x="-275011" y="3413504"/>
            <a:ext cx="178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p</a:t>
            </a:r>
            <a:r>
              <a:rPr lang="pl-PL" b="1" dirty="0" smtClean="0"/>
              <a:t>rzygotowuje posiedzenia</a:t>
            </a:r>
            <a:endParaRPr lang="pl-PL" b="1" dirty="0"/>
          </a:p>
        </p:txBody>
      </p:sp>
      <p:cxnSp>
        <p:nvCxnSpPr>
          <p:cNvPr id="16" name="Łącznik prosty ze strzałką 15"/>
          <p:cNvCxnSpPr/>
          <p:nvPr/>
        </p:nvCxnSpPr>
        <p:spPr>
          <a:xfrm flipV="1">
            <a:off x="2454442" y="2136108"/>
            <a:ext cx="1720516" cy="175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ole tekstowe 16"/>
          <p:cNvSpPr txBox="1"/>
          <p:nvPr/>
        </p:nvSpPr>
        <p:spPr>
          <a:xfrm>
            <a:off x="2683044" y="1766776"/>
            <a:ext cx="1094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Mianuje</a:t>
            </a:r>
          </a:p>
        </p:txBody>
      </p:sp>
      <p:cxnSp>
        <p:nvCxnSpPr>
          <p:cNvPr id="20" name="Łącznik prosty ze strzałką 19"/>
          <p:cNvCxnSpPr/>
          <p:nvPr/>
        </p:nvCxnSpPr>
        <p:spPr>
          <a:xfrm flipV="1">
            <a:off x="5305927" y="3185726"/>
            <a:ext cx="0" cy="116368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ole tekstowe 20"/>
          <p:cNvSpPr txBox="1"/>
          <p:nvPr/>
        </p:nvSpPr>
        <p:spPr>
          <a:xfrm>
            <a:off x="5292314" y="3575202"/>
            <a:ext cx="974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wotum</a:t>
            </a:r>
            <a:endParaRPr lang="pl-PL" b="1" dirty="0"/>
          </a:p>
        </p:txBody>
      </p:sp>
      <p:cxnSp>
        <p:nvCxnSpPr>
          <p:cNvPr id="23" name="Łącznik prosty ze strzałką 22"/>
          <p:cNvCxnSpPr/>
          <p:nvPr/>
        </p:nvCxnSpPr>
        <p:spPr>
          <a:xfrm flipH="1">
            <a:off x="2331691" y="2997500"/>
            <a:ext cx="1783110" cy="116706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ze strzałką 23"/>
          <p:cNvCxnSpPr/>
          <p:nvPr/>
        </p:nvCxnSpPr>
        <p:spPr>
          <a:xfrm>
            <a:off x="4128415" y="3043300"/>
            <a:ext cx="360931" cy="14384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ole tekstowe 28"/>
          <p:cNvSpPr txBox="1"/>
          <p:nvPr/>
        </p:nvSpPr>
        <p:spPr>
          <a:xfrm>
            <a:off x="3103050" y="3262381"/>
            <a:ext cx="1454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inicjatywa</a:t>
            </a:r>
            <a:endParaRPr lang="pl-PL" b="1" dirty="0"/>
          </a:p>
        </p:txBody>
      </p:sp>
      <p:cxnSp>
        <p:nvCxnSpPr>
          <p:cNvPr id="32" name="Łącznik prosty 31"/>
          <p:cNvCxnSpPr/>
          <p:nvPr/>
        </p:nvCxnSpPr>
        <p:spPr>
          <a:xfrm flipH="1">
            <a:off x="9541042" y="4349415"/>
            <a:ext cx="2081463" cy="219576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ole tekstowe 32"/>
          <p:cNvSpPr txBox="1"/>
          <p:nvPr/>
        </p:nvSpPr>
        <p:spPr>
          <a:xfrm rot="18862847">
            <a:off x="8977847" y="5240718"/>
            <a:ext cx="328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NIEZAWISŁOŚĆ SĘDZIOWSKA</a:t>
            </a:r>
            <a:endParaRPr lang="pl-PL" b="1" dirty="0"/>
          </a:p>
        </p:txBody>
      </p:sp>
      <p:sp>
        <p:nvSpPr>
          <p:cNvPr id="35" name="pole tekstowe 34"/>
          <p:cNvSpPr txBox="1"/>
          <p:nvPr/>
        </p:nvSpPr>
        <p:spPr>
          <a:xfrm rot="1230728">
            <a:off x="7457616" y="1734623"/>
            <a:ext cx="188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RACHUNKI</a:t>
            </a:r>
            <a:endParaRPr lang="pl-PL" b="1" dirty="0"/>
          </a:p>
        </p:txBody>
      </p:sp>
      <p:cxnSp>
        <p:nvCxnSpPr>
          <p:cNvPr id="37" name="Łącznik prosty ze strzałką 36"/>
          <p:cNvCxnSpPr/>
          <p:nvPr/>
        </p:nvCxnSpPr>
        <p:spPr>
          <a:xfrm>
            <a:off x="2225842" y="2923673"/>
            <a:ext cx="1604694" cy="17806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ole tekstowe 37"/>
          <p:cNvSpPr txBox="1"/>
          <p:nvPr/>
        </p:nvSpPr>
        <p:spPr>
          <a:xfrm rot="2864432">
            <a:off x="1755982" y="3520448"/>
            <a:ext cx="26604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b="1" dirty="0" smtClean="0"/>
              <a:t>Kandydatura na Przewodniczącego KE</a:t>
            </a:r>
            <a:endParaRPr lang="pl-PL" sz="1000" b="1" dirty="0"/>
          </a:p>
        </p:txBody>
      </p:sp>
      <p:sp>
        <p:nvSpPr>
          <p:cNvPr id="49" name="pole tekstowe 48"/>
          <p:cNvSpPr txBox="1"/>
          <p:nvPr/>
        </p:nvSpPr>
        <p:spPr>
          <a:xfrm rot="5400000">
            <a:off x="6410099" y="3799005"/>
            <a:ext cx="131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Powołuje zarząd</a:t>
            </a:r>
            <a:endParaRPr lang="pl-PL" b="1" dirty="0"/>
          </a:p>
        </p:txBody>
      </p:sp>
      <p:sp>
        <p:nvSpPr>
          <p:cNvPr id="51" name="pole tekstowe 50"/>
          <p:cNvSpPr txBox="1"/>
          <p:nvPr/>
        </p:nvSpPr>
        <p:spPr>
          <a:xfrm>
            <a:off x="4174958" y="5234740"/>
            <a:ext cx="2317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Sprawozdawczość RE, KE, TO i EBC</a:t>
            </a:r>
            <a:endParaRPr lang="pl-PL" b="1" dirty="0"/>
          </a:p>
        </p:txBody>
      </p:sp>
      <p:sp>
        <p:nvSpPr>
          <p:cNvPr id="57" name="pole tekstowe 56"/>
          <p:cNvSpPr txBox="1"/>
          <p:nvPr/>
        </p:nvSpPr>
        <p:spPr>
          <a:xfrm rot="20470092">
            <a:off x="6911697" y="2524459"/>
            <a:ext cx="1303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Mianuje członków</a:t>
            </a:r>
            <a:endParaRPr lang="pl-PL" b="1" dirty="0"/>
          </a:p>
        </p:txBody>
      </p:sp>
      <p:cxnSp>
        <p:nvCxnSpPr>
          <p:cNvPr id="62" name="Łącznik łamany 61"/>
          <p:cNvCxnSpPr/>
          <p:nvPr/>
        </p:nvCxnSpPr>
        <p:spPr>
          <a:xfrm>
            <a:off x="1696453" y="4650601"/>
            <a:ext cx="7543800" cy="1533631"/>
          </a:xfrm>
          <a:prstGeom prst="bentConnector3">
            <a:avLst>
              <a:gd name="adj1" fmla="val 19059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pole tekstowe 65"/>
          <p:cNvSpPr txBox="1"/>
          <p:nvPr/>
        </p:nvSpPr>
        <p:spPr>
          <a:xfrm>
            <a:off x="3223246" y="6280484"/>
            <a:ext cx="4339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Zwiększenie liczby RG (art. 252 TFUE)</a:t>
            </a:r>
            <a:endParaRPr lang="pl-PL" b="1" dirty="0"/>
          </a:p>
        </p:txBody>
      </p:sp>
      <p:sp>
        <p:nvSpPr>
          <p:cNvPr id="67" name="pole tekstowe 66"/>
          <p:cNvSpPr txBox="1"/>
          <p:nvPr/>
        </p:nvSpPr>
        <p:spPr>
          <a:xfrm rot="2329800">
            <a:off x="6698359" y="5457694"/>
            <a:ext cx="2555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Ustanawianie sądów wyspecjalizowanych</a:t>
            </a:r>
            <a:endParaRPr lang="pl-PL" b="1" dirty="0"/>
          </a:p>
        </p:txBody>
      </p:sp>
      <p:sp>
        <p:nvSpPr>
          <p:cNvPr id="72" name="pole tekstowe 71"/>
          <p:cNvSpPr txBox="1"/>
          <p:nvPr/>
        </p:nvSpPr>
        <p:spPr>
          <a:xfrm rot="20211425">
            <a:off x="1374089" y="3338958"/>
            <a:ext cx="1277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nominuje</a:t>
            </a:r>
            <a:endParaRPr lang="pl-PL" b="1" dirty="0"/>
          </a:p>
        </p:txBody>
      </p:sp>
      <p:sp>
        <p:nvSpPr>
          <p:cNvPr id="73" name="pole tekstowe 72"/>
          <p:cNvSpPr txBox="1"/>
          <p:nvPr/>
        </p:nvSpPr>
        <p:spPr>
          <a:xfrm rot="1190387">
            <a:off x="10177108" y="373321"/>
            <a:ext cx="2150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„Relacje między instytucjami są zagmatwane”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643267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7401008" cy="617621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Reprezentacja unii Europejskiej </a:t>
            </a:r>
            <a:br>
              <a:rPr lang="pl-PL" dirty="0" smtClean="0"/>
            </a:br>
            <a:r>
              <a:rPr lang="pl-PL" dirty="0" smtClean="0"/>
              <a:t>(w prawniczym sensie tego słowa)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99993" y="1704473"/>
            <a:ext cx="11034544" cy="42872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l-PL" b="1" dirty="0" smtClean="0"/>
              <a:t>Działanie instytucji lub organu, które jest uważane za działanie samej organizacji (osoby prawnej) „Na Zewnątrz”</a:t>
            </a:r>
          </a:p>
          <a:p>
            <a:pPr lvl="1" algn="just"/>
            <a:r>
              <a:rPr lang="pl-PL" b="1" dirty="0" smtClean="0"/>
              <a:t>Czynności faktyczne i Prawne</a:t>
            </a:r>
          </a:p>
          <a:p>
            <a:pPr algn="just"/>
            <a:r>
              <a:rPr lang="pl-PL" b="1" dirty="0" smtClean="0"/>
              <a:t>Co do zasady, organem, który działa za unię europejską i w jej imieniu jest komisja europejska (art. 17 </a:t>
            </a:r>
            <a:r>
              <a:rPr lang="pl-PL" b="1" dirty="0" err="1" smtClean="0"/>
              <a:t>tue</a:t>
            </a:r>
            <a:r>
              <a:rPr lang="pl-PL" b="1" dirty="0" smtClean="0"/>
              <a:t>)</a:t>
            </a:r>
          </a:p>
          <a:p>
            <a:pPr lvl="1" algn="just"/>
            <a:r>
              <a:rPr lang="pl-PL" b="1" dirty="0" smtClean="0"/>
              <a:t>Faktyczne prowadzenie spraw</a:t>
            </a:r>
          </a:p>
          <a:p>
            <a:pPr lvl="1" algn="just"/>
            <a:r>
              <a:rPr lang="pl-PL" b="1" dirty="0" smtClean="0"/>
              <a:t>Składanie oświadczeń (w tym oświadczeń woli)</a:t>
            </a:r>
          </a:p>
          <a:p>
            <a:pPr lvl="1" algn="just"/>
            <a:r>
              <a:rPr lang="pl-PL" b="1" dirty="0" smtClean="0"/>
              <a:t>Reprezentacja w organizacjach międzynarodowych, których Unia jest członkiem</a:t>
            </a:r>
          </a:p>
          <a:p>
            <a:pPr lvl="1" algn="just"/>
            <a:r>
              <a:rPr lang="pl-PL" b="1" dirty="0" smtClean="0"/>
              <a:t>Reprezentacja procesowa</a:t>
            </a:r>
          </a:p>
          <a:p>
            <a:pPr algn="just"/>
            <a:r>
              <a:rPr lang="pl-PL" b="1" dirty="0" smtClean="0"/>
              <a:t>Prawo delegacji na inne instytucje</a:t>
            </a:r>
          </a:p>
          <a:p>
            <a:pPr lvl="1" algn="just"/>
            <a:r>
              <a:rPr lang="pl-PL" b="1" dirty="0" smtClean="0"/>
              <a:t>Nie pozbawia to komisję jej </a:t>
            </a:r>
            <a:r>
              <a:rPr lang="pl-PL" b="1" dirty="0" smtClean="0"/>
              <a:t>kompetencji</a:t>
            </a:r>
          </a:p>
          <a:p>
            <a:pPr lvl="1" algn="just"/>
            <a:r>
              <a:rPr lang="pl-PL" b="1" dirty="0" smtClean="0"/>
              <a:t>Wspólnoty Europejskie </a:t>
            </a:r>
            <a:r>
              <a:rPr lang="pl-PL" b="1" dirty="0" err="1" smtClean="0"/>
              <a:t>pk</a:t>
            </a:r>
            <a:r>
              <a:rPr lang="pl-PL" b="1" dirty="0" smtClean="0"/>
              <a:t>-o</a:t>
            </a:r>
            <a:r>
              <a:rPr lang="fr-FR" b="1" dirty="0" smtClean="0"/>
              <a:t> </a:t>
            </a:r>
            <a:r>
              <a:rPr lang="fr-FR" b="1" dirty="0"/>
              <a:t>Région de </a:t>
            </a:r>
            <a:r>
              <a:rPr lang="fr-FR" b="1" dirty="0" smtClean="0"/>
              <a:t>Bruxelles-Capitale</a:t>
            </a:r>
            <a:r>
              <a:rPr lang="pl-PL" b="1" dirty="0"/>
              <a:t>, C-137/10, ECR 2011 I-03515</a:t>
            </a:r>
            <a:endParaRPr lang="pl-PL" b="1" dirty="0" smtClean="0"/>
          </a:p>
        </p:txBody>
      </p:sp>
    </p:spTree>
    <p:extLst>
      <p:ext uri="{BB962C8B-B14F-4D97-AF65-F5344CB8AC3E}">
        <p14:creationId xmlns:p14="http://schemas.microsoft.com/office/powerpoint/2010/main" val="3983648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7012" y="417095"/>
            <a:ext cx="10047955" cy="1363579"/>
          </a:xfrm>
        </p:spPr>
        <p:txBody>
          <a:bodyPr>
            <a:normAutofit fontScale="90000"/>
          </a:bodyPr>
          <a:lstStyle/>
          <a:p>
            <a:r>
              <a:rPr lang="pl-PL" dirty="0"/>
              <a:t>Pola działania, gdzie kompetencja do reprezentacji spoczywa na innej instytucji lub </a:t>
            </a:r>
            <a:r>
              <a:rPr lang="pl-PL" dirty="0" smtClean="0"/>
              <a:t>organie niż Komisja Europejska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81263" y="2117557"/>
            <a:ext cx="11261558" cy="4547937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Wspólna Polityka Zagraniczna i Bezpieczeństwa (</a:t>
            </a:r>
            <a:r>
              <a:rPr lang="pl-PL" b="1" dirty="0" err="1" smtClean="0"/>
              <a:t>WPZiB</a:t>
            </a:r>
            <a:r>
              <a:rPr lang="pl-PL" b="1" dirty="0" smtClean="0"/>
              <a:t>)</a:t>
            </a:r>
          </a:p>
          <a:p>
            <a:r>
              <a:rPr lang="pl-PL" b="1" dirty="0" smtClean="0"/>
              <a:t>Zawieranie i przystępowanie do Umów </a:t>
            </a:r>
            <a:r>
              <a:rPr lang="pl-PL" b="1" dirty="0" smtClean="0"/>
              <a:t>Międzynarodowych</a:t>
            </a:r>
          </a:p>
          <a:p>
            <a:pPr lvl="1"/>
            <a:r>
              <a:rPr lang="pl-PL" b="1" dirty="0" smtClean="0"/>
              <a:t>Rada zawiera Umowy (art. 218 ust. 2 TFUE)</a:t>
            </a:r>
            <a:endParaRPr lang="pl-PL" b="1" dirty="0" smtClean="0"/>
          </a:p>
          <a:p>
            <a:pPr lvl="2"/>
            <a:r>
              <a:rPr lang="pl-PL" b="1" dirty="0" smtClean="0"/>
              <a:t>Przystąpienie do </a:t>
            </a:r>
            <a:r>
              <a:rPr lang="pl-PL" b="1" dirty="0" smtClean="0"/>
              <a:t>EKPC i Umowy </a:t>
            </a:r>
            <a:r>
              <a:rPr lang="pl-PL" b="1" dirty="0" smtClean="0"/>
              <a:t>„Stowarzyszeniowe</a:t>
            </a:r>
            <a:r>
              <a:rPr lang="pl-PL" b="1" dirty="0" smtClean="0"/>
              <a:t>” i in. – Rada za Zgodą Parlamentu (Art. 218 ust.6 TFUE)</a:t>
            </a:r>
            <a:endParaRPr lang="pl-PL" b="1" dirty="0" smtClean="0"/>
          </a:p>
          <a:p>
            <a:r>
              <a:rPr lang="pl-PL" b="1" dirty="0" smtClean="0"/>
              <a:t>Przystąpienie nowego Państwa do Unii </a:t>
            </a:r>
            <a:r>
              <a:rPr lang="pl-PL" b="1" dirty="0" smtClean="0"/>
              <a:t>Europejskiej (art. 49 TUE)</a:t>
            </a:r>
          </a:p>
          <a:p>
            <a:pPr lvl="1"/>
            <a:r>
              <a:rPr lang="pl-PL" b="1" dirty="0" smtClean="0"/>
              <a:t>Rada reprezentuje UE w rozpoznawaniu wniosku o przyjęcie</a:t>
            </a:r>
          </a:p>
          <a:p>
            <a:pPr lvl="1"/>
            <a:r>
              <a:rPr lang="pl-PL" b="1" dirty="0" smtClean="0"/>
              <a:t>Rada prowadzi negocjacje</a:t>
            </a:r>
            <a:endParaRPr lang="pl-PL" b="1" dirty="0" smtClean="0"/>
          </a:p>
          <a:p>
            <a:r>
              <a:rPr lang="pl-PL" b="1" dirty="0" smtClean="0"/>
              <a:t>Wystąpienie Państwa Członkowskiego z Unii </a:t>
            </a:r>
            <a:r>
              <a:rPr lang="pl-PL" b="1" dirty="0" smtClean="0"/>
              <a:t>Europejskiej (art. 50 TUE)</a:t>
            </a:r>
          </a:p>
          <a:p>
            <a:pPr lvl="1"/>
            <a:r>
              <a:rPr lang="pl-PL" b="1" dirty="0" smtClean="0"/>
              <a:t>Rada europejska przyjmuje wniosek o wystąpienie z UE</a:t>
            </a:r>
          </a:p>
          <a:p>
            <a:pPr lvl="1"/>
            <a:r>
              <a:rPr lang="pl-PL" b="1" dirty="0" smtClean="0"/>
              <a:t>Rada Europejska określa wytyczne wystąpienia</a:t>
            </a:r>
          </a:p>
          <a:p>
            <a:pPr lvl="1"/>
            <a:r>
              <a:rPr lang="pl-PL" b="1" dirty="0" smtClean="0"/>
              <a:t>Rada zawiera umowę o wystąpienie z UE</a:t>
            </a:r>
            <a:endParaRPr lang="pl-PL" b="1" dirty="0" smtClean="0"/>
          </a:p>
          <a:p>
            <a:endParaRPr lang="pl-PL" b="1" dirty="0" smtClean="0"/>
          </a:p>
          <a:p>
            <a:pPr lvl="1"/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084035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7013" y="212558"/>
            <a:ext cx="4681871" cy="569495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ORGANY DORADCZE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19518" y="782053"/>
            <a:ext cx="11081084" cy="4884821"/>
          </a:xfrm>
        </p:spPr>
        <p:txBody>
          <a:bodyPr>
            <a:normAutofit fontScale="85000" lnSpcReduction="20000"/>
          </a:bodyPr>
          <a:lstStyle/>
          <a:p>
            <a:r>
              <a:rPr lang="pl-PL" b="1" u="sng" dirty="0" smtClean="0"/>
              <a:t>Komitet Ekonomiczno-Społeczny</a:t>
            </a:r>
          </a:p>
          <a:p>
            <a:r>
              <a:rPr lang="pl-PL" b="1" u="sng" dirty="0" smtClean="0"/>
              <a:t>Komitet Regionów</a:t>
            </a:r>
          </a:p>
          <a:p>
            <a:r>
              <a:rPr lang="pl-PL" b="1" dirty="0" smtClean="0"/>
              <a:t>Inne komitety określone Prawem Pierwotnym</a:t>
            </a:r>
          </a:p>
          <a:p>
            <a:pPr lvl="1"/>
            <a:r>
              <a:rPr lang="pl-PL" b="1" dirty="0" smtClean="0"/>
              <a:t>Komitet Polityczny i Bezpieczeństwa (art. 38 TUE)</a:t>
            </a:r>
          </a:p>
          <a:p>
            <a:pPr lvl="1"/>
            <a:r>
              <a:rPr lang="pl-PL" b="1" dirty="0" smtClean="0"/>
              <a:t>Komitet „DS. Bezpieczeństwa Wewnętrznego” (art. 71 TFUE)</a:t>
            </a:r>
          </a:p>
          <a:p>
            <a:pPr lvl="1"/>
            <a:r>
              <a:rPr lang="pl-PL" b="1" dirty="0" smtClean="0"/>
              <a:t>Komitet „DS. Transportu” (Art. 99 TFUE)</a:t>
            </a:r>
          </a:p>
          <a:p>
            <a:pPr lvl="1"/>
            <a:r>
              <a:rPr lang="pl-PL" b="1" dirty="0" smtClean="0"/>
              <a:t>Komitet Ekonomiczno-Finansowy (Art. 134 TFUE)</a:t>
            </a:r>
          </a:p>
          <a:p>
            <a:pPr lvl="1"/>
            <a:r>
              <a:rPr lang="pl-PL" b="1" dirty="0" smtClean="0"/>
              <a:t>Komitet „Ds. Zatrudnienia” (Art. 150 TFUE)</a:t>
            </a:r>
          </a:p>
          <a:p>
            <a:pPr lvl="1"/>
            <a:r>
              <a:rPr lang="pl-PL" b="1" dirty="0" smtClean="0"/>
              <a:t>Komitet „DS. Ochrony Socjalnej” (Art. 160 TFUE)</a:t>
            </a:r>
          </a:p>
          <a:p>
            <a:pPr lvl="1"/>
            <a:r>
              <a:rPr lang="pl-PL" b="1" dirty="0" smtClean="0"/>
              <a:t>Komitet ds. zarządzania Europejskim Funduszem Społecznym (Art. 163)</a:t>
            </a:r>
          </a:p>
          <a:p>
            <a:pPr lvl="1"/>
            <a:r>
              <a:rPr lang="pl-PL" b="1" dirty="0" smtClean="0"/>
              <a:t>Komitet Specjalny ds</a:t>
            </a:r>
            <a:r>
              <a:rPr lang="pl-PL" b="1" dirty="0" smtClean="0"/>
              <a:t>. Wspólnej Polityki Handlowej (Art. 207 ust. 3 akapit 3 TFUE)</a:t>
            </a:r>
          </a:p>
          <a:p>
            <a:pPr lvl="1"/>
            <a:r>
              <a:rPr lang="pl-PL" b="1" dirty="0" smtClean="0"/>
              <a:t>Komitet Specjalny ds. Negocjacji Umowy Międzynarodowej (Art. 218 ust. 4 TFUE)</a:t>
            </a:r>
          </a:p>
          <a:p>
            <a:pPr lvl="1"/>
            <a:r>
              <a:rPr lang="pl-PL" b="1" dirty="0" smtClean="0"/>
              <a:t>COREPER (Art. 240 TFUE – są dwa – COREPER I </a:t>
            </a:r>
            <a:r>
              <a:rPr lang="pl-PL" b="1" dirty="0" err="1" smtClean="0"/>
              <a:t>i</a:t>
            </a:r>
            <a:r>
              <a:rPr lang="pl-PL" b="1" dirty="0" smtClean="0"/>
              <a:t> II)</a:t>
            </a:r>
          </a:p>
          <a:p>
            <a:pPr lvl="1"/>
            <a:r>
              <a:rPr lang="pl-PL" b="1" dirty="0" smtClean="0"/>
              <a:t>Komitet opiniodawczy Sędziów TSUE i RG (art. 255 TFUE)</a:t>
            </a:r>
          </a:p>
          <a:p>
            <a:pPr lvl="1"/>
            <a:r>
              <a:rPr lang="pl-PL" b="1" dirty="0" smtClean="0"/>
              <a:t>Komitet Pojednawczy Przy Problemach Przy Procedurze Ustawodawczej i Budżetowej (Art. 294 i 314 TFUE)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1552027">
            <a:off x="8682779" y="993470"/>
            <a:ext cx="3609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Art. 242 TFUE – Rada i komitety</a:t>
            </a:r>
            <a:endParaRPr lang="pl-PL" b="1" dirty="0"/>
          </a:p>
        </p:txBody>
      </p:sp>
      <p:sp>
        <p:nvSpPr>
          <p:cNvPr id="5" name="Strzałka w prawo 4"/>
          <p:cNvSpPr/>
          <p:nvPr/>
        </p:nvSpPr>
        <p:spPr>
          <a:xfrm flipH="1">
            <a:off x="4681078" y="778406"/>
            <a:ext cx="4390244" cy="745958"/>
          </a:xfrm>
          <a:prstGeom prst="rightArrow">
            <a:avLst>
              <a:gd name="adj1" fmla="val 50000"/>
              <a:gd name="adj2" fmla="val 951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„ORGANY DORADCZE UNII”</a:t>
            </a:r>
          </a:p>
          <a:p>
            <a:pPr algn="ctr"/>
            <a:r>
              <a:rPr lang="pl-PL" b="1" dirty="0" smtClean="0"/>
              <a:t>(tylko te dwa, ściśle rzecz biorąc)</a:t>
            </a:r>
            <a:endParaRPr lang="pl-PL" b="1" dirty="0"/>
          </a:p>
        </p:txBody>
      </p:sp>
      <p:sp>
        <p:nvSpPr>
          <p:cNvPr id="6" name="Strzałka w dół 5"/>
          <p:cNvSpPr/>
          <p:nvPr/>
        </p:nvSpPr>
        <p:spPr>
          <a:xfrm rot="3378965">
            <a:off x="8193506" y="2671012"/>
            <a:ext cx="697831" cy="8061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9264316" y="1873740"/>
            <a:ext cx="1347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Organy pełniące funkcje doradcze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58424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9361" y="381000"/>
            <a:ext cx="9905998" cy="942474"/>
          </a:xfrm>
        </p:spPr>
        <p:txBody>
          <a:bodyPr>
            <a:normAutofit/>
          </a:bodyPr>
          <a:lstStyle/>
          <a:p>
            <a:r>
              <a:rPr lang="pl-PL" dirty="0" smtClean="0"/>
              <a:t>Przywileje unii Europejskiej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40624" y="2113546"/>
            <a:ext cx="9905998" cy="3124201"/>
          </a:xfrm>
        </p:spPr>
        <p:txBody>
          <a:bodyPr/>
          <a:lstStyle/>
          <a:p>
            <a:r>
              <a:rPr lang="pl-PL" b="1" dirty="0" smtClean="0"/>
              <a:t>Protokół nr 7 do Traktatów</a:t>
            </a:r>
          </a:p>
          <a:p>
            <a:r>
              <a:rPr lang="pl-PL" b="1" dirty="0"/>
              <a:t>Lokale i budynki Unii są nietykalne. Nie podlegają rewizjom, rekwizycjom, konfiskacie </a:t>
            </a:r>
            <a:r>
              <a:rPr lang="pl-PL" b="1" dirty="0" smtClean="0"/>
              <a:t>lub wywłaszczeniu</a:t>
            </a:r>
            <a:r>
              <a:rPr lang="pl-PL" b="1" dirty="0"/>
              <a:t>. Mienie i aktywa Unii nie podlegają żadnym środkom przymusu </a:t>
            </a:r>
            <a:r>
              <a:rPr lang="pl-PL" b="1" dirty="0" smtClean="0"/>
              <a:t>administracyjnego lub </a:t>
            </a:r>
            <a:r>
              <a:rPr lang="pl-PL" b="1" dirty="0"/>
              <a:t>sądowego bez upoważnienia Trybunału Sprawiedliwości</a:t>
            </a:r>
            <a:r>
              <a:rPr lang="pl-PL" b="1" dirty="0" smtClean="0"/>
              <a:t>.</a:t>
            </a:r>
          </a:p>
          <a:p>
            <a:r>
              <a:rPr lang="pl-PL" dirty="0"/>
              <a:t>Archiwa Unii są </a:t>
            </a:r>
            <a:r>
              <a:rPr lang="pl-PL" dirty="0" smtClean="0"/>
              <a:t>nietykalne</a:t>
            </a:r>
          </a:p>
          <a:p>
            <a:r>
              <a:rPr lang="pl-PL" b="1" dirty="0" smtClean="0"/>
              <a:t>Co do zasady zwolnienie z Ciężarów publicznoprawnych (w tym Podatków)</a:t>
            </a:r>
          </a:p>
          <a:p>
            <a:r>
              <a:rPr lang="pl-PL" b="1" dirty="0" smtClean="0"/>
              <a:t>Immunitety i przywileje dla piastunów Stanowisk w instytucjach i organach UE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100644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41421" y="465221"/>
            <a:ext cx="7725861" cy="1122947"/>
          </a:xfrm>
        </p:spPr>
        <p:txBody>
          <a:bodyPr/>
          <a:lstStyle/>
          <a:p>
            <a:r>
              <a:rPr lang="pl-PL" dirty="0" smtClean="0"/>
              <a:t>Agencje unii europejskiej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21895" y="1732547"/>
            <a:ext cx="11201400" cy="4235116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Osobowość prawna</a:t>
            </a:r>
          </a:p>
          <a:p>
            <a:r>
              <a:rPr lang="pl-PL" b="1" dirty="0" smtClean="0"/>
              <a:t>Dla konkretnyc</a:t>
            </a:r>
            <a:r>
              <a:rPr lang="pl-PL" b="1" dirty="0" smtClean="0"/>
              <a:t>h zadań technicznych, naukowych albo zarządczych</a:t>
            </a:r>
          </a:p>
          <a:p>
            <a:r>
              <a:rPr lang="pl-PL" b="1" dirty="0" smtClean="0"/>
              <a:t>Nie musi nazywać się „Agencja ds. ….”</a:t>
            </a:r>
          </a:p>
          <a:p>
            <a:r>
              <a:rPr lang="pl-PL" b="1" dirty="0" smtClean="0"/>
              <a:t>Unijna zabawa skrótowcami</a:t>
            </a:r>
          </a:p>
          <a:p>
            <a:r>
              <a:rPr lang="pl-PL" b="1" dirty="0" smtClean="0"/>
              <a:t>Przykłady :</a:t>
            </a:r>
          </a:p>
          <a:p>
            <a:pPr lvl="1"/>
            <a:r>
              <a:rPr lang="pl-PL" b="1" dirty="0" smtClean="0"/>
              <a:t>Europejska agencja zarządzania współpracą operacyjną na zewnętrznych granicach państw członkowskich (FRONTEX)</a:t>
            </a:r>
          </a:p>
          <a:p>
            <a:pPr lvl="1"/>
            <a:r>
              <a:rPr lang="pl-PL" b="1" dirty="0" smtClean="0"/>
              <a:t>Europejska Agencja Bezpieczeństwa i Zdrowia w Pracy (EU-OSHA)</a:t>
            </a:r>
          </a:p>
          <a:p>
            <a:pPr lvl="1"/>
            <a:r>
              <a:rPr lang="pl-PL" b="1" dirty="0" smtClean="0"/>
              <a:t>Europejski Urząd Policji (Europol)</a:t>
            </a:r>
          </a:p>
          <a:p>
            <a:pPr lvl="1"/>
            <a:r>
              <a:rPr lang="pl-PL" b="1" dirty="0" smtClean="0"/>
              <a:t>Europejska Agencja ds. Substancji Chemicznych (ECHA)</a:t>
            </a:r>
            <a:endParaRPr lang="pl-PL" b="1" dirty="0" smtClean="0"/>
          </a:p>
          <a:p>
            <a:pPr lvl="1"/>
            <a:r>
              <a:rPr lang="pl-PL" b="1" dirty="0" smtClean="0"/>
              <a:t>Zespół ds. Współpracy Sądowej w UE (</a:t>
            </a:r>
            <a:r>
              <a:rPr lang="pl-PL" b="1" dirty="0" err="1" smtClean="0"/>
              <a:t>Eurojust</a:t>
            </a:r>
            <a:r>
              <a:rPr lang="pl-PL" b="1" dirty="0" smtClean="0"/>
              <a:t>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321845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atka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TC103457485[[fn=Siatka]]</Template>
  <TotalTime>248</TotalTime>
  <Words>776</Words>
  <Application>Microsoft Office PowerPoint</Application>
  <PresentationFormat>Panoramiczny</PresentationFormat>
  <Paragraphs>107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3" baseType="lpstr">
      <vt:lpstr>Arial</vt:lpstr>
      <vt:lpstr>Century Gothic</vt:lpstr>
      <vt:lpstr>Siatka</vt:lpstr>
      <vt:lpstr>SYSTEM INSTYTUCJONALNY Unii Europejskiej</vt:lpstr>
      <vt:lpstr>System instytucjonalny</vt:lpstr>
      <vt:lpstr>Zasady „instytucjonalne”</vt:lpstr>
      <vt:lpstr>Relacje między instytucjami</vt:lpstr>
      <vt:lpstr>Reprezentacja unii Europejskiej  (w prawniczym sensie tego słowa)</vt:lpstr>
      <vt:lpstr>Pola działania, gdzie kompetencja do reprezentacji spoczywa na innej instytucji lub organie niż Komisja Europejska </vt:lpstr>
      <vt:lpstr>ORGANY DORADCZE</vt:lpstr>
      <vt:lpstr>Przywileje unii Europejskiej</vt:lpstr>
      <vt:lpstr>Agencje unii europejskiej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INSTYTUCJONALNY Unii Europejskiej</dc:title>
  <dc:creator>Łukasz Stępkowski</dc:creator>
  <cp:lastModifiedBy>Łukasz Stępkowski</cp:lastModifiedBy>
  <cp:revision>25</cp:revision>
  <dcterms:created xsi:type="dcterms:W3CDTF">2013-11-30T17:51:56Z</dcterms:created>
  <dcterms:modified xsi:type="dcterms:W3CDTF">2013-12-01T22:55:51Z</dcterms:modified>
</cp:coreProperties>
</file>