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7" r:id="rId4"/>
    <p:sldId id="276" r:id="rId5"/>
    <p:sldId id="274" r:id="rId6"/>
    <p:sldId id="264" r:id="rId7"/>
    <p:sldId id="265" r:id="rId8"/>
    <p:sldId id="258" r:id="rId9"/>
    <p:sldId id="260" r:id="rId10"/>
    <p:sldId id="261" r:id="rId11"/>
    <p:sldId id="262" r:id="rId12"/>
    <p:sldId id="259" r:id="rId13"/>
    <p:sldId id="285" r:id="rId14"/>
    <p:sldId id="288" r:id="rId15"/>
    <p:sldId id="298" r:id="rId16"/>
    <p:sldId id="287" r:id="rId17"/>
    <p:sldId id="289" r:id="rId18"/>
    <p:sldId id="293" r:id="rId19"/>
    <p:sldId id="294" r:id="rId20"/>
    <p:sldId id="295" r:id="rId21"/>
    <p:sldId id="290" r:id="rId22"/>
    <p:sldId id="296" r:id="rId23"/>
    <p:sldId id="299" r:id="rId24"/>
    <p:sldId id="300" r:id="rId25"/>
    <p:sldId id="301" r:id="rId26"/>
    <p:sldId id="279" r:id="rId27"/>
    <p:sldId id="280" r:id="rId28"/>
    <p:sldId id="281" r:id="rId29"/>
    <p:sldId id="282" r:id="rId30"/>
    <p:sldId id="283" r:id="rId31"/>
    <p:sldId id="291" r:id="rId32"/>
    <p:sldId id="292" r:id="rId33"/>
    <p:sldId id="263" r:id="rId34"/>
    <p:sldId id="269" r:id="rId35"/>
    <p:sldId id="272" r:id="rId36"/>
    <p:sldId id="270" r:id="rId37"/>
    <p:sldId id="271" r:id="rId38"/>
    <p:sldId id="297" r:id="rId39"/>
    <p:sldId id="277" r:id="rId40"/>
    <p:sldId id="278" r:id="rId41"/>
    <p:sldId id="273" r:id="rId42"/>
    <p:sldId id="302" r:id="rId43"/>
    <p:sldId id="303" r:id="rId44"/>
    <p:sldId id="304" r:id="rId45"/>
    <p:sldId id="305" r:id="rId46"/>
    <p:sldId id="306" r:id="rId47"/>
    <p:sldId id="316" r:id="rId48"/>
    <p:sldId id="317" r:id="rId49"/>
    <p:sldId id="319" r:id="rId50"/>
    <p:sldId id="326" r:id="rId51"/>
    <p:sldId id="325" r:id="rId52"/>
    <p:sldId id="320" r:id="rId53"/>
    <p:sldId id="321" r:id="rId54"/>
    <p:sldId id="323" r:id="rId55"/>
    <p:sldId id="324" r:id="rId56"/>
    <p:sldId id="312" r:id="rId57"/>
    <p:sldId id="310" r:id="rId58"/>
    <p:sldId id="307" r:id="rId59"/>
    <p:sldId id="308" r:id="rId60"/>
    <p:sldId id="309" r:id="rId61"/>
    <p:sldId id="311" r:id="rId62"/>
    <p:sldId id="313" r:id="rId63"/>
    <p:sldId id="314" r:id="rId64"/>
    <p:sldId id="322" r:id="rId65"/>
    <p:sldId id="315" r:id="rId66"/>
    <p:sldId id="318" r:id="rId6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11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8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7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5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8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6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5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0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11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11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1071-FB0D-4D3F-9BE6-4391070D6E43}" type="datetimeFigureOut">
              <a:rPr lang="pl-PL" smtClean="0"/>
              <a:t>2014-12-13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1ED7-6A23-418E-B0AE-B8C6187650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6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dstawyekonomii.p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m.niklewicz@prawo.uni.wroc.pl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Konsultacje: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poniedziałek 10.30-11.30 </a:t>
            </a:r>
          </a:p>
          <a:p>
            <a:pPr marL="0" indent="0">
              <a:buNone/>
            </a:pPr>
            <a:r>
              <a:rPr lang="pl-PL" dirty="0"/>
              <a:t>środa 14.50-15.50</a:t>
            </a:r>
          </a:p>
          <a:p>
            <a:pPr marL="0" indent="0">
              <a:buNone/>
            </a:pPr>
            <a:r>
              <a:rPr lang="pl-PL" dirty="0"/>
              <a:t>dla studentów niestacjonarnych:</a:t>
            </a:r>
          </a:p>
          <a:p>
            <a:pPr marL="0" indent="0">
              <a:buNone/>
            </a:pPr>
            <a:r>
              <a:rPr lang="pl-PL" dirty="0"/>
              <a:t>8.11 - </a:t>
            </a:r>
            <a:r>
              <a:rPr lang="pl-PL" dirty="0" smtClean="0"/>
              <a:t>14.15-15.15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9.11 - 12.15-13.15</a:t>
            </a:r>
          </a:p>
          <a:p>
            <a:pPr marL="0" indent="0">
              <a:buNone/>
            </a:pPr>
            <a:r>
              <a:rPr lang="pl-PL" dirty="0"/>
              <a:t>22.11 - </a:t>
            </a:r>
            <a:r>
              <a:rPr lang="pl-PL" dirty="0" smtClean="0"/>
              <a:t>10.30-11.30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17.01 - 11.15 - 12.15</a:t>
            </a:r>
          </a:p>
          <a:p>
            <a:pPr marL="0" indent="0">
              <a:buNone/>
            </a:pPr>
            <a:r>
              <a:rPr lang="pl-PL" dirty="0"/>
              <a:t>17.01 - 12.15 - </a:t>
            </a:r>
            <a:r>
              <a:rPr lang="pl-PL" dirty="0" smtClean="0"/>
              <a:t>13.15</a:t>
            </a:r>
            <a:r>
              <a:rPr lang="pl-PL" dirty="0"/>
              <a:t> 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2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STOPA BEZROBOCIA: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b="1" dirty="0"/>
              <a:t>b=B/Sr x </a:t>
            </a:r>
            <a:r>
              <a:rPr lang="pl-PL" sz="4000" b="1" dirty="0" smtClean="0"/>
              <a:t>100   </a:t>
            </a:r>
          </a:p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lub: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b="1" dirty="0"/>
              <a:t>a=Sr/</a:t>
            </a:r>
            <a:r>
              <a:rPr lang="pl-PL" sz="4000" b="1" dirty="0" err="1"/>
              <a:t>Lp</a:t>
            </a:r>
            <a:r>
              <a:rPr lang="pl-PL" sz="4000" b="1" dirty="0"/>
              <a:t> </a:t>
            </a:r>
            <a:r>
              <a:rPr lang="pl-PL" sz="4000" b="1" dirty="0" smtClean="0"/>
              <a:t>x100</a:t>
            </a:r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7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STOPA INFLACJI = PERMANENTNY WZROST OGÓLNEGO POZIOMU CEN W DANYM OKRESIE: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4000" b="1" dirty="0" smtClean="0"/>
              <a:t>∏</a:t>
            </a:r>
            <a:r>
              <a:rPr lang="pl-PL" sz="4000" b="1" dirty="0"/>
              <a:t>=∆P/Pt x </a:t>
            </a:r>
            <a:r>
              <a:rPr lang="pl-PL" sz="4000" b="1" dirty="0" smtClean="0"/>
              <a:t>100</a:t>
            </a:r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77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Krzywa możliwości produkcyjnych  – krzywa transformacji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00994"/>
            <a:ext cx="4476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 zmiany cen chleba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Lata 1993-1995 i 1993-1997</a:t>
            </a:r>
          </a:p>
          <a:p>
            <a:r>
              <a:rPr lang="pl-PL" dirty="0" smtClean="0"/>
              <a:t>Średnie ceny chleba 1993 -0,8 (rok bazowy)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1995 -1,4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1997 -2,2 </a:t>
            </a:r>
          </a:p>
          <a:p>
            <a:pPr marL="0" indent="0">
              <a:buNone/>
            </a:pPr>
            <a:r>
              <a:rPr lang="pl-PL" dirty="0"/>
              <a:t>w</a:t>
            </a:r>
            <a:r>
              <a:rPr lang="pl-PL" dirty="0" smtClean="0"/>
              <a:t>ięc (1995:1993) x 100 i (1997:1993) x 100</a:t>
            </a:r>
          </a:p>
          <a:p>
            <a:pPr marL="0" indent="0">
              <a:buNone/>
            </a:pPr>
            <a:r>
              <a:rPr lang="pl-PL" dirty="0" smtClean="0"/>
              <a:t>(1,4:0,8)x100=1,75x100=175%</a:t>
            </a:r>
          </a:p>
          <a:p>
            <a:pPr marL="0" indent="0">
              <a:buNone/>
            </a:pPr>
            <a:r>
              <a:rPr lang="pl-PL" dirty="0" smtClean="0"/>
              <a:t>(2,2:0,8)x100=2,75x100=275%</a:t>
            </a:r>
          </a:p>
          <a:p>
            <a:pPr marL="0" indent="0">
              <a:buNone/>
            </a:pPr>
            <a:r>
              <a:rPr lang="pl-PL" dirty="0"/>
              <a:t> 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8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74811"/>
            <a:ext cx="8772566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nominalnie: 300, 600, 1200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realnie: 300, 360, 600</a:t>
            </a:r>
          </a:p>
          <a:p>
            <a:pPr marL="0" indent="0">
              <a:buNone/>
            </a:pPr>
            <a:r>
              <a:rPr lang="pl-PL" dirty="0" smtClean="0"/>
              <a:t>B) nominalnie: 200, 400, 800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realnie: 200, 320, 400</a:t>
            </a:r>
          </a:p>
          <a:p>
            <a:pPr marL="0" indent="0">
              <a:buNone/>
            </a:pPr>
            <a:r>
              <a:rPr lang="pl-PL" dirty="0" smtClean="0"/>
              <a:t>C) nominalnie: 80, 180, 320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realnie: 80, 120. </a:t>
            </a:r>
            <a:r>
              <a:rPr lang="pl-PL" smtClean="0"/>
              <a:t>160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25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Średnia arytmetyczna ważona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la 3 gałęzi produkcji wartość produkcji wynosi:</a:t>
            </a:r>
          </a:p>
          <a:p>
            <a:r>
              <a:rPr lang="pl-PL" dirty="0" smtClean="0"/>
              <a:t>A=7 mld</a:t>
            </a:r>
          </a:p>
          <a:p>
            <a:r>
              <a:rPr lang="pl-PL" dirty="0" smtClean="0"/>
              <a:t>B=2 mld          A+B+C=10</a:t>
            </a:r>
          </a:p>
          <a:p>
            <a:r>
              <a:rPr lang="pl-PL" dirty="0" smtClean="0"/>
              <a:t>C=1 mld</a:t>
            </a:r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bliczamy wagi:</a:t>
            </a:r>
          </a:p>
          <a:p>
            <a:pPr marL="0" indent="0">
              <a:buNone/>
            </a:pPr>
            <a:r>
              <a:rPr lang="pl-PL" dirty="0" smtClean="0"/>
              <a:t>7:10=0,7;  2:10=0,2;  1:10=0,1</a:t>
            </a:r>
          </a:p>
          <a:p>
            <a:pPr marL="0" indent="0">
              <a:buNone/>
            </a:pPr>
            <a:r>
              <a:rPr lang="pl-PL" dirty="0"/>
              <a:t>ś</a:t>
            </a:r>
            <a:r>
              <a:rPr lang="pl-PL" dirty="0" smtClean="0"/>
              <a:t>rednia arytmetyczna ważona gałęzi wynosi:</a:t>
            </a:r>
          </a:p>
          <a:p>
            <a:pPr marL="0" indent="0">
              <a:buNone/>
            </a:pPr>
            <a:r>
              <a:rPr lang="pl-PL" dirty="0" smtClean="0"/>
              <a:t>7x0,7+2x0,2+1x0,1=5,4 mld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1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A.Smith</a:t>
            </a:r>
            <a:r>
              <a:rPr lang="pl-PL" dirty="0" smtClean="0"/>
              <a:t>, </a:t>
            </a:r>
            <a:r>
              <a:rPr lang="pl-PL" dirty="0" err="1" smtClean="0"/>
              <a:t>D.Ricardo</a:t>
            </a:r>
            <a:r>
              <a:rPr lang="pl-PL" dirty="0" smtClean="0"/>
              <a:t> – liberalizm ekonomiczny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„…człowiek (…) myśli tylko o własnym zarobku, a jednak w tym, jak i w wielu przypadkach, jakaś niewidzialna ręka rynku kieruje nim tak, aby zdążał do celu którego wcale nie zamierzał osiągnąć. Społeczeństwo zaś, które wcale w tym nie bierze udziału, nie zawsze na tym źle wychodzi. Mając na uwadze swój własny interes człowiek często popiera interesy społeczeństwa skuteczniej niż wtedy, gdy zamierza im </a:t>
            </a:r>
            <a:r>
              <a:rPr lang="pl-PL" dirty="0" err="1" smtClean="0"/>
              <a:t>służyc</a:t>
            </a:r>
            <a:r>
              <a:rPr lang="pl-PL" dirty="0" smtClean="0"/>
              <a:t> rzeczywiście. 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9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Ekonomia klasyczna II poł. XVIII 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err="1" smtClean="0"/>
              <a:t>A.Smith</a:t>
            </a:r>
            <a:r>
              <a:rPr lang="pl-PL" dirty="0" smtClean="0"/>
              <a:t> „Badania nad naturą i przyczynami bogactwa narodów” 1776 r.</a:t>
            </a:r>
          </a:p>
          <a:p>
            <a:pPr marL="0" indent="0">
              <a:buNone/>
            </a:pPr>
            <a:r>
              <a:rPr lang="pl-PL" dirty="0" err="1" smtClean="0"/>
              <a:t>D.Ricardo</a:t>
            </a:r>
            <a:r>
              <a:rPr lang="pl-PL" dirty="0" smtClean="0"/>
              <a:t> „Zasady ekonomii politycznej i opodatkowania” 1817 r.</a:t>
            </a:r>
          </a:p>
          <a:p>
            <a:r>
              <a:rPr lang="pl-PL" dirty="0" smtClean="0"/>
              <a:t>Liberalizm ekonomiczny – wolnokonkurencyjna gospodarka oparta na </a:t>
            </a:r>
            <a:r>
              <a:rPr lang="pl-PL" dirty="0" err="1" smtClean="0"/>
              <a:t>mechaniźmie</a:t>
            </a:r>
            <a:r>
              <a:rPr lang="pl-PL" dirty="0" smtClean="0"/>
              <a:t> rynkowym</a:t>
            </a:r>
          </a:p>
          <a:p>
            <a:r>
              <a:rPr lang="pl-PL" dirty="0" smtClean="0"/>
              <a:t>„</a:t>
            </a:r>
            <a:r>
              <a:rPr lang="pl-PL" dirty="0" err="1" smtClean="0"/>
              <a:t>Laissez</a:t>
            </a:r>
            <a:r>
              <a:rPr lang="pl-PL" dirty="0" smtClean="0"/>
              <a:t> </a:t>
            </a:r>
            <a:r>
              <a:rPr lang="pl-PL" dirty="0" err="1" smtClean="0"/>
              <a:t>faire</a:t>
            </a:r>
            <a:r>
              <a:rPr lang="pl-PL" dirty="0" smtClean="0"/>
              <a:t>, </a:t>
            </a:r>
            <a:r>
              <a:rPr lang="pl-PL" dirty="0" err="1" smtClean="0"/>
              <a:t>laissez</a:t>
            </a:r>
            <a:r>
              <a:rPr lang="pl-PL" dirty="0" smtClean="0"/>
              <a:t> </a:t>
            </a:r>
            <a:r>
              <a:rPr lang="pl-PL" dirty="0" err="1" smtClean="0"/>
              <a:t>passer</a:t>
            </a:r>
            <a:r>
              <a:rPr lang="pl-PL" dirty="0" smtClean="0"/>
              <a:t>” – swoboda działania, swoboda ruchu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4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Państwo pełni rolę „stróż nocnego”</a:t>
            </a:r>
          </a:p>
          <a:p>
            <a:r>
              <a:rPr lang="pl-PL" dirty="0" smtClean="0"/>
              <a:t>Dba jedynie o porządek, prawo i konkurencję</a:t>
            </a:r>
          </a:p>
          <a:p>
            <a:r>
              <a:rPr lang="pl-PL" dirty="0" smtClean="0"/>
              <a:t>Nie ingeruje w gospodarkę, ponieważ prowadzi to do zakłóceń naturalnych mechanizmów rynkowych</a:t>
            </a:r>
          </a:p>
          <a:p>
            <a:r>
              <a:rPr lang="pl-PL" dirty="0" smtClean="0"/>
              <a:t>Interesy społeczne to wypadkowa interesów indywidualnych – niewidzialna ręka rynku</a:t>
            </a:r>
          </a:p>
          <a:p>
            <a:r>
              <a:rPr lang="pl-PL" dirty="0" smtClean="0"/>
              <a:t>Motywacja wynikająca </a:t>
            </a:r>
            <a:r>
              <a:rPr lang="pl-PL" dirty="0"/>
              <a:t>z</a:t>
            </a:r>
            <a:r>
              <a:rPr lang="pl-PL" dirty="0" smtClean="0"/>
              <a:t> egoizmu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42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 podstawowa: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/>
              <a:t>Roman Milewski (red.) „Podstawy ekonomii”, PWN, Warszawa 2001</a:t>
            </a:r>
          </a:p>
          <a:p>
            <a:r>
              <a:rPr lang="pl-PL" sz="4000" dirty="0" smtClean="0"/>
              <a:t>Roman Milewski (red.) „Elementarne zagadnienia ekonomii”, PWN, Warszawa 1999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1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Oparcie na tzw. prawie rynków J. </a:t>
            </a:r>
            <a:r>
              <a:rPr lang="pl-PL" dirty="0" err="1" smtClean="0"/>
              <a:t>Say’a</a:t>
            </a:r>
            <a:r>
              <a:rPr lang="pl-PL" dirty="0" smtClean="0"/>
              <a:t> – produkcja zawsze tworzy efektywny popyt, nie występuje problem nadprodukcji – jest to możliwe dzięki neutralności pieniądza, wpływa on jedynie na wielkości nominalne (ceny), a nie realne (produkcja)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56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J.M.Keynes</a:t>
            </a:r>
            <a:r>
              <a:rPr lang="pl-PL" dirty="0" smtClean="0"/>
              <a:t> - interwencjonizm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„Ogólna teoria zatrudnienia, procentu i pieniądza” – 1936 R.</a:t>
            </a:r>
          </a:p>
          <a:p>
            <a:pPr marL="0" indent="0">
              <a:buNone/>
            </a:pPr>
            <a:r>
              <a:rPr lang="pl-PL" dirty="0" smtClean="0"/>
              <a:t>Założenia:</a:t>
            </a:r>
          </a:p>
          <a:p>
            <a:r>
              <a:rPr lang="pl-PL" dirty="0" smtClean="0"/>
              <a:t>O możliwościach produkcyjnych gospodarki decyduje popyt efektywny</a:t>
            </a:r>
          </a:p>
          <a:p>
            <a:r>
              <a:rPr lang="pl-PL" dirty="0" smtClean="0"/>
              <a:t>Ten zaś jest niedostateczny – przewaga oszczędności nad wydatkami</a:t>
            </a:r>
          </a:p>
          <a:p>
            <a:r>
              <a:rPr lang="pl-PL" dirty="0" smtClean="0"/>
              <a:t>Dlatego niezbędna jest ingerencja rządu, poprzez: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7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pl-PL" dirty="0" smtClean="0"/>
              <a:t>Obniżanie stóp procentowych,</a:t>
            </a:r>
          </a:p>
          <a:p>
            <a:pPr marL="514350" indent="-514350">
              <a:buAutoNum type="alphaLcParenR"/>
            </a:pPr>
            <a:r>
              <a:rPr lang="pl-PL" dirty="0" smtClean="0"/>
              <a:t>Wysokie opodatkowanie najbogatszych</a:t>
            </a:r>
          </a:p>
          <a:p>
            <a:pPr marL="514350" indent="-514350">
              <a:buAutoNum type="alphaLcParenR"/>
            </a:pPr>
            <a:r>
              <a:rPr lang="pl-PL" dirty="0" smtClean="0"/>
              <a:t>Świadczenia dla najuboższych</a:t>
            </a:r>
          </a:p>
          <a:p>
            <a:pPr marL="514350" indent="-514350">
              <a:buAutoNum type="alphaLcParenR"/>
            </a:pPr>
            <a:r>
              <a:rPr lang="pl-PL" dirty="0" smtClean="0"/>
              <a:t>Organizacje robót publicznych</a:t>
            </a:r>
          </a:p>
          <a:p>
            <a:pPr marL="514350" indent="-514350">
              <a:buAutoNum type="alphaLcParenR"/>
            </a:pPr>
            <a:r>
              <a:rPr lang="pl-PL" dirty="0" smtClean="0"/>
              <a:t>Tworzenie iluzji pieniądza (stabilność płac nominalnych)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9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Społeczna gospodarka rynkowa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Gospodarka wolnorynkowa z systemem zabezpieczeń społecznych</a:t>
            </a:r>
          </a:p>
          <a:p>
            <a:r>
              <a:rPr lang="pl-PL" dirty="0" smtClean="0"/>
              <a:t>Gospodarka rynkowa nie jest porządkiem naturalnym, należy tworzyć dla niej ramy instytucjonalno-prawne, chronić własność, przedsiębiorczość, wzmacniać konkurencyjność (jest to tzw. polityka systemowa)</a:t>
            </a:r>
          </a:p>
          <a:p>
            <a:r>
              <a:rPr lang="pl-PL" dirty="0" smtClean="0"/>
              <a:t>prowadzić również politykę pieniężno-kredytową i antymonopolową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35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Przeciw interwencjom zachowawczym (utrwalającym strukturę gospodarczą – np. dotacje), za interwencjonizmem dostosowawczym (np. restrukturyzacja)</a:t>
            </a:r>
          </a:p>
          <a:p>
            <a:r>
              <a:rPr lang="pl-PL" dirty="0" smtClean="0"/>
              <a:t>Połączenie zasady ugody społecznej i wolności rynkowej – problemy socjalne są efektem psucia rynku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51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Polityka społeczna powinna być nastawiona na wspomaganie najsłabszych ekonomicznie grup, wyrównanie warunków startu oraz dostępu do edukacji, zdrowia i kultury, na zasadzie:</a:t>
            </a:r>
          </a:p>
          <a:p>
            <a:pPr marL="514350" indent="-514350">
              <a:buAutoNum type="alphaLcParenR"/>
            </a:pPr>
            <a:r>
              <a:rPr lang="pl-PL" dirty="0" smtClean="0"/>
              <a:t>Subsydiarności – pomoc dla jednostki tylko wówczas, gdy wyczerpie ona inne możliwości</a:t>
            </a:r>
          </a:p>
          <a:p>
            <a:pPr marL="514350" indent="-514350">
              <a:buAutoNum type="alphaLcParenR"/>
            </a:pPr>
            <a:r>
              <a:rPr lang="pl-PL" dirty="0" smtClean="0"/>
              <a:t>Ekwiwalentności – równowaga </a:t>
            </a:r>
            <a:r>
              <a:rPr lang="pl-PL" dirty="0" err="1" smtClean="0"/>
              <a:t>pomiedzy</a:t>
            </a:r>
            <a:r>
              <a:rPr lang="pl-PL" dirty="0" smtClean="0"/>
              <a:t> dostarczanym jednostce świadczeniem a jej własnym wkładem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07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Cechy gospodarki centralnie planowanej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arenR"/>
            </a:pPr>
            <a:r>
              <a:rPr lang="pl-PL" dirty="0" smtClean="0"/>
              <a:t>dominacja własności państwowej:</a:t>
            </a:r>
          </a:p>
          <a:p>
            <a:r>
              <a:rPr lang="pl-PL" dirty="0" smtClean="0"/>
              <a:t>Własność spółdzielcza, prywatna w rolnictwie</a:t>
            </a:r>
          </a:p>
          <a:p>
            <a:r>
              <a:rPr lang="pl-PL" dirty="0" smtClean="0"/>
              <a:t>System nakazowo-rozdzielczy</a:t>
            </a:r>
          </a:p>
          <a:p>
            <a:r>
              <a:rPr lang="pl-PL" dirty="0" smtClean="0"/>
              <a:t>Centralizacja planowania i zarządzania gospodarką</a:t>
            </a:r>
          </a:p>
          <a:p>
            <a:r>
              <a:rPr lang="pl-PL" dirty="0" smtClean="0"/>
              <a:t>Administracyjne kształtowanie cen</a:t>
            </a:r>
          </a:p>
          <a:p>
            <a:r>
              <a:rPr lang="pl-PL" dirty="0" smtClean="0"/>
              <a:t>Podległość biurokracji partyjno-państwowej</a:t>
            </a:r>
          </a:p>
          <a:p>
            <a:r>
              <a:rPr lang="pl-PL" dirty="0" smtClean="0"/>
              <a:t>Centralizacja uprawnień do tworzenia i reorganizacji jednostek gospodarczych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5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konkurencji</a:t>
            </a:r>
          </a:p>
          <a:p>
            <a:r>
              <a:rPr lang="pl-PL" dirty="0" smtClean="0"/>
              <a:t>Brak komercyjnych instytucji finansowych</a:t>
            </a:r>
          </a:p>
          <a:p>
            <a:r>
              <a:rPr lang="pl-PL" dirty="0" smtClean="0"/>
              <a:t>Izolacja gospodarki</a:t>
            </a:r>
          </a:p>
          <a:p>
            <a:r>
              <a:rPr lang="pl-PL" dirty="0" smtClean="0"/>
              <a:t>Scentralizowane bilanse materiałowo-surowcowe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6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B) Nierynkowa alokacja zasobów gospodarczych:</a:t>
            </a:r>
          </a:p>
          <a:p>
            <a:r>
              <a:rPr lang="pl-PL" dirty="0" smtClean="0"/>
              <a:t>Planowanie (plany centralne i na niższych szczeblach)</a:t>
            </a:r>
          </a:p>
          <a:p>
            <a:r>
              <a:rPr lang="pl-PL" dirty="0" smtClean="0"/>
              <a:t>Prymat planowania rzeczowego nad finansowym</a:t>
            </a:r>
          </a:p>
          <a:p>
            <a:r>
              <a:rPr lang="pl-PL" dirty="0" smtClean="0"/>
              <a:t>Permanentny niedobór dóbr</a:t>
            </a:r>
          </a:p>
          <a:p>
            <a:r>
              <a:rPr lang="pl-PL" dirty="0" smtClean="0"/>
              <a:t>Rola przedsiębiorstw ograniczona do realizacji odgórnego planu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60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Słaba rola gospodarstw domowych – „polowanie na deficytowe dobra”</a:t>
            </a:r>
          </a:p>
          <a:p>
            <a:r>
              <a:rPr lang="pl-PL" dirty="0" smtClean="0"/>
              <a:t>słaby system motywacyjny - brak bezrobocia</a:t>
            </a:r>
          </a:p>
          <a:p>
            <a:r>
              <a:rPr lang="pl-PL" dirty="0" smtClean="0"/>
              <a:t>Nieracjonalna alokacja zasobów gospodarczych – im droższa produkcja tym większa jej wartość</a:t>
            </a:r>
          </a:p>
          <a:p>
            <a:r>
              <a:rPr lang="pl-PL" dirty="0" smtClean="0"/>
              <a:t>Niska innowacyjność gospodarki</a:t>
            </a:r>
          </a:p>
          <a:p>
            <a:r>
              <a:rPr lang="pl-PL" dirty="0" smtClean="0"/>
              <a:t>Rozrost biurokracji i kosztów funkcjonowania państwa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90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 dodatkowa: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3300" dirty="0" err="1" smtClean="0"/>
              <a:t>Begg</a:t>
            </a:r>
            <a:r>
              <a:rPr lang="pl-PL" sz="3300" dirty="0" smtClean="0"/>
              <a:t> D., </a:t>
            </a:r>
            <a:r>
              <a:rPr lang="pl-PL" sz="3300" dirty="0" err="1" smtClean="0"/>
              <a:t>Vernasca</a:t>
            </a:r>
            <a:r>
              <a:rPr lang="pl-PL" sz="3300" dirty="0" smtClean="0"/>
              <a:t> G., Fischer S., </a:t>
            </a:r>
            <a:r>
              <a:rPr lang="pl-PL" sz="3300" dirty="0" err="1" smtClean="0"/>
              <a:t>Dornbusch</a:t>
            </a:r>
            <a:r>
              <a:rPr lang="pl-PL" sz="3300" dirty="0" smtClean="0"/>
              <a:t> R., 2014, wyd. 5 zmienione, </a:t>
            </a:r>
            <a:r>
              <a:rPr lang="pl-PL" sz="3300" i="1" dirty="0" smtClean="0"/>
              <a:t>Mikroekonomia</a:t>
            </a:r>
            <a:r>
              <a:rPr lang="pl-PL" sz="3300" dirty="0" smtClean="0"/>
              <a:t>, PWE, Warszawa.</a:t>
            </a:r>
            <a:br>
              <a:rPr lang="pl-PL" sz="3300" dirty="0" smtClean="0"/>
            </a:br>
            <a:r>
              <a:rPr lang="pl-PL" sz="3300" dirty="0" smtClean="0"/>
              <a:t>(poprzednie wydanie </a:t>
            </a:r>
            <a:r>
              <a:rPr lang="pl-PL" sz="3300" dirty="0" err="1" smtClean="0"/>
              <a:t>Begg</a:t>
            </a:r>
            <a:r>
              <a:rPr lang="pl-PL" sz="3300" dirty="0" smtClean="0"/>
              <a:t> D., Fischer S., </a:t>
            </a:r>
            <a:r>
              <a:rPr lang="pl-PL" sz="3300" dirty="0" err="1" smtClean="0"/>
              <a:t>Dornbusch</a:t>
            </a:r>
            <a:r>
              <a:rPr lang="pl-PL" sz="3300" dirty="0" smtClean="0"/>
              <a:t> R. (2007, wyd. 4, zmienione), </a:t>
            </a:r>
            <a:r>
              <a:rPr lang="pl-PL" sz="3300" i="1" dirty="0" smtClean="0"/>
              <a:t>Ekonomia</a:t>
            </a:r>
            <a:r>
              <a:rPr lang="pl-PL" sz="3300" dirty="0" smtClean="0"/>
              <a:t>, t. 1 ‚Mikroekonomia’, PWE, Warszawa)</a:t>
            </a:r>
          </a:p>
          <a:p>
            <a:r>
              <a:rPr lang="pl-PL" sz="3300" dirty="0" smtClean="0"/>
              <a:t>Czarny Bogusław, (2011), </a:t>
            </a:r>
            <a:r>
              <a:rPr lang="pl-PL" sz="3300" i="1" dirty="0" smtClean="0"/>
              <a:t>Podstawy Ekonomii</a:t>
            </a:r>
            <a:r>
              <a:rPr lang="pl-PL" sz="3300" dirty="0" smtClean="0"/>
              <a:t>, Warszawa: Polskie Wydawnictwo Ekonomiczne; strona internetowa podręcznika: </a:t>
            </a:r>
            <a:r>
              <a:rPr lang="pl-PL" sz="3300" dirty="0" smtClean="0">
                <a:hlinkClick r:id="rId2"/>
              </a:rPr>
              <a:t>www.podstawyekonomii.pl</a:t>
            </a:r>
            <a:endParaRPr lang="pl-PL" sz="3300" dirty="0" smtClean="0"/>
          </a:p>
          <a:p>
            <a:r>
              <a:rPr lang="pl-PL" sz="3300" dirty="0" smtClean="0"/>
              <a:t>Hall R. E., Taylor J. B. (2000), </a:t>
            </a:r>
            <a:r>
              <a:rPr lang="pl-PL" sz="3300" i="1" dirty="0" smtClean="0"/>
              <a:t>Makroekonomia. Teoria, funkcjonowanie i polityka</a:t>
            </a:r>
            <a:r>
              <a:rPr lang="pl-PL" sz="3300" dirty="0" smtClean="0"/>
              <a:t>, Warszawa: PWN.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0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Bilans gospodarczy po roku 89’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02478"/>
              </p:ext>
            </p:extLst>
          </p:nvPr>
        </p:nvGraphicFramePr>
        <p:xfrm>
          <a:off x="971600" y="1124744"/>
          <a:ext cx="7056783" cy="5385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940"/>
                <a:gridCol w="2219281"/>
                <a:gridCol w="2219281"/>
                <a:gridCol w="2219281"/>
              </a:tblGrid>
              <a:tr h="67313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rok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</a:rPr>
                        <a:t>średnioroczna </a:t>
                      </a:r>
                      <a:r>
                        <a:rPr lang="pl-PL" sz="2000" u="none" strike="noStrike" dirty="0">
                          <a:effectLst/>
                        </a:rPr>
                        <a:t>stopa wzrostu PKB w 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smtClean="0">
                          <a:effectLst/>
                        </a:rPr>
                        <a:t>bezrobocie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inflacja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1989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0,2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/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257,2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1990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-11,6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6,3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586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1991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-7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11,8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71,1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1992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2,6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13,6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42,4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2009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10,9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3,4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2011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4,3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12,1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4,8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3131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 smtClean="0">
                          <a:effectLst/>
                        </a:rPr>
                        <a:t>2014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</a:t>
                      </a:r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r>
                        <a:rPr lang="pl-PL" sz="2000" b="1" u="none" strike="noStrike" dirty="0" smtClean="0">
                          <a:effectLst/>
                        </a:rPr>
                        <a:t>11,5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r>
                        <a:rPr lang="pl-PL" sz="2000" b="1" u="none" strike="noStrike" dirty="0" smtClean="0">
                          <a:effectLst/>
                        </a:rPr>
                        <a:t>-0,30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Krzywa Lorenza 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5608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Elastyczność popytu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l-PL" sz="4400" dirty="0" smtClean="0"/>
                  <a:t>                </a:t>
                </a:r>
                <a:r>
                  <a:rPr lang="pl-PL" sz="4400" b="1" dirty="0" err="1" smtClean="0"/>
                  <a:t>Ecp</a:t>
                </a:r>
                <a:r>
                  <a:rPr lang="pl-PL" sz="4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4400" b="1" i="1" smtClean="0">
                            <a:latin typeface="Cambria Math"/>
                          </a:rPr>
                          <m:t>∆</m:t>
                        </m:r>
                        <m:r>
                          <a:rPr lang="pl-PL" sz="4400" b="1" i="1" smtClean="0"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pl-PL" sz="4400" b="1" i="1" smtClean="0"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pl-PL" sz="4400" b="1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4400" b="1" i="1" smtClean="0">
                            <a:latin typeface="Cambria Math"/>
                          </a:rPr>
                          <m:t>∆</m:t>
                        </m:r>
                        <m:r>
                          <a:rPr lang="pl-PL" sz="4400" b="1" i="1" smtClean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pl-PL" sz="4400" b="1" i="1" smtClean="0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pl-PL" sz="4400" dirty="0" smtClean="0"/>
                  <a:t>  ;</a:t>
                </a:r>
              </a:p>
              <a:p>
                <a:pPr marL="0" indent="0">
                  <a:buNone/>
                </a:pPr>
                <a:r>
                  <a:rPr lang="pl-PL" sz="4400" dirty="0" smtClean="0"/>
                  <a:t>lub</a:t>
                </a:r>
                <a:r>
                  <a:rPr lang="pl-PL" sz="4400" dirty="0"/>
                  <a:t> </a:t>
                </a:r>
                <a:r>
                  <a:rPr lang="pl-PL" sz="4400" dirty="0" smtClean="0"/>
                  <a:t>dla elastyczności łukowej:</a:t>
                </a:r>
              </a:p>
              <a:p>
                <a:pPr marL="0" indent="0">
                  <a:buNone/>
                </a:pPr>
                <a:r>
                  <a:rPr lang="pl-PL" sz="4400" b="1" dirty="0"/>
                  <a:t>∆p = p</a:t>
                </a:r>
                <a:r>
                  <a:rPr lang="pl-PL" sz="4400" b="1" baseline="-25000" dirty="0"/>
                  <a:t>2 </a:t>
                </a:r>
                <a:r>
                  <a:rPr lang="pl-PL" sz="4400" b="1" dirty="0"/>
                  <a:t>–p</a:t>
                </a:r>
                <a:r>
                  <a:rPr lang="pl-PL" sz="4400" b="1" baseline="-25000" dirty="0"/>
                  <a:t>1</a:t>
                </a:r>
                <a:endParaRPr lang="pl-PL" sz="4400" b="1" dirty="0"/>
              </a:p>
              <a:p>
                <a:pPr marL="0" indent="0">
                  <a:buNone/>
                </a:pPr>
                <a:r>
                  <a:rPr lang="pl-PL" sz="4400" b="1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4400" b="1" i="1">
                            <a:latin typeface="Cambria Math"/>
                          </a:rPr>
                          <m:t>𝒑</m:t>
                        </m:r>
                        <m:r>
                          <a:rPr lang="pl-PL" sz="4400" b="1" i="1">
                            <a:latin typeface="Cambria Math"/>
                          </a:rPr>
                          <m:t>𝟏</m:t>
                        </m:r>
                        <m:r>
                          <a:rPr lang="pl-PL" sz="4400" b="1" i="1">
                            <a:latin typeface="Cambria Math"/>
                          </a:rPr>
                          <m:t>+</m:t>
                        </m:r>
                        <m:r>
                          <a:rPr lang="pl-PL" sz="4400" b="1" i="1">
                            <a:latin typeface="Cambria Math"/>
                          </a:rPr>
                          <m:t>𝒑</m:t>
                        </m:r>
                        <m:r>
                          <a:rPr lang="pl-PL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pl-PL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l-PL" sz="4400" b="1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pl-PL" sz="4400" b="0" i="0" smtClean="0">
                        <a:latin typeface="Cambria Math"/>
                      </a:rPr>
                      <m:t>st</m:t>
                    </m:r>
                    <m:r>
                      <a:rPr lang="pl-PL" sz="4400" b="0" i="0" smtClean="0">
                        <a:latin typeface="Cambria Math"/>
                      </a:rPr>
                      <m:t>ą</m:t>
                    </m:r>
                    <m:r>
                      <m:rPr>
                        <m:sty m:val="p"/>
                      </m:rPr>
                      <a:rPr lang="pl-PL" sz="4400" b="0" i="0" smtClean="0">
                        <a:latin typeface="Cambria Math"/>
                      </a:rPr>
                      <m:t>d</m:t>
                    </m:r>
                  </m:oMath>
                </a14:m>
                <a:endParaRPr lang="pl-PL" sz="4400" b="0" dirty="0" smtClean="0"/>
              </a:p>
              <a:p>
                <a:pPr marL="0" indent="0">
                  <a:buNone/>
                </a:pPr>
                <a:r>
                  <a:rPr lang="pl-PL" sz="4400" b="1" dirty="0" err="1" smtClean="0"/>
                  <a:t>Ecp</a:t>
                </a:r>
                <a:r>
                  <a:rPr lang="pl-PL" sz="4400" b="1" dirty="0" smtClean="0"/>
                  <a:t> </a:t>
                </a:r>
                <a:r>
                  <a:rPr lang="pl-PL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4400" b="1" i="1">
                            <a:latin typeface="Cambria Math"/>
                          </a:rPr>
                          <m:t>∆</m:t>
                        </m:r>
                        <m:r>
                          <a:rPr lang="pl-PL" sz="4400" b="1" i="1"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pl-PL" sz="4400" b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44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pl-PL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l-PL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pl-PL" sz="44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pl-PL" sz="44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pl-PL" sz="44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pl-PL" sz="4400" b="1" dirty="0"/>
              </a:p>
              <a:p>
                <a:pPr marL="0" indent="0">
                  <a:buNone/>
                </a:pPr>
                <a:endParaRPr lang="pl-PL" sz="4400" b="1" dirty="0"/>
              </a:p>
              <a:p>
                <a:pPr marL="0" indent="0">
                  <a:buNone/>
                </a:pPr>
                <a:endParaRPr lang="pl-PL" sz="4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7" t="-21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9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Ekonomia szczęścia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dirty="0" smtClean="0"/>
              <a:t>Szczęście = kompilacja dobrobytu, przyjemności, zadowolenia, genów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692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Ekonomia a szczęście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/>
              <a:t>W roku 2002 Nagrodę Nobla w dziedzinie ekonomii otrzymał psycholog z </a:t>
            </a:r>
            <a:r>
              <a:rPr lang="pl-PL" sz="4000" dirty="0" err="1" smtClean="0"/>
              <a:t>Princeton</a:t>
            </a:r>
            <a:r>
              <a:rPr lang="pl-PL" sz="4000" dirty="0" smtClean="0"/>
              <a:t> DANIEL KAHNEMAN wzbogacając wiedzę ekonomistów elementami psychologii kognitywnej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27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pieniądze dają szczęście?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 tak i nie</a:t>
            </a:r>
          </a:p>
          <a:p>
            <a:r>
              <a:rPr lang="pl-PL" dirty="0" smtClean="0"/>
              <a:t>W krajach o PKB powyżej 20 tys. – nie (chyba, ze wydajemy je na innych)</a:t>
            </a:r>
          </a:p>
          <a:p>
            <a:r>
              <a:rPr lang="pl-PL" dirty="0" smtClean="0"/>
              <a:t>Poniżej - tak</a:t>
            </a:r>
          </a:p>
          <a:p>
            <a:r>
              <a:rPr lang="pl-PL" dirty="0" smtClean="0"/>
              <a:t>W Wielkiej Brytanii – średnia płaca 570 funtów,</a:t>
            </a:r>
          </a:p>
          <a:p>
            <a:pPr marL="0" indent="0">
              <a:buNone/>
            </a:pPr>
            <a:r>
              <a:rPr lang="pl-PL" dirty="0" smtClean="0"/>
              <a:t> najszczęśliwsi  - 255 funtów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7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Wzór na szczęście: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P + (5 X E) + (3 X H)</a:t>
            </a:r>
          </a:p>
          <a:p>
            <a:pPr marL="0" indent="0">
              <a:buNone/>
            </a:pPr>
            <a:r>
              <a:rPr lang="pl-PL" dirty="0" smtClean="0"/>
              <a:t>P= cechy charakteru takie jak: podejście do </a:t>
            </a:r>
            <a:r>
              <a:rPr lang="pl-PL" dirty="0"/>
              <a:t>ż</a:t>
            </a:r>
            <a:r>
              <a:rPr lang="pl-PL" dirty="0" smtClean="0"/>
              <a:t>ycia, zdolność adaptacji, elastyczność</a:t>
            </a:r>
          </a:p>
          <a:p>
            <a:pPr marL="0" indent="0">
              <a:buNone/>
            </a:pPr>
            <a:r>
              <a:rPr lang="pl-PL" dirty="0" smtClean="0"/>
              <a:t>E = egzystencja – ogólna kondycja, stan zdrowia, finansów oraz życia towarzyskiego</a:t>
            </a:r>
          </a:p>
          <a:p>
            <a:pPr marL="0" indent="0">
              <a:buNone/>
            </a:pPr>
            <a:r>
              <a:rPr lang="pl-PL" dirty="0" smtClean="0"/>
              <a:t>H = potrzeby wyższego rzędu takie jak poczucie własnej wartości, ambicje, poczucie humoru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0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 światowego szczęścia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Instytut Gallupa w latach 2010-2012 zbadał na zlecenie ONZ mieszkańców 156 państw. Kluczowymi czynnikami wpływającymi na poziom szczęścia mieszkańców były: PKB na głowę mieszkańca, oczekiwana długość życia w zdrowiu, wsparcie ze strony bliskich, postrzeganie wolności do czynienia życiowych wyborów, poziom korupcji i szczodrość.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zestawieniu okazało się, że najszczęśliwsi na świecie są mieszkańcy państw Europy Północnej, a najmniej szczęśliwi krajów Afryki Środkowej.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Ranking krajów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5 najszczęśliwszych krajów świata: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1. Dania</a:t>
            </a:r>
            <a:br>
              <a:rPr lang="pl-PL" dirty="0" smtClean="0"/>
            </a:br>
            <a:r>
              <a:rPr lang="pl-PL" dirty="0" smtClean="0"/>
              <a:t>2. Norwegia</a:t>
            </a:r>
            <a:br>
              <a:rPr lang="pl-PL" dirty="0" smtClean="0"/>
            </a:br>
            <a:r>
              <a:rPr lang="pl-PL" dirty="0" smtClean="0"/>
              <a:t>3. Szwajcaria</a:t>
            </a:r>
            <a:br>
              <a:rPr lang="pl-PL" dirty="0" smtClean="0"/>
            </a:br>
            <a:r>
              <a:rPr lang="pl-PL" dirty="0" smtClean="0"/>
              <a:t>4. Holandia </a:t>
            </a:r>
            <a:br>
              <a:rPr lang="pl-PL" dirty="0" smtClean="0"/>
            </a:br>
            <a:r>
              <a:rPr lang="pl-PL" dirty="0" smtClean="0"/>
              <a:t>5. Szwecja</a:t>
            </a:r>
          </a:p>
          <a:p>
            <a:r>
              <a:rPr lang="pl-PL" b="1" dirty="0" smtClean="0"/>
              <a:t>5 najmniej szczęśliwych krajów świata: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152. Rwanda</a:t>
            </a:r>
            <a:br>
              <a:rPr lang="pl-PL" dirty="0" smtClean="0"/>
            </a:br>
            <a:r>
              <a:rPr lang="pl-PL" dirty="0" smtClean="0"/>
              <a:t>153. Burundi</a:t>
            </a:r>
            <a:br>
              <a:rPr lang="pl-PL" dirty="0" smtClean="0"/>
            </a:br>
            <a:r>
              <a:rPr lang="pl-PL" dirty="0" smtClean="0"/>
              <a:t>154. Republika Środkowoafrykańska</a:t>
            </a:r>
            <a:br>
              <a:rPr lang="pl-PL" dirty="0" smtClean="0"/>
            </a:br>
            <a:r>
              <a:rPr lang="pl-PL" dirty="0" smtClean="0"/>
              <a:t>155. Benin</a:t>
            </a:r>
            <a:br>
              <a:rPr lang="pl-PL" dirty="0" smtClean="0"/>
            </a:br>
            <a:r>
              <a:rPr lang="pl-PL" dirty="0" smtClean="0"/>
              <a:t>156. Togo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2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Mankiw</a:t>
            </a:r>
            <a:r>
              <a:rPr lang="pl-PL" dirty="0" smtClean="0"/>
              <a:t> N. Gregory, Mark P. Taylor (2009), </a:t>
            </a:r>
            <a:r>
              <a:rPr lang="pl-PL" i="1" dirty="0" smtClean="0"/>
              <a:t>Mikroekonomia</a:t>
            </a:r>
            <a:r>
              <a:rPr lang="pl-PL" dirty="0" smtClean="0"/>
              <a:t>,  Warszawa: Polskie Wydawnictwo Ekonomiczne.</a:t>
            </a:r>
          </a:p>
          <a:p>
            <a:r>
              <a:rPr lang="pl-PL" dirty="0" err="1" smtClean="0"/>
              <a:t>Mankiw</a:t>
            </a:r>
            <a:r>
              <a:rPr lang="pl-PL" dirty="0" smtClean="0"/>
              <a:t> N. Gregory, Mark P. Taylor (2009), </a:t>
            </a:r>
            <a:r>
              <a:rPr lang="pl-PL" i="1" dirty="0" smtClean="0"/>
              <a:t>Makroekonomia</a:t>
            </a:r>
            <a:r>
              <a:rPr lang="pl-PL" dirty="0" smtClean="0"/>
              <a:t>,  Warszawa: Polskie Wydawnictwo Ekonomiczne.</a:t>
            </a:r>
          </a:p>
          <a:p>
            <a:r>
              <a:rPr lang="pl-PL" dirty="0" err="1" smtClean="0"/>
              <a:t>Varian</a:t>
            </a:r>
            <a:r>
              <a:rPr lang="pl-PL" dirty="0" smtClean="0"/>
              <a:t> H. R. (1996), </a:t>
            </a:r>
            <a:r>
              <a:rPr lang="pl-PL" i="1" dirty="0" smtClean="0"/>
              <a:t>Mikroekonomia. Ujęcie nowoczesne</a:t>
            </a:r>
            <a:r>
              <a:rPr lang="pl-PL" dirty="0" smtClean="0"/>
              <a:t>, PWN, Warszawa.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0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Polska?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Miejsce 51</a:t>
            </a:r>
          </a:p>
          <a:p>
            <a:pPr marL="0" indent="0" algn="ctr">
              <a:buNone/>
            </a:pPr>
            <a:r>
              <a:rPr lang="pl-PL" dirty="0" smtClean="0"/>
              <a:t>Pomiędzy Boliwią a Salwadorem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Nasi sąsiedzi: </a:t>
            </a:r>
          </a:p>
          <a:p>
            <a:pPr marL="0" indent="0">
              <a:buNone/>
            </a:pPr>
            <a:r>
              <a:rPr lang="pl-PL" dirty="0" smtClean="0"/>
              <a:t>Niemcy 26. </a:t>
            </a:r>
            <a:br>
              <a:rPr lang="pl-PL" dirty="0" smtClean="0"/>
            </a:br>
            <a:r>
              <a:rPr lang="pl-PL" dirty="0" smtClean="0"/>
              <a:t>Czechy 39. </a:t>
            </a:r>
            <a:br>
              <a:rPr lang="pl-PL" dirty="0" smtClean="0"/>
            </a:br>
            <a:r>
              <a:rPr lang="pl-PL" dirty="0" smtClean="0"/>
              <a:t>Słowacja 46. </a:t>
            </a:r>
            <a:br>
              <a:rPr lang="pl-PL" dirty="0" smtClean="0"/>
            </a:br>
            <a:r>
              <a:rPr lang="pl-PL" dirty="0" smtClean="0"/>
              <a:t>Białoruś 66.</a:t>
            </a:r>
            <a:br>
              <a:rPr lang="pl-PL" dirty="0" smtClean="0"/>
            </a:br>
            <a:r>
              <a:rPr lang="pl-PL" dirty="0" smtClean="0"/>
              <a:t>Rosja 68. </a:t>
            </a:r>
            <a:br>
              <a:rPr lang="pl-PL" dirty="0" smtClean="0"/>
            </a:br>
            <a:r>
              <a:rPr lang="pl-PL" dirty="0" smtClean="0"/>
              <a:t>Litwa 71. </a:t>
            </a:r>
            <a:br>
              <a:rPr lang="pl-PL" dirty="0" smtClean="0"/>
            </a:br>
            <a:r>
              <a:rPr lang="pl-PL" dirty="0" smtClean="0"/>
              <a:t>Ukraina </a:t>
            </a:r>
            <a:r>
              <a:rPr lang="pl-PL" smtClean="0"/>
              <a:t>87.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8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Hipoteza hedonistycznego kieratu </a:t>
            </a:r>
            <a:r>
              <a:rPr lang="pl-PL" dirty="0" err="1" smtClean="0"/>
              <a:t>Firebaugha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dirty="0" smtClean="0"/>
              <a:t>Jeśli chcemy czuć się szczęśliwi, musimy nabywać więcej dóbr niż przysłowiowi Kowalscy. Nowakowie też chcą być szczęśliwi, więc próbują nas materialnie prześcignąć</a:t>
            </a:r>
          </a:p>
          <a:p>
            <a:pPr marL="0" indent="0" algn="ctr">
              <a:buNone/>
            </a:pP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42875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monopolizacji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Pool</a:t>
            </a:r>
            <a:r>
              <a:rPr lang="pl-PL" dirty="0" smtClean="0"/>
              <a:t> – porozumienie zawierane w celu realizacji konkretnych celów – np. określenia wspólnych rynków zbytu lub polityki cenowej, zawierane są w okresie złej koniunktury</a:t>
            </a:r>
          </a:p>
          <a:p>
            <a:r>
              <a:rPr lang="pl-PL" dirty="0" smtClean="0"/>
              <a:t>Kartel – zmowa przedsiębiorstw mająca na celu ograniczenie lub wyeliminowanie konkurencji oraz podział zysków, np. kartel cenowy</a:t>
            </a:r>
          </a:p>
          <a:p>
            <a:r>
              <a:rPr lang="pl-PL" dirty="0" smtClean="0"/>
              <a:t>Syndykat (konsorcjum)– powstaje na mocy umowy przedsiębiorstw, które ustalają wspólną politykę sprzedaży lub zakupu towarów, funkcjonuje jako „wspólne biuro handlowe”, w celu realizacji wspólnego przedsięwzięcia przekraczającego możliwości pojedynczych przedsiębiorstw oraz rozłożenia ryzyka (np. bank i ubezpieczyciel)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721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Trust – firmy tracą odrębność ekonomiczną i prawną, połączenie kapitałów oraz zarządzania, czasem powstają w drodze fuzji czasem inkorporacji, w zamian za przekazanie udziałów wspólnicy otrzymują tzw. certyfikaty trustowe</a:t>
            </a:r>
          </a:p>
          <a:p>
            <a:r>
              <a:rPr lang="pl-PL" dirty="0" smtClean="0"/>
              <a:t>Koncern – związek firm posiadających odrębność prawną, działające pod wspólnym zarządem z jednym właścicielem, formalnie prowadzą samodzielną działalność, w istocie są podporządkowane jednemu właścicielowi</a:t>
            </a:r>
          </a:p>
          <a:p>
            <a:r>
              <a:rPr lang="pl-PL" dirty="0" smtClean="0"/>
              <a:t>Holding – kontrolowanie akcji lub udziałów firm z danej branży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212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55577" y="197346"/>
            <a:ext cx="73039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Spółdzielnia produkcyjna X posiadała następujące składniki majątkowe i źródła finansowania:</a:t>
            </a:r>
            <a:br>
              <a:rPr lang="pl-PL" dirty="0"/>
            </a:br>
            <a:r>
              <a:rPr lang="pl-PL" dirty="0"/>
              <a:t>1. zobowiązania wobec dostawców – 3200 zł</a:t>
            </a:r>
            <a:br>
              <a:rPr lang="pl-PL" dirty="0"/>
            </a:br>
            <a:r>
              <a:rPr lang="pl-PL" dirty="0"/>
              <a:t>2. zobowiązania wobec Urzędu Skarbowego – 1800 zł</a:t>
            </a:r>
            <a:br>
              <a:rPr lang="pl-PL" dirty="0"/>
            </a:br>
            <a:r>
              <a:rPr lang="pl-PL" dirty="0"/>
              <a:t>3. należności od odbiorców – 4500 zł</a:t>
            </a:r>
            <a:br>
              <a:rPr lang="pl-PL" dirty="0"/>
            </a:br>
            <a:r>
              <a:rPr lang="pl-PL" dirty="0"/>
              <a:t>4. środki trwałe – 37000 zł</a:t>
            </a:r>
            <a:br>
              <a:rPr lang="pl-PL" dirty="0"/>
            </a:br>
            <a:r>
              <a:rPr lang="pl-PL" dirty="0"/>
              <a:t>5. wartości niematerialne i prawne – 6000 zł</a:t>
            </a:r>
            <a:br>
              <a:rPr lang="pl-PL" dirty="0"/>
            </a:br>
            <a:r>
              <a:rPr lang="pl-PL" dirty="0"/>
              <a:t>6. zobowiązania wekslowe – 3500 zł</a:t>
            </a:r>
            <a:br>
              <a:rPr lang="pl-PL" dirty="0"/>
            </a:br>
            <a:r>
              <a:rPr lang="pl-PL" dirty="0"/>
              <a:t>7. fundusz udziałowy – 70000 zł</a:t>
            </a:r>
            <a:br>
              <a:rPr lang="pl-PL" dirty="0"/>
            </a:br>
            <a:r>
              <a:rPr lang="pl-PL" dirty="0"/>
              <a:t>8. kredyt bankowy – 4500 zł</a:t>
            </a:r>
            <a:br>
              <a:rPr lang="pl-PL" dirty="0"/>
            </a:br>
            <a:r>
              <a:rPr lang="pl-PL" dirty="0"/>
              <a:t>9. inwestycje – 30000 zł</a:t>
            </a:r>
            <a:br>
              <a:rPr lang="pl-PL" dirty="0"/>
            </a:br>
            <a:r>
              <a:rPr lang="pl-PL" dirty="0"/>
              <a:t>10. materiały – 6500 zł</a:t>
            </a:r>
            <a:br>
              <a:rPr lang="pl-PL" dirty="0"/>
            </a:br>
            <a:r>
              <a:rPr lang="pl-PL" dirty="0"/>
              <a:t>11. wyroby gotowe – 11000 zł</a:t>
            </a:r>
            <a:br>
              <a:rPr lang="pl-PL" dirty="0"/>
            </a:br>
            <a:r>
              <a:rPr lang="pl-PL" dirty="0"/>
              <a:t>12. zysk – 19000 zł</a:t>
            </a:r>
            <a:br>
              <a:rPr lang="pl-PL" dirty="0"/>
            </a:br>
            <a:r>
              <a:rPr lang="pl-PL" dirty="0"/>
              <a:t>13. produkcja niezakończona – 7000 zł</a:t>
            </a:r>
            <a:br>
              <a:rPr lang="pl-PL" dirty="0"/>
            </a:br>
            <a:r>
              <a:rPr lang="pl-PL" dirty="0"/>
              <a:t>14. papiery wartościowe krótkoterminowe – 13000 zł</a:t>
            </a:r>
            <a:br>
              <a:rPr lang="pl-PL" dirty="0"/>
            </a:br>
            <a:r>
              <a:rPr lang="pl-PL" dirty="0"/>
              <a:t>15. fundusz zasobowy – 13000 zł</a:t>
            </a:r>
            <a:br>
              <a:rPr lang="pl-PL" dirty="0"/>
            </a:br>
            <a:r>
              <a:rPr lang="pl-PL" dirty="0"/>
              <a:t>Na podstawie danych informacji oblicz i podaj wartości poszczególnych pozycji bilansowych.</a:t>
            </a:r>
          </a:p>
        </p:txBody>
      </p:sp>
    </p:spTree>
    <p:extLst>
      <p:ext uri="{BB962C8B-B14F-4D97-AF65-F5344CB8AC3E}">
        <p14:creationId xmlns:p14="http://schemas.microsoft.com/office/powerpoint/2010/main" val="2086441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9702"/>
            <a:ext cx="7704855" cy="50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6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86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i</a:t>
            </a:r>
            <a:r>
              <a:rPr lang="pl-PL" dirty="0" smtClean="0"/>
              <a:t> II prawo Gossena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I prawo = prawo malejącej użyteczności krańcowej, </a:t>
            </a:r>
          </a:p>
          <a:p>
            <a:pPr marL="0" indent="0">
              <a:buNone/>
            </a:pPr>
            <a:r>
              <a:rPr lang="pl-PL" sz="3600" dirty="0" smtClean="0"/>
              <a:t>mówi o tym, że użyteczność krańcowa spada wraz z każdą kolejną jednostką konsumowanego dobra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4173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II prawo = prawo wyrównywania użyteczności krańcowych,</a:t>
            </a:r>
          </a:p>
          <a:p>
            <a:pPr marL="0" indent="0">
              <a:buNone/>
            </a:pPr>
            <a:r>
              <a:rPr lang="pl-PL" dirty="0"/>
              <a:t>konsument stara się tak podzielić dostępne mu środki, aby stosunki użyteczności krańcowych poszczególnych dóbr do ich cen były </a:t>
            </a:r>
            <a:r>
              <a:rPr lang="pl-PL"/>
              <a:t>sobie </a:t>
            </a:r>
            <a:r>
              <a:rPr lang="pl-PL" smtClean="0"/>
              <a:t>równe: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         </a:t>
            </a:r>
            <a:r>
              <a:rPr lang="pl-PL" dirty="0" err="1" smtClean="0"/>
              <a:t>Ukx</a:t>
            </a:r>
            <a:r>
              <a:rPr lang="pl-PL" dirty="0" smtClean="0"/>
              <a:t>/cx = </a:t>
            </a:r>
            <a:r>
              <a:rPr lang="pl-PL" dirty="0" err="1" smtClean="0"/>
              <a:t>Uky</a:t>
            </a:r>
            <a:r>
              <a:rPr lang="pl-PL" dirty="0" smtClean="0"/>
              <a:t>/</a:t>
            </a:r>
            <a:r>
              <a:rPr lang="pl-PL" dirty="0" err="1" smtClean="0"/>
              <a:t>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5786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oszczędzanie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288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5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ceny według Friedmana: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Informacyjna – informuje o przebiegu procesów rynkowych</a:t>
            </a:r>
          </a:p>
          <a:p>
            <a:r>
              <a:rPr lang="pl-PL" dirty="0" smtClean="0"/>
              <a:t>Redystrybucyjna – umożliwia podział dóbr i usług oraz przesuwanie dochodów pomiędzy poszczególnymi grupami społecznymi</a:t>
            </a:r>
          </a:p>
          <a:p>
            <a:r>
              <a:rPr lang="pl-PL" dirty="0" smtClean="0"/>
              <a:t>Stymulacyjna – narzędzie oddziaływania na odbiorców i dostawców oraz polityki państwa</a:t>
            </a:r>
          </a:p>
          <a:p>
            <a:r>
              <a:rPr lang="pl-PL" dirty="0" smtClean="0"/>
              <a:t>Agregacyjna – sumuje </a:t>
            </a:r>
            <a:r>
              <a:rPr lang="pl-PL" dirty="0" err="1" smtClean="0"/>
              <a:t>niedodawalne</a:t>
            </a:r>
            <a:r>
              <a:rPr lang="pl-PL" dirty="0" smtClean="0"/>
              <a:t> w sensie fizycznym wielkości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78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i gdzie?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768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39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6672"/>
            <a:ext cx="8645525" cy="540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44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wydatki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18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wakacje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19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20688"/>
            <a:ext cx="86201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37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42950"/>
            <a:ext cx="7776864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23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5263"/>
            <a:ext cx="85725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08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Ranking polskich marek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1</a:t>
            </a:r>
            <a:r>
              <a:rPr lang="pl-PL" dirty="0"/>
              <a:t>. Orlen - 3,94 mld zł</a:t>
            </a:r>
            <a:br>
              <a:rPr lang="pl-PL" dirty="0"/>
            </a:br>
            <a:r>
              <a:rPr lang="pl-PL" dirty="0"/>
              <a:t>2. PKO BP - 3,70 mld zł</a:t>
            </a:r>
            <a:br>
              <a:rPr lang="pl-PL" dirty="0"/>
            </a:br>
            <a:r>
              <a:rPr lang="pl-PL" dirty="0"/>
              <a:t>3. Biedronka - 3,00 mld zł</a:t>
            </a:r>
            <a:br>
              <a:rPr lang="pl-PL" dirty="0"/>
            </a:br>
            <a:r>
              <a:rPr lang="pl-PL" dirty="0"/>
              <a:t>4. PZU - 2,33 mld zł</a:t>
            </a:r>
            <a:br>
              <a:rPr lang="pl-PL" dirty="0"/>
            </a:br>
            <a:r>
              <a:rPr lang="pl-PL" dirty="0"/>
              <a:t>5. Play - 1,92 mld zł</a:t>
            </a:r>
            <a:br>
              <a:rPr lang="pl-PL" dirty="0"/>
            </a:br>
            <a:r>
              <a:rPr lang="pl-PL" dirty="0"/>
              <a:t>6. Mlekovita - 1,37 mld zł</a:t>
            </a:r>
            <a:br>
              <a:rPr lang="pl-PL" dirty="0"/>
            </a:br>
            <a:r>
              <a:rPr lang="pl-PL" dirty="0"/>
              <a:t>7. Pekao - 1,35 mld zł</a:t>
            </a:r>
            <a:br>
              <a:rPr lang="pl-PL" dirty="0"/>
            </a:br>
            <a:r>
              <a:rPr lang="pl-PL" dirty="0"/>
              <a:t>8. Plus - 1,20 mld zł</a:t>
            </a:r>
            <a:br>
              <a:rPr lang="pl-PL" dirty="0"/>
            </a:br>
            <a:r>
              <a:rPr lang="pl-PL" dirty="0"/>
              <a:t>9. Lotos - 1,11 mld zł</a:t>
            </a:r>
            <a:br>
              <a:rPr lang="pl-PL" dirty="0"/>
            </a:br>
            <a:r>
              <a:rPr lang="pl-PL" dirty="0"/>
              <a:t>10. Sokołów - 0,89 mld zł </a:t>
            </a:r>
          </a:p>
        </p:txBody>
      </p:sp>
    </p:spTree>
    <p:extLst>
      <p:ext uri="{BB962C8B-B14F-4D97-AF65-F5344CB8AC3E}">
        <p14:creationId xmlns:p14="http://schemas.microsoft.com/office/powerpoint/2010/main" val="12967107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reklama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64896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29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Narzędzia makroekonomii: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/>
              <a:t>Polityka fiskalna (budżetowa)</a:t>
            </a:r>
          </a:p>
          <a:p>
            <a:r>
              <a:rPr lang="pl-PL" sz="4000" dirty="0" smtClean="0"/>
              <a:t>Polityka monetarna</a:t>
            </a:r>
          </a:p>
          <a:p>
            <a:r>
              <a:rPr lang="pl-PL" sz="4000" dirty="0" smtClean="0"/>
              <a:t>Polityka dochodowa</a:t>
            </a:r>
          </a:p>
          <a:p>
            <a:r>
              <a:rPr lang="pl-PL" sz="4000" dirty="0" smtClean="0"/>
              <a:t>Polityka zagraniczna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0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7953"/>
            <a:ext cx="8064896" cy="55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65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https://www.youtube.com/watch?v=cMccG0_76hk</a:t>
            </a:r>
          </a:p>
        </p:txBody>
      </p:sp>
    </p:spTree>
    <p:extLst>
      <p:ext uri="{BB962C8B-B14F-4D97-AF65-F5344CB8AC3E}">
        <p14:creationId xmlns:p14="http://schemas.microsoft.com/office/powerpoint/2010/main" val="4066000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28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00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https://www.youtube.com/watch?v=fSiepbrBuds</a:t>
            </a:r>
          </a:p>
        </p:txBody>
      </p:sp>
    </p:spTree>
    <p:extLst>
      <p:ext uri="{BB962C8B-B14F-4D97-AF65-F5344CB8AC3E}">
        <p14:creationId xmlns:p14="http://schemas.microsoft.com/office/powerpoint/2010/main" val="810028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8230" y="3270915"/>
            <a:ext cx="4127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www.youtube.com/watch?v=R8RIqJLUYSE</a:t>
            </a:r>
          </a:p>
        </p:txBody>
      </p:sp>
    </p:spTree>
    <p:extLst>
      <p:ext uri="{BB962C8B-B14F-4D97-AF65-F5344CB8AC3E}">
        <p14:creationId xmlns:p14="http://schemas.microsoft.com/office/powerpoint/2010/main" val="3344482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04813"/>
            <a:ext cx="6985000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makroekonomii: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/>
              <a:t>Teoriopoznawcza</a:t>
            </a:r>
          </a:p>
          <a:p>
            <a:r>
              <a:rPr lang="pl-PL" sz="4000" dirty="0" smtClean="0"/>
              <a:t>Aplikacyjna</a:t>
            </a:r>
          </a:p>
          <a:p>
            <a:r>
              <a:rPr lang="pl-PL" sz="4000" dirty="0" smtClean="0"/>
              <a:t>Światopoglądowa</a:t>
            </a:r>
          </a:p>
          <a:p>
            <a:r>
              <a:rPr lang="pl-PL" sz="4000" dirty="0" err="1" smtClean="0"/>
              <a:t>Dydaktyczno</a:t>
            </a:r>
            <a:r>
              <a:rPr lang="pl-PL" sz="4000" dirty="0" smtClean="0"/>
              <a:t> – wychowawcza</a:t>
            </a:r>
          </a:p>
          <a:p>
            <a:r>
              <a:rPr lang="pl-PL" sz="4000" dirty="0" smtClean="0"/>
              <a:t>Prognostyczna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Główne problemy makroekonomiczne: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Czynniki wpływające na krótko i długookresowy poziom oraz wzrost produkcji</a:t>
            </a:r>
          </a:p>
          <a:p>
            <a:r>
              <a:rPr lang="pl-PL" dirty="0" smtClean="0"/>
              <a:t>Właściwości cykli koniunkturalnych oraz istota i skuteczność polityki antycyklicznej państwa</a:t>
            </a:r>
          </a:p>
          <a:p>
            <a:r>
              <a:rPr lang="pl-PL" dirty="0" smtClean="0"/>
              <a:t>Bezrobocie i stymulacja zatrudnienia</a:t>
            </a:r>
          </a:p>
          <a:p>
            <a:r>
              <a:rPr lang="pl-PL" dirty="0" smtClean="0"/>
              <a:t>Inflacja i tendencje w kształtowaniu cen</a:t>
            </a:r>
          </a:p>
          <a:p>
            <a:r>
              <a:rPr lang="pl-PL" dirty="0" smtClean="0"/>
              <a:t>Wymiana międzynarodowa, bilanse płatnicze, kursy walutowe</a:t>
            </a:r>
          </a:p>
          <a:p>
            <a:r>
              <a:rPr lang="pl-PL" dirty="0" smtClean="0"/>
              <a:t>Zadania polityki gospodarczej państwa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1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STOPA WZROSTU GOSPODARCZEGO = PROCENTOWA ZMIANA PRODUKCJI W DANYM OKRESIE: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3600" dirty="0"/>
          </a:p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400" b="1" dirty="0" smtClean="0"/>
              <a:t>g=∆Y/Y x 100</a:t>
            </a:r>
            <a:endParaRPr lang="pl-PL" sz="44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8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1504</Words>
  <Application>Microsoft Office PowerPoint</Application>
  <PresentationFormat>Pokaz na ekranie (4:3)</PresentationFormat>
  <Paragraphs>241</Paragraphs>
  <Slides>66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66</vt:i4>
      </vt:variant>
    </vt:vector>
  </HeadingPairs>
  <TitlesOfParts>
    <vt:vector size="67" baseType="lpstr">
      <vt:lpstr>Motyw pakietu Office</vt:lpstr>
      <vt:lpstr>m.niklewicz@prawo.uni.wroc.pl</vt:lpstr>
      <vt:lpstr>Literatura podstawowa:</vt:lpstr>
      <vt:lpstr>Literatura dodatkowa:</vt:lpstr>
      <vt:lpstr>Prezentacja programu PowerPoint</vt:lpstr>
      <vt:lpstr>Funkcje ceny według Friedmana:</vt:lpstr>
      <vt:lpstr>Narzędzia makroekonomii:</vt:lpstr>
      <vt:lpstr>Funkcje makroekonomii:</vt:lpstr>
      <vt:lpstr>Główne problemy makroekonomiczne:</vt:lpstr>
      <vt:lpstr>STOPA WZROSTU GOSPODARCZEGO = PROCENTOWA ZMIANA PRODUKCJI W DANYM OKRESIE: </vt:lpstr>
      <vt:lpstr>STOPA BEZROBOCIA: </vt:lpstr>
      <vt:lpstr>STOPA INFLACJI = PERMANENTNY WZROST OGÓLNEGO POZIOMU CEN W DANYM OKRESIE: </vt:lpstr>
      <vt:lpstr>Krzywa możliwości produkcyjnych  – krzywa transformacji</vt:lpstr>
      <vt:lpstr>Wskaźnik zmiany cen chleba</vt:lpstr>
      <vt:lpstr>Prezentacja programu PowerPoint</vt:lpstr>
      <vt:lpstr>Prezentacja programu PowerPoint</vt:lpstr>
      <vt:lpstr>Średnia arytmetyczna ważona</vt:lpstr>
      <vt:lpstr>A.Smith, D.Ricardo – liberalizm ekonomiczny</vt:lpstr>
      <vt:lpstr>Ekonomia klasyczna II poł. XVIII w.</vt:lpstr>
      <vt:lpstr>Założenia:</vt:lpstr>
      <vt:lpstr>c.d.</vt:lpstr>
      <vt:lpstr>J.M.Keynes - interwencjonizm</vt:lpstr>
      <vt:lpstr>Prezentacja programu PowerPoint</vt:lpstr>
      <vt:lpstr>Społeczna gospodarka rynkowa</vt:lpstr>
      <vt:lpstr>c.d.</vt:lpstr>
      <vt:lpstr>c.d.</vt:lpstr>
      <vt:lpstr>Cechy gospodarki centralnie planowanej</vt:lpstr>
      <vt:lpstr>c.d.</vt:lpstr>
      <vt:lpstr>c.d.</vt:lpstr>
      <vt:lpstr>c.d.</vt:lpstr>
      <vt:lpstr>Bilans gospodarczy po roku 89’</vt:lpstr>
      <vt:lpstr>Krzywa Lorenza </vt:lpstr>
      <vt:lpstr>Elastyczność popytu</vt:lpstr>
      <vt:lpstr>Ekonomia szczęścia</vt:lpstr>
      <vt:lpstr>Ekonomia a szczęście</vt:lpstr>
      <vt:lpstr>Czy pieniądze dają szczęście?</vt:lpstr>
      <vt:lpstr>Wzór na szczęście:</vt:lpstr>
      <vt:lpstr>Mapa światowego szczęścia</vt:lpstr>
      <vt:lpstr>Prezentacja programu PowerPoint</vt:lpstr>
      <vt:lpstr>Ranking krajów</vt:lpstr>
      <vt:lpstr>A Polska?</vt:lpstr>
      <vt:lpstr>Hipoteza hedonistycznego kieratu Firebaugha</vt:lpstr>
      <vt:lpstr>Formy monopolizacji</vt:lpstr>
      <vt:lpstr>c.d.</vt:lpstr>
      <vt:lpstr>Prezentacja programu PowerPoint</vt:lpstr>
      <vt:lpstr>Prezentacja programu PowerPoint</vt:lpstr>
      <vt:lpstr>Prezentacja programu PowerPoint</vt:lpstr>
      <vt:lpstr>I i II prawo Gossena </vt:lpstr>
      <vt:lpstr>Prezentacja programu PowerPoint</vt:lpstr>
      <vt:lpstr>oszczędzanie</vt:lpstr>
      <vt:lpstr>Ile i gdzie?</vt:lpstr>
      <vt:lpstr>Prezentacja programu PowerPoint</vt:lpstr>
      <vt:lpstr>wydatki</vt:lpstr>
      <vt:lpstr>wakacje</vt:lpstr>
      <vt:lpstr>Prezentacja programu PowerPoint</vt:lpstr>
      <vt:lpstr>Prezentacja programu PowerPoint</vt:lpstr>
      <vt:lpstr>Prezentacja programu PowerPoint</vt:lpstr>
      <vt:lpstr>Ranking polskich marek</vt:lpstr>
      <vt:lpstr>reklama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podstawowa:</dc:title>
  <dc:creator>Małgosia</dc:creator>
  <cp:lastModifiedBy>Małgosia</cp:lastModifiedBy>
  <cp:revision>39</cp:revision>
  <dcterms:created xsi:type="dcterms:W3CDTF">2014-11-07T12:22:50Z</dcterms:created>
  <dcterms:modified xsi:type="dcterms:W3CDTF">2014-12-13T16:37:24Z</dcterms:modified>
</cp:coreProperties>
</file>