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9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7D2C944-B6CC-4030-8893-AF1F28D510A5}" type="datetimeFigureOut">
              <a:rPr lang="pl-PL" smtClean="0"/>
              <a:pPr/>
              <a:t>2015-10-17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1A90300-3690-44C4-BBDE-13C18DE87C27}"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D2C944-B6CC-4030-8893-AF1F28D510A5}" type="datetimeFigureOut">
              <a:rPr lang="pl-PL" smtClean="0"/>
              <a:pPr/>
              <a:t>2015-10-17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90300-3690-44C4-BBDE-13C18DE87C27}"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u="sng" dirty="0" smtClean="0"/>
              <a:t>Pojęcie prawa w koncepcji H. L. A. Harta</a:t>
            </a:r>
            <a:endParaRPr lang="pl-PL" b="1" u="sng" dirty="0"/>
          </a:p>
        </p:txBody>
      </p:sp>
      <p:sp>
        <p:nvSpPr>
          <p:cNvPr id="3" name="Podtytuł 2"/>
          <p:cNvSpPr>
            <a:spLocks noGrp="1"/>
          </p:cNvSpPr>
          <p:nvPr>
            <p:ph type="subTitle" idx="1"/>
          </p:nvPr>
        </p:nvSpPr>
        <p:spPr/>
        <p:txBody>
          <a:bodyPr/>
          <a:lstStyle/>
          <a:p>
            <a:r>
              <a:rPr lang="pl-PL" i="1" dirty="0" smtClean="0"/>
              <a:t>NSPZ 5 – letnie Teoria i Filozofia Prawa</a:t>
            </a:r>
            <a:endParaRPr lang="pl-PL"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Do języka nie można zatem podchodzić tylko zewnętrznie. Pełne zrozumienie wypowiedzi językowych jest możliwe wówczas, gdy sami stajemy się uczestnikami </a:t>
            </a:r>
            <a:r>
              <a:rPr lang="pl-PL" b="1" i="1" dirty="0" smtClean="0"/>
              <a:t>wspólnoty komunikacyjnej,</a:t>
            </a:r>
            <a:r>
              <a:rPr lang="pl-PL" dirty="0" smtClean="0"/>
              <a:t> czyli uczestniczymy w życiu społecznym również poprzez użycie języka. Za Wittgensteinem należałoby powiedzieć, że </a:t>
            </a:r>
            <a:r>
              <a:rPr lang="pl-PL" b="1" i="1" dirty="0" smtClean="0"/>
              <a:t>jesteśmy wówczas uczestnikami gry językowej</a:t>
            </a:r>
            <a:r>
              <a:rPr lang="pl-PL" dirty="0" smtClean="0"/>
              <a:t>.</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r>
              <a:rPr lang="pl-PL" sz="3600" dirty="0" smtClean="0"/>
              <a:t>Dla Harta </a:t>
            </a:r>
            <a:r>
              <a:rPr lang="pl-PL" sz="3600" b="1" dirty="0" smtClean="0"/>
              <a:t>poznanie prawa wymaga nie tylko takiego zewnętrznego poznania regularności zachowań związanych z prawem, </a:t>
            </a:r>
            <a:r>
              <a:rPr lang="pl-PL" sz="3600" u="sng" dirty="0" smtClean="0">
                <a:solidFill>
                  <a:schemeClr val="tx2">
                    <a:lumMod val="75000"/>
                  </a:schemeClr>
                </a:solidFill>
              </a:rPr>
              <a:t>ale uchwycenia również tzw. wewnętrznego aspektu reguły, czyli zajęcia wobec niej „krytyczno – refleksyjnej postawy”.</a:t>
            </a:r>
            <a:endParaRPr lang="pl-PL" sz="3600" u="sng" dirty="0">
              <a:solidFill>
                <a:schemeClr val="tx2">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20000"/>
          </a:bodyPr>
          <a:lstStyle/>
          <a:p>
            <a:r>
              <a:rPr lang="pl-PL" b="1" i="1" dirty="0" smtClean="0"/>
              <a:t>Dopiero przez wewnętrzne podejście do prawa odsłania się jego normatywność</a:t>
            </a:r>
            <a:r>
              <a:rPr lang="pl-PL" dirty="0" smtClean="0"/>
              <a:t>, </a:t>
            </a:r>
            <a:r>
              <a:rPr lang="pl-PL" dirty="0" smtClean="0">
                <a:solidFill>
                  <a:schemeClr val="tx2">
                    <a:lumMod val="75000"/>
                  </a:schemeClr>
                </a:solidFill>
              </a:rPr>
              <a:t>która nie sprowadza się zatem tylko do wzorca zachowania zawartego w normie, do treści suwerennego aktu woli,</a:t>
            </a:r>
            <a:r>
              <a:rPr lang="pl-PL" dirty="0" smtClean="0"/>
              <a:t> </a:t>
            </a:r>
            <a:r>
              <a:rPr lang="pl-PL" b="1" i="1" dirty="0" smtClean="0"/>
              <a:t>lecz ukazuje się w poznaniu jako pewne znaczenie. </a:t>
            </a:r>
            <a:r>
              <a:rPr lang="pl-PL" b="1" u="sng" dirty="0" smtClean="0"/>
              <a:t>Do istoty znaczenia należy t</a:t>
            </a:r>
            <a:r>
              <a:rPr lang="pl-PL" dirty="0" smtClean="0"/>
              <a:t>o, że nie daje się ono uchwycić jako przedmiot naturalny i dzięki temu wyrafinowany pozytywizm pozwala </a:t>
            </a:r>
            <a:r>
              <a:rPr lang="pl-PL" b="1" i="1" dirty="0" smtClean="0"/>
              <a:t>odróżnić normatywność od bodźców pochodzących od zwykłych nawykowych reguł społecznych,</a:t>
            </a:r>
            <a:r>
              <a:rPr lang="pl-PL" dirty="0" smtClean="0"/>
              <a:t> do których Hart zalicza reguły etykiety, gramatyki czy gier sportowych.</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Filozofia języka potocznego</a:t>
            </a:r>
            <a:endParaRPr lang="pl-PL" b="1" u="sng" dirty="0"/>
          </a:p>
        </p:txBody>
      </p:sp>
      <p:sp>
        <p:nvSpPr>
          <p:cNvPr id="3" name="Symbol zastępczy zawartości 2"/>
          <p:cNvSpPr>
            <a:spLocks noGrp="1"/>
          </p:cNvSpPr>
          <p:nvPr>
            <p:ph idx="1"/>
          </p:nvPr>
        </p:nvSpPr>
        <p:spPr/>
        <p:txBody>
          <a:bodyPr>
            <a:normAutofit lnSpcReduction="10000"/>
          </a:bodyPr>
          <a:lstStyle/>
          <a:p>
            <a:r>
              <a:rPr lang="pl-PL" dirty="0" smtClean="0"/>
              <a:t>Punktem wyjścia </a:t>
            </a:r>
            <a:r>
              <a:rPr lang="pl-PL" dirty="0" err="1" smtClean="0"/>
              <a:t>Hartowskich</a:t>
            </a:r>
            <a:r>
              <a:rPr lang="pl-PL" dirty="0" smtClean="0"/>
              <a:t> analiz jest filozofia języka potocznego. Hart badał </a:t>
            </a:r>
            <a:r>
              <a:rPr lang="pl-PL" u="sng" dirty="0" smtClean="0"/>
              <a:t>zwykłe konteksty użycia słów</a:t>
            </a:r>
            <a:r>
              <a:rPr lang="pl-PL" dirty="0" smtClean="0"/>
              <a:t>. Owo badanie ma stanowić drogę do rozwikłania skomplikowanych problemów filozoficznych wiążących się z istotą prawa, sposobami jego poznawania, obowiązywaniem prawa, jego podstawami, odróżnieniem zachowań ludzi, będących wynikiem kierowania się regułą od innych zachowań.</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Przyjęcie metod filozofii języka potocznego wiedzie Harta do konieczności uwzględnienia „</a:t>
            </a:r>
            <a:r>
              <a:rPr lang="pl-PL" b="1" u="sng" dirty="0" smtClean="0"/>
              <a:t>wewnętrznego punktu widzenia</a:t>
            </a:r>
            <a:r>
              <a:rPr lang="pl-PL" dirty="0" smtClean="0"/>
              <a:t>” – </a:t>
            </a:r>
            <a:r>
              <a:rPr lang="pl-PL" b="1" dirty="0" smtClean="0"/>
              <a:t>punktu widzenia uczestników badanych instytucji społecznych.</a:t>
            </a:r>
            <a:r>
              <a:rPr lang="pl-PL" dirty="0" smtClean="0"/>
              <a:t> Uwzględnienie „wewnętrznego punktu widzenia” nie prowadzi do przyjęcia czy podzielenia tego punktu widzenia. Ostatecznie Hart przyjmuje hermeneutyczny punkt widzenia.</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Hermeneutyczny punkt widzenia</a:t>
            </a:r>
            <a:endParaRPr lang="pl-PL" b="1" u="sng" dirty="0"/>
          </a:p>
        </p:txBody>
      </p:sp>
      <p:sp>
        <p:nvSpPr>
          <p:cNvPr id="3" name="Symbol zastępczy zawartości 2"/>
          <p:cNvSpPr>
            <a:spLocks noGrp="1"/>
          </p:cNvSpPr>
          <p:nvPr>
            <p:ph idx="1"/>
          </p:nvPr>
        </p:nvSpPr>
        <p:spPr/>
        <p:txBody>
          <a:bodyPr>
            <a:normAutofit/>
          </a:bodyPr>
          <a:lstStyle/>
          <a:p>
            <a:r>
              <a:rPr lang="pl-PL" sz="4000" dirty="0" smtClean="0"/>
              <a:t>Ten punkt widzenia jest w stanie spełnić znany postulat pozytywistów w filozofii prawa: </a:t>
            </a:r>
            <a:r>
              <a:rPr lang="pl-PL" sz="4000" i="1" u="sng" dirty="0" smtClean="0"/>
              <a:t>oddzielenie badań nad prawem takim, jakie ono jest od dociekań nad ideałem prawa. </a:t>
            </a:r>
            <a:endParaRPr lang="pl-PL"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W opisie praw podstawowych Hart uwzględnia powszechnie znane fakty socjologiczne i psychologiczne. Jego koncepcja prawa w ograniczonym zakresie zawiera twierdzenia z dziedziny socjologii i psychologii prawa.</a:t>
            </a: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u="sng" dirty="0" smtClean="0"/>
              <a:t>Zwykły kontekst użycia analizowanego pojęcia</a:t>
            </a:r>
            <a:endParaRPr lang="pl-PL" b="1" u="sng" dirty="0"/>
          </a:p>
        </p:txBody>
      </p:sp>
      <p:sp>
        <p:nvSpPr>
          <p:cNvPr id="3" name="Symbol zastępczy zawartości 2"/>
          <p:cNvSpPr>
            <a:spLocks noGrp="1"/>
          </p:cNvSpPr>
          <p:nvPr>
            <p:ph idx="1"/>
          </p:nvPr>
        </p:nvSpPr>
        <p:spPr/>
        <p:txBody>
          <a:bodyPr/>
          <a:lstStyle/>
          <a:p>
            <a:r>
              <a:rPr lang="pl-PL" dirty="0" smtClean="0"/>
              <a:t>Chcąc dokonać analizy pojęcia, należy zbadać zwykły kontekst jego użycia. Aby odpowiedzieć na pytanie, jaki jest ów kontekst, należy posiadać wiedzę o społeczeństwie i psychologii ludzkich działań. Badanie kontekstu użycia słów jest jednocześnie wnikaniem w życie społeczne. Niezbędne jest słownictwo, które będzie w stanie wyrazić normatywny charakter prawa.</a:t>
            </a:r>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t>
            </a:r>
            <a:r>
              <a:rPr lang="pl-PL" b="1" i="1" u="sng" dirty="0" smtClean="0"/>
              <a:t>Czym jest prawo</a:t>
            </a:r>
            <a:r>
              <a:rPr lang="pl-PL" b="1" u="sng" dirty="0" smtClean="0"/>
              <a:t>” według Harta?</a:t>
            </a:r>
            <a:endParaRPr lang="pl-PL" b="1" u="sng" dirty="0"/>
          </a:p>
        </p:txBody>
      </p:sp>
      <p:sp>
        <p:nvSpPr>
          <p:cNvPr id="3" name="Symbol zastępczy zawartości 2"/>
          <p:cNvSpPr>
            <a:spLocks noGrp="1"/>
          </p:cNvSpPr>
          <p:nvPr>
            <p:ph idx="1"/>
          </p:nvPr>
        </p:nvSpPr>
        <p:spPr/>
        <p:txBody>
          <a:bodyPr>
            <a:normAutofit lnSpcReduction="10000"/>
          </a:bodyPr>
          <a:lstStyle/>
          <a:p>
            <a:r>
              <a:rPr lang="pl-PL" sz="2800" dirty="0" smtClean="0"/>
              <a:t>W związku z próbami odpowiedzi na to pytanie w dziełach </a:t>
            </a:r>
            <a:r>
              <a:rPr lang="pl-PL" sz="2800" dirty="0" err="1" smtClean="0"/>
              <a:t>filozoficznoprawnych</a:t>
            </a:r>
            <a:r>
              <a:rPr lang="pl-PL" sz="2800" dirty="0" smtClean="0"/>
              <a:t> powracają trzy zagadnienia:</a:t>
            </a:r>
          </a:p>
          <a:p>
            <a:r>
              <a:rPr lang="pl-PL" sz="2800" dirty="0" smtClean="0"/>
              <a:t>1. </a:t>
            </a:r>
            <a:r>
              <a:rPr lang="pl-PL" sz="2800" b="1" dirty="0" smtClean="0"/>
              <a:t>Czym jest prawo i jak jest ono powiązane z rozkazem zabezpieczonym sankcją;</a:t>
            </a:r>
          </a:p>
          <a:p>
            <a:r>
              <a:rPr lang="pl-PL" sz="2800" b="1" dirty="0" smtClean="0"/>
              <a:t>2.Relacja prawa do moralności i pytanie o sprawiedliwość prawa -różnice i powiązania między obowiązkiem prawnym i obowiązkiem moralnym;</a:t>
            </a:r>
          </a:p>
          <a:p>
            <a:r>
              <a:rPr lang="pl-PL" sz="2800" b="1" dirty="0" smtClean="0"/>
              <a:t>3. czym są reguły i do jakiego stopnia prawo jest sprawą reguł?</a:t>
            </a:r>
          </a:p>
          <a:p>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u="sng" dirty="0" smtClean="0"/>
              <a:t>Reguła społeczna a nawyk</a:t>
            </a:r>
            <a:r>
              <a:rPr lang="pl-PL" dirty="0" smtClean="0"/>
              <a:t>. Krytyka J. Austina</a:t>
            </a:r>
            <a:endParaRPr lang="pl-PL" dirty="0"/>
          </a:p>
        </p:txBody>
      </p:sp>
      <p:sp>
        <p:nvSpPr>
          <p:cNvPr id="3" name="Symbol zastępczy zawartości 2"/>
          <p:cNvSpPr>
            <a:spLocks noGrp="1"/>
          </p:cNvSpPr>
          <p:nvPr>
            <p:ph idx="1"/>
          </p:nvPr>
        </p:nvSpPr>
        <p:spPr/>
        <p:txBody>
          <a:bodyPr/>
          <a:lstStyle/>
          <a:p>
            <a:r>
              <a:rPr lang="pl-PL" b="1" dirty="0" smtClean="0"/>
              <a:t>1</a:t>
            </a:r>
            <a:r>
              <a:rPr lang="pl-PL" dirty="0" smtClean="0"/>
              <a:t>. Postępowanie niezgodne z regułą staje się przedmiotem krytyki (w tym również samokrytyki). Odstępstwo od zwyczaju (nawyku), np. codziennego picia herbaty, nie jest krytykowane.</a:t>
            </a:r>
          </a:p>
          <a:p>
            <a:r>
              <a:rPr lang="pl-PL" b="1" dirty="0" smtClean="0"/>
              <a:t>2</a:t>
            </a:r>
            <a:r>
              <a:rPr lang="pl-PL" dirty="0" smtClean="0"/>
              <a:t>. Obowiązywanie reguły uznawane jest za uzasadnienie, dobrą rację dla owej krytyki.</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Pozytywizm wyrafinowany</a:t>
            </a:r>
            <a:endParaRPr lang="pl-PL" b="1" dirty="0"/>
          </a:p>
        </p:txBody>
      </p:sp>
      <p:sp>
        <p:nvSpPr>
          <p:cNvPr id="3" name="Symbol zastępczy zawartości 2"/>
          <p:cNvSpPr>
            <a:spLocks noGrp="1"/>
          </p:cNvSpPr>
          <p:nvPr>
            <p:ph idx="1"/>
          </p:nvPr>
        </p:nvSpPr>
        <p:spPr/>
        <p:txBody>
          <a:bodyPr/>
          <a:lstStyle/>
          <a:p>
            <a:r>
              <a:rPr lang="pl-PL" dirty="0" smtClean="0"/>
              <a:t>Główny problem, który rodzi pierwotny pozytywizm polega na kłopotliwym z punktu widzenia metodologicznego uzasadnieniu obowiązywania prawa pozytywnego zdaniami opisującymi układ polityczno – społeczny. Również obraz stosowania prawa i rozumowań prowadzonych w jego ramach okazał się bardzo uproszczony.</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b="1" dirty="0" smtClean="0"/>
              <a:t>3.</a:t>
            </a:r>
            <a:r>
              <a:rPr lang="pl-PL" dirty="0" smtClean="0"/>
              <a:t> Reguła nie jest jedynie zgodnością zewnętrznych zachowań, ma ona również „</a:t>
            </a:r>
            <a:r>
              <a:rPr lang="pl-PL" b="1" dirty="0" smtClean="0"/>
              <a:t>aspekt wewnętrzny</a:t>
            </a:r>
            <a:r>
              <a:rPr lang="pl-PL" dirty="0" smtClean="0"/>
              <a:t>”. Reguła jest uważana za wzorzec postępowania, do którego należy się stosować.</a:t>
            </a:r>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Reguły są pojmowane przez ludzi jako wzory zachowań. Są nieredukowalnym elementem życia społecznego. Nie da się ich przedstawić w kategoriach czysto behawioralnych czy też w kategoriach przewidywania prawdopodobieństwa ludzkiego postępowania. Bez uwzględnienia pojęcia reguły pojmowanej jako wzór zachowania nie można wiernie opisać pojęcia prawa.</a:t>
            </a:r>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Reguły pierwotne</a:t>
            </a:r>
            <a:endParaRPr lang="pl-PL" b="1" u="sng" dirty="0"/>
          </a:p>
        </p:txBody>
      </p:sp>
      <p:sp>
        <p:nvSpPr>
          <p:cNvPr id="3" name="Symbol zastępczy zawartości 2"/>
          <p:cNvSpPr>
            <a:spLocks noGrp="1"/>
          </p:cNvSpPr>
          <p:nvPr>
            <p:ph idx="1"/>
          </p:nvPr>
        </p:nvSpPr>
        <p:spPr/>
        <p:txBody>
          <a:bodyPr>
            <a:normAutofit/>
          </a:bodyPr>
          <a:lstStyle/>
          <a:p>
            <a:r>
              <a:rPr lang="pl-PL" sz="4000" dirty="0" smtClean="0"/>
              <a:t>Wskazują pewne rodzaje działania jako obligatoryjne, nakładają obowiązki, dotyczą działań sprowadzających się do ruchu lub zmiany fizycznej.</a:t>
            </a:r>
            <a:endParaRPr lang="pl-PL" sz="4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Reguły wtórne</a:t>
            </a:r>
            <a:endParaRPr lang="pl-PL" b="1" u="sng" dirty="0"/>
          </a:p>
        </p:txBody>
      </p:sp>
      <p:sp>
        <p:nvSpPr>
          <p:cNvPr id="3" name="Symbol zastępczy zawartości 2"/>
          <p:cNvSpPr>
            <a:spLocks noGrp="1"/>
          </p:cNvSpPr>
          <p:nvPr>
            <p:ph idx="1"/>
          </p:nvPr>
        </p:nvSpPr>
        <p:spPr/>
        <p:txBody>
          <a:bodyPr/>
          <a:lstStyle/>
          <a:p>
            <a:r>
              <a:rPr lang="pl-PL" dirty="0" smtClean="0"/>
              <a:t>Pasożytują na regułach pierwotnych; określają sposoby wprowadzania nowych, usuwania bądź modyfikowania już istniejących reguł pierwotnych; nadają zdolności (możności, kompetencje) prawne tak w sferze publicznej, jak i prywatnej; regulują czynności, które nie tylko prowadzą do fizycznych ruchów lub zmian, ale także do tworzenia lub modyfikacji zobowiązań.</a:t>
            </a:r>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Reguły uznania</a:t>
            </a:r>
            <a:endParaRPr lang="pl-PL" b="1" u="sng" dirty="0"/>
          </a:p>
        </p:txBody>
      </p:sp>
      <p:sp>
        <p:nvSpPr>
          <p:cNvPr id="3" name="Symbol zastępczy zawartości 2"/>
          <p:cNvSpPr>
            <a:spLocks noGrp="1"/>
          </p:cNvSpPr>
          <p:nvPr>
            <p:ph idx="1"/>
          </p:nvPr>
        </p:nvSpPr>
        <p:spPr/>
        <p:txBody>
          <a:bodyPr/>
          <a:lstStyle/>
          <a:p>
            <a:r>
              <a:rPr lang="pl-PL" dirty="0" smtClean="0"/>
              <a:t>Określają cechy jakie winna mieć reguła, jeśli ma być regułą prawną. Statuują one kryteria identyfikacji reguł prawnych. Mogą one występować zarówno w sferze prawa publicznego, jak i prywatnego; „definiują sposoby dokonywania prawnie doniosłych czynności konwencjonalnych”. </a:t>
            </a:r>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Reguły zmiany</a:t>
            </a:r>
            <a:endParaRPr lang="pl-PL" b="1" u="sng" dirty="0"/>
          </a:p>
        </p:txBody>
      </p:sp>
      <p:sp>
        <p:nvSpPr>
          <p:cNvPr id="3" name="Symbol zastępczy zawartości 2"/>
          <p:cNvSpPr>
            <a:spLocks noGrp="1"/>
          </p:cNvSpPr>
          <p:nvPr>
            <p:ph idx="1"/>
          </p:nvPr>
        </p:nvSpPr>
        <p:spPr/>
        <p:txBody>
          <a:bodyPr>
            <a:normAutofit lnSpcReduction="10000"/>
          </a:bodyPr>
          <a:lstStyle/>
          <a:p>
            <a:r>
              <a:rPr lang="pl-PL" dirty="0" smtClean="0"/>
              <a:t>Uprawniają do tworzenia nowych reguł i usuwania starych, określają procedurę legislacyjną. Są one związane z regułą uznania, gdyż reguła uznania musi zawierać  jakieś odniesienie do sposobu tworzenia reguł. Reguły te wskazują także obywatelom sposoby dokonywania czynności prawnych, takich jak zaciąganie zobowiązań, sporządzanie umów. </a:t>
            </a:r>
            <a:r>
              <a:rPr lang="pl-PL" sz="2000" i="1" dirty="0" smtClean="0"/>
              <a:t>Nadanie obywatelom możności kształtowania ich sytuacji prawnej jest ważnym wkładem, jaki prawo wnosi do życia społecznego.</a:t>
            </a:r>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Reguły rozsądzania</a:t>
            </a:r>
            <a:endParaRPr lang="pl-PL" b="1" u="sng" dirty="0"/>
          </a:p>
        </p:txBody>
      </p:sp>
      <p:sp>
        <p:nvSpPr>
          <p:cNvPr id="3" name="Symbol zastępczy zawartości 2"/>
          <p:cNvSpPr>
            <a:spLocks noGrp="1"/>
          </p:cNvSpPr>
          <p:nvPr>
            <p:ph idx="1"/>
          </p:nvPr>
        </p:nvSpPr>
        <p:spPr/>
        <p:txBody>
          <a:bodyPr/>
          <a:lstStyle/>
          <a:p>
            <a:r>
              <a:rPr lang="pl-PL" dirty="0" smtClean="0"/>
              <a:t>Rozstrzygania sporów, wskazują osoby kompetentne i procedury rozstrzygania sporów. Podobnie jak inne reguły wtórne, są one również źródłem wiążących definicji legalnych. Definiują one między innymi pojęcia: </a:t>
            </a:r>
            <a:r>
              <a:rPr lang="pl-PL" i="1" dirty="0" smtClean="0"/>
              <a:t>sądu, sędziego, jurysdykcji, wyroku</a:t>
            </a:r>
            <a:r>
              <a:rPr lang="pl-PL" dirty="0" smtClean="0"/>
              <a:t>. Są one powiązane z innymi regułami wtórnymi. Sądy określają bowiem ostatecznie, jaka jest treść reguł.</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u="sng" dirty="0" smtClean="0"/>
              <a:t>Ostateczna reguła uznania</a:t>
            </a:r>
            <a:endParaRPr lang="pl-PL" b="1" u="sng" dirty="0"/>
          </a:p>
        </p:txBody>
      </p:sp>
      <p:sp>
        <p:nvSpPr>
          <p:cNvPr id="3" name="Symbol zastępczy zawartości 2"/>
          <p:cNvSpPr>
            <a:spLocks noGrp="1"/>
          </p:cNvSpPr>
          <p:nvPr>
            <p:ph idx="1"/>
          </p:nvPr>
        </p:nvSpPr>
        <p:spPr/>
        <p:txBody>
          <a:bodyPr>
            <a:normAutofit lnSpcReduction="10000"/>
          </a:bodyPr>
          <a:lstStyle/>
          <a:p>
            <a:r>
              <a:rPr lang="pl-PL" sz="2800" dirty="0" smtClean="0"/>
              <a:t>Leży u podstaw systemu prawa; wprowadza autorytatywne kryteria identyfikacji reguł pierwotnych. Decyduje o obowiązywaniu, ważności prawnej innych reguł. Wiąże reguły w system. Określa jakie są źródła praw i ustala ich hierarchię. </a:t>
            </a:r>
            <a:r>
              <a:rPr lang="pl-PL" sz="2800" u="sng" dirty="0" smtClean="0"/>
              <a:t>Określa co jest prawem</a:t>
            </a:r>
            <a:r>
              <a:rPr lang="pl-PL" sz="2800" dirty="0" smtClean="0"/>
              <a:t>. Ma charakter empiryczny. Jest faktycznie stosowana przez sędziów, urzędników, obywateli. Jej istnienie może stwierdzić także ktoś, kto sam jej nie akceptuje. </a:t>
            </a:r>
            <a:r>
              <a:rPr lang="pl-PL" sz="2800" i="1" u="sng" dirty="0" smtClean="0"/>
              <a:t>Jest faktem społecznym, złożoną praktyką instytucjonalną,</a:t>
            </a:r>
            <a:r>
              <a:rPr lang="pl-PL" sz="2800" dirty="0" smtClean="0"/>
              <a:t> polegającą na uznawaniu pewnych źródeł prawa za właściwe.</a:t>
            </a:r>
            <a:endParaRPr lang="pl-PL"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u="sng" dirty="0" smtClean="0"/>
              <a:t>Dwa warunki konieczne do istnienia systemu prawa</a:t>
            </a:r>
            <a:endParaRPr lang="pl-PL" b="1" u="sng" dirty="0"/>
          </a:p>
        </p:txBody>
      </p:sp>
      <p:sp>
        <p:nvSpPr>
          <p:cNvPr id="3" name="Symbol zastępczy zawartości 2"/>
          <p:cNvSpPr>
            <a:spLocks noGrp="1"/>
          </p:cNvSpPr>
          <p:nvPr>
            <p:ph idx="1"/>
          </p:nvPr>
        </p:nvSpPr>
        <p:spPr/>
        <p:txBody>
          <a:bodyPr>
            <a:normAutofit fontScale="92500"/>
          </a:bodyPr>
          <a:lstStyle/>
          <a:p>
            <a:r>
              <a:rPr lang="pl-PL" b="1" dirty="0" smtClean="0"/>
              <a:t>1.</a:t>
            </a:r>
            <a:r>
              <a:rPr lang="pl-PL" dirty="0" smtClean="0"/>
              <a:t> Reguły zachowania, które obowiązują zgodnie z ostateczną regułą uznania danego systemu prawa, muszą być generalnie przestrzegane;</a:t>
            </a:r>
          </a:p>
          <a:p>
            <a:r>
              <a:rPr lang="pl-PL" b="1" dirty="0" smtClean="0"/>
              <a:t>2.</a:t>
            </a:r>
            <a:r>
              <a:rPr lang="pl-PL" dirty="0" smtClean="0"/>
              <a:t> Reguły uznania określające kryteria ważności prawa oraz jego reguły zmiany i rozsądzania muszą być efektywnie zaakceptowane jako powszechne publiczne wzorce zachowania funkcjonariuszy tego systemu.</a:t>
            </a:r>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t>
            </a:r>
            <a:r>
              <a:rPr lang="pl-PL" b="1" u="sng" dirty="0" smtClean="0"/>
              <a:t>Minimalna treść prawa natury</a:t>
            </a:r>
            <a:r>
              <a:rPr lang="pl-PL" dirty="0" smtClean="0"/>
              <a:t>”</a:t>
            </a:r>
            <a:endParaRPr lang="pl-PL" dirty="0"/>
          </a:p>
        </p:txBody>
      </p:sp>
      <p:sp>
        <p:nvSpPr>
          <p:cNvPr id="3" name="Symbol zastępczy zawartości 2"/>
          <p:cNvSpPr>
            <a:spLocks noGrp="1"/>
          </p:cNvSpPr>
          <p:nvPr>
            <p:ph idx="1"/>
          </p:nvPr>
        </p:nvSpPr>
        <p:spPr/>
        <p:txBody>
          <a:bodyPr/>
          <a:lstStyle/>
          <a:p>
            <a:r>
              <a:rPr lang="pl-PL" dirty="0" smtClean="0"/>
              <a:t>Hart uznał, że minimalna treść prawa natury może się zmienić, gdy zmieni się natura człowieka. Odrzucił charakterystyczny dla twórców koncepcji ontologicznych pogląd, że natura ludzka jest niezmienna. Istnieje jednak podobieństwo koncepcji Harta i koncepcji ontologicznych. </a:t>
            </a:r>
            <a:r>
              <a:rPr lang="pl-PL" i="1" dirty="0" smtClean="0"/>
              <a:t>Prawo natury o minimalnej treści może być kryterium oceny prawa pozytywnego.</a:t>
            </a:r>
            <a:endParaRPr lang="pl-PL"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Pozytywizm wyrafinowany</a:t>
            </a:r>
            <a:endParaRPr lang="pl-PL" b="1" dirty="0"/>
          </a:p>
        </p:txBody>
      </p:sp>
      <p:sp>
        <p:nvSpPr>
          <p:cNvPr id="3" name="Symbol zastępczy zawartości 2"/>
          <p:cNvSpPr>
            <a:spLocks noGrp="1"/>
          </p:cNvSpPr>
          <p:nvPr>
            <p:ph idx="1"/>
          </p:nvPr>
        </p:nvSpPr>
        <p:spPr/>
        <p:txBody>
          <a:bodyPr>
            <a:normAutofit/>
          </a:bodyPr>
          <a:lstStyle/>
          <a:p>
            <a:r>
              <a:rPr lang="pl-PL" sz="3600" dirty="0" smtClean="0"/>
              <a:t>Osiągnięcia filozofii analitycznej zagroziły pozytywizmowi prawniczemu. Dopiero prace Herberta Harta dostarczyły takiej wersji pozytywizmu, która uwzględniła osiągnięcia zastosowania do prawa </a:t>
            </a:r>
            <a:r>
              <a:rPr lang="pl-PL" sz="3600" u="sng" dirty="0" smtClean="0"/>
              <a:t>metod analitycznych</a:t>
            </a:r>
            <a:r>
              <a:rPr lang="pl-PL" sz="3600" dirty="0" smtClean="0"/>
              <a:t>.</a:t>
            </a:r>
            <a:endParaRPr lang="pl-PL"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a:t>
            </a:r>
            <a:r>
              <a:rPr lang="pl-PL" b="1" dirty="0" smtClean="0"/>
              <a:t>Ontologiczne teorie prawa natury usprawiedliwiają bunt skierowany przeciwko prawu pozytywnemu”.</a:t>
            </a:r>
          </a:p>
          <a:p>
            <a:r>
              <a:rPr lang="pl-PL" dirty="0" smtClean="0"/>
              <a:t>Zdaniem Harta, w przypadku odebrania człowiekowi minimalnej ochrony, ma on wszelkie moralne racje, aby zbuntować się przeciwko tak niesprawiedliwemu porządkowi prawnemu.</a:t>
            </a:r>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Moralność i prawo jako zbiór reguł obowiązujących</a:t>
            </a:r>
            <a:endParaRPr lang="pl-PL" b="1" dirty="0"/>
          </a:p>
        </p:txBody>
      </p:sp>
      <p:sp>
        <p:nvSpPr>
          <p:cNvPr id="3" name="Symbol zastępczy zawartości 2"/>
          <p:cNvSpPr>
            <a:spLocks noGrp="1"/>
          </p:cNvSpPr>
          <p:nvPr>
            <p:ph idx="1"/>
          </p:nvPr>
        </p:nvSpPr>
        <p:spPr/>
        <p:txBody>
          <a:bodyPr>
            <a:normAutofit/>
          </a:bodyPr>
          <a:lstStyle/>
          <a:p>
            <a:r>
              <a:rPr lang="pl-PL" sz="3600" dirty="0" smtClean="0"/>
              <a:t>Moralność i prawo są zbiorami tzw. reguł zobowiązujących. Znaczenie terminu „zobowiązujące” pozwala wyrafinowanemu pozytywizmowi na rozwiązanie paradoksu, który Hart nazwał </a:t>
            </a:r>
            <a:r>
              <a:rPr lang="pl-PL" sz="3600" u="sng" dirty="0" smtClean="0">
                <a:solidFill>
                  <a:schemeClr val="accent4">
                    <a:lumMod val="50000"/>
                  </a:schemeClr>
                </a:solidFill>
              </a:rPr>
              <a:t>paradoksem bandyty.</a:t>
            </a:r>
            <a:endParaRPr lang="pl-PL" sz="3600" u="sng" dirty="0">
              <a:solidFill>
                <a:schemeClr val="accent4">
                  <a:lumMod val="50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85000" lnSpcReduction="20000"/>
          </a:bodyPr>
          <a:lstStyle/>
          <a:p>
            <a:r>
              <a:rPr lang="pl-PL" dirty="0" smtClean="0"/>
              <a:t>Wedle Harta pierwotny pozytywizm nie potrafił wyjaśnić różnicy pomiędzy przymusem, który obywatel odczuwa wobec woli suwerena, a przymusem, który odczuwa wobec bandyty grożącego mu nabitym rewolwerem i żądającego pieniędzy. Według pierwotnego pozytywizmu autorytet suwerena opierał się na sankcji i sprowadzał rolę normy prawnej do sterowania zachowaniem, różnica pomiędzy dwiema wymienionymi sytuacjami była nieuchwytna. </a:t>
            </a:r>
            <a:r>
              <a:rPr lang="pl-PL" b="1" i="1" dirty="0" smtClean="0"/>
              <a:t>Dopiero wprowadzenie aspektu wewnętrznego pozwala na uchwycenie różnicy pomiędzy sytuacją bycia pod przymusem a sytuacją bycia przywiązanym do czegoś.</a:t>
            </a:r>
            <a:endParaRPr lang="pl-PL" b="1" i="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Zrozumienie reguły zostaje bowiem oddzielone od poznania jej tylko jako bodźca zewnętrznego. </a:t>
            </a:r>
            <a:r>
              <a:rPr lang="pl-PL" b="1" i="1" dirty="0" smtClean="0"/>
              <a:t>Reguła nie jest prawem, dopóki jej adresat nie zajmuje wobec niej postawy nazwanej przez Harta „krytyczno – refleksyjną”</a:t>
            </a:r>
            <a:r>
              <a:rPr lang="pl-PL" dirty="0" smtClean="0"/>
              <a:t>, </a:t>
            </a:r>
            <a:r>
              <a:rPr lang="pl-PL" dirty="0" smtClean="0">
                <a:solidFill>
                  <a:srgbClr val="FF0000"/>
                </a:solidFill>
              </a:rPr>
              <a:t>co oznacza, że adresat regułę akceptuje lub wysuwa pod jej adresem postulaty, które stara się uzasadnić, a nie odczuwa jej tylko jako zewnętrznego żądania.</a:t>
            </a:r>
            <a:endParaRPr lang="pl-PL"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20000"/>
          </a:bodyPr>
          <a:lstStyle/>
          <a:p>
            <a:r>
              <a:rPr lang="pl-PL" b="1" i="1" dirty="0" smtClean="0"/>
              <a:t>Wewnętrzny punkt widzenia chroni wyrafinowany pozytywizm przed sprowadzeniem normy prawnej do roli zewnętrznego bodźca w wymiarze teoretycznym</a:t>
            </a:r>
            <a:r>
              <a:rPr lang="pl-PL" dirty="0" smtClean="0"/>
              <a:t>. </a:t>
            </a:r>
            <a:r>
              <a:rPr lang="pl-PL" dirty="0" smtClean="0">
                <a:solidFill>
                  <a:srgbClr val="FF0000"/>
                </a:solidFill>
              </a:rPr>
              <a:t>Prawnik aby poznać prawo, musi zająć wobec niego wewnętrzny punkt widzenia, w jakiś sposób przeżyć jego treść jako swoją subiektywność</a:t>
            </a:r>
            <a:r>
              <a:rPr lang="pl-PL" dirty="0" smtClean="0"/>
              <a:t>. Bez takiego zaangażowania poznaje prawo tylko jako obiekt zewnętrzny, tak jak to czyni socjolog, dla którego prawo to pewne regularności zachowań występujących w społeczeństwie.</a:t>
            </a:r>
            <a:endParaRPr lang="pl-PL"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Wewnętrzne poznanie prawa to poznanie wypowiedzi, które się na nie składają, ale nie z perspektywy „obcego”, „neutralnego” spojrzenia. </a:t>
            </a:r>
            <a:r>
              <a:rPr lang="pl-PL" b="1" i="1" dirty="0" smtClean="0"/>
              <a:t>Prawnik poznając prawo w perspektywie wewnętrznej, traktuje wypowiedzi, które się na nie składają, jako uczestnik pewnej wspólnoty komunikacyjnej czy gry językowej.</a:t>
            </a:r>
            <a:endParaRPr lang="pl-PL" b="1" i="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r>
              <a:rPr lang="pl-PL" sz="3600" dirty="0" smtClean="0"/>
              <a:t>Wewnętrzny punkt widzenia odgrywa zatem decydującą rolę – choć tylko w poznaniu teoretycznym prawa. Nie ma wpływu na praktyczną argumentacje, w której prawo występuje tylko jako jeden z czynników decydujących o podjęciu decyzji praktycznej.</a:t>
            </a:r>
            <a:endParaRPr lang="pl-PL"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normAutofit fontScale="92500" lnSpcReduction="10000"/>
          </a:bodyPr>
          <a:lstStyle/>
          <a:p>
            <a:r>
              <a:rPr lang="pl-PL" b="1" i="1" dirty="0" smtClean="0"/>
              <a:t>Wewnętrzne spojrzenie na prawo nie ma nic wspólnego z intelektualizmem normatywnym, który zakłada, że samo poznanie normy zmusza do jej akceptacji</a:t>
            </a:r>
            <a:r>
              <a:rPr lang="pl-PL" dirty="0" smtClean="0"/>
              <a:t>. Fakt, że X zajmuje wobec prawa postawę poznawczą, której warunkiem jest tzw. wewnętrzny punkt widzenia, nie oznacza, że norma prawna niejako automatycznie zmusza go do działania. W sferze praktycznej motywacji jest ona tylko argumentem dla działania praktycznego.</a:t>
            </a:r>
            <a:endParaRPr lang="pl-P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W przeciwieństwie do wymiaru teoretycznego, </a:t>
            </a:r>
            <a:r>
              <a:rPr lang="pl-PL" b="1" i="1" dirty="0" smtClean="0"/>
              <a:t>w wymiarze praktycznym zasadniczą sprawą dla poznania prawa jest to, że poznana treść normy prawnej staje się racją działania. </a:t>
            </a:r>
            <a:r>
              <a:rPr lang="pl-PL" dirty="0" smtClean="0"/>
              <a:t>Wewnętrzny punkt widzenia może być, co najwyżej, źródłem kolejnych argumentów, które pojawiają się w praktycznym rozumowaniu i które będą musiały być ważone na równi z pozostałymi. </a:t>
            </a:r>
            <a:r>
              <a:rPr lang="pl-PL" b="1" i="1" dirty="0" smtClean="0"/>
              <a:t>Norma prawna jest tylko źródłem argumentów w rozumowaniu praktycznym.</a:t>
            </a:r>
            <a:endParaRPr lang="pl-PL" b="1"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r>
              <a:rPr lang="pl-PL" sz="4400" b="1" dirty="0" smtClean="0"/>
              <a:t>Rozróżnienie reguł pierwotnych i wtórnych </a:t>
            </a:r>
            <a:r>
              <a:rPr lang="pl-PL" sz="4400" dirty="0" smtClean="0">
                <a:solidFill>
                  <a:srgbClr val="00B050"/>
                </a:solidFill>
              </a:rPr>
              <a:t>powoduje, że ostatecznie również w sferze praktycznej jesteśmy skłonni do kierowania się prawem.</a:t>
            </a:r>
            <a:endParaRPr lang="pl-PL" sz="4400" dirty="0">
              <a:solidFill>
                <a:srgbClr val="00B05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Pozytywizm wyrafinowany</a:t>
            </a:r>
            <a:endParaRPr lang="pl-PL" b="1" dirty="0"/>
          </a:p>
        </p:txBody>
      </p:sp>
      <p:sp>
        <p:nvSpPr>
          <p:cNvPr id="3" name="Symbol zastępczy zawartości 2"/>
          <p:cNvSpPr>
            <a:spLocks noGrp="1"/>
          </p:cNvSpPr>
          <p:nvPr>
            <p:ph idx="1"/>
          </p:nvPr>
        </p:nvSpPr>
        <p:spPr/>
        <p:txBody>
          <a:bodyPr>
            <a:normAutofit fontScale="92500" lnSpcReduction="20000"/>
          </a:bodyPr>
          <a:lstStyle/>
          <a:p>
            <a:r>
              <a:rPr lang="pl-PL" dirty="0" smtClean="0"/>
              <a:t>Wyrafinowany pozytywizm Harta, dzięki wpływowi prac Wittgensteina, </a:t>
            </a:r>
            <a:r>
              <a:rPr lang="pl-PL" b="1" i="1" dirty="0" smtClean="0"/>
              <a:t>odkrywa dla filozofii prawa rolę języka prawa w konstytuowaniu instytucji prawnych. </a:t>
            </a:r>
            <a:r>
              <a:rPr lang="pl-PL" u="sng" dirty="0" smtClean="0"/>
              <a:t>Nie mógł zatem przedstawiać prawa jako obiektu, który jest po prostu poznawany poprzez analizę treści aktów woli suwerena. </a:t>
            </a:r>
            <a:r>
              <a:rPr lang="pl-PL" dirty="0" smtClean="0"/>
              <a:t>Poszukiwanie obiektywnego punktu odniesienia dla badania prawa, który uwolniłby prawników od konieczności wartościowania norm, doprowadził </a:t>
            </a:r>
            <a:r>
              <a:rPr lang="pl-PL" dirty="0" smtClean="0">
                <a:solidFill>
                  <a:schemeClr val="accent6">
                    <a:lumMod val="50000"/>
                  </a:schemeClr>
                </a:solidFill>
              </a:rPr>
              <a:t>Austina do konstrukcji prawa jako rozkazu suwerena.</a:t>
            </a:r>
            <a:endParaRPr lang="pl-PL" dirty="0">
              <a:solidFill>
                <a:schemeClr val="accent6">
                  <a:lumMod val="50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Prawo jako fenomen językowy</a:t>
            </a:r>
            <a:endParaRPr lang="pl-PL" b="1" dirty="0"/>
          </a:p>
        </p:txBody>
      </p:sp>
      <p:sp>
        <p:nvSpPr>
          <p:cNvPr id="3" name="Symbol zastępczy zawartości 2"/>
          <p:cNvSpPr>
            <a:spLocks noGrp="1"/>
          </p:cNvSpPr>
          <p:nvPr>
            <p:ph idx="1"/>
          </p:nvPr>
        </p:nvSpPr>
        <p:spPr/>
        <p:txBody>
          <a:bodyPr>
            <a:normAutofit fontScale="92500" lnSpcReduction="20000"/>
          </a:bodyPr>
          <a:lstStyle/>
          <a:p>
            <a:r>
              <a:rPr lang="pl-PL" b="1" i="1" dirty="0" smtClean="0"/>
              <a:t>Choć prawo nie jest całkowicie redukowalne do języka, to jednak dla Harta ze swej istoty stanowi fenomen językowy. </a:t>
            </a:r>
            <a:r>
              <a:rPr lang="pl-PL" dirty="0" smtClean="0"/>
              <a:t>Prawo w charakterze obiektu poznania pojawia się w aktach normatywnych i w decyzjach wydawanych na ich podstawie. </a:t>
            </a:r>
            <a:r>
              <a:rPr lang="pl-PL" dirty="0" smtClean="0">
                <a:solidFill>
                  <a:srgbClr val="00B050"/>
                </a:solidFill>
              </a:rPr>
              <a:t>Jest ono możliwe dzięki istnieniu bardzo skomplikowanej siatki pojęciowej</a:t>
            </a:r>
            <a:r>
              <a:rPr lang="pl-PL" dirty="0" smtClean="0"/>
              <a:t>. Jej odtworzenie i zrozumienie jest niezbędne dla posługiwania się prawem. Stąd dopiero w wyrafinowanym pozytywizmie mogło tak bardzo się rozwinąć zainteresowanie językiem i sposobem jego używania.</a:t>
            </a:r>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10000"/>
          </a:bodyPr>
          <a:lstStyle/>
          <a:p>
            <a:r>
              <a:rPr lang="pl-PL" dirty="0" smtClean="0"/>
              <a:t> </a:t>
            </a:r>
            <a:r>
              <a:rPr lang="pl-PL" b="1" i="1" dirty="0" smtClean="0"/>
              <a:t>Świadomość językowego zapośredniczenia prawa sprawia, że wyrafinowany pozytywizm odrzuca możliwość sprowadzania prawa tylko do kategorii zakazów czy poleceń. </a:t>
            </a:r>
            <a:r>
              <a:rPr lang="pl-PL" dirty="0" smtClean="0">
                <a:solidFill>
                  <a:srgbClr val="00B050"/>
                </a:solidFill>
              </a:rPr>
              <a:t>Odrzuca również poglądy, że reguły prawne są po prostu reprezentacjami uogólnień typowych zachowań społecznych</a:t>
            </a:r>
            <a:r>
              <a:rPr lang="pl-PL" dirty="0" smtClean="0"/>
              <a:t> oraz, </a:t>
            </a:r>
            <a:r>
              <a:rPr lang="pl-PL" dirty="0" smtClean="0">
                <a:solidFill>
                  <a:schemeClr val="tx2">
                    <a:lumMod val="50000"/>
                  </a:schemeClr>
                </a:solidFill>
              </a:rPr>
              <a:t>że normy prawne są prognozami przyszłych zachowań,</a:t>
            </a:r>
            <a:r>
              <a:rPr lang="pl-PL" dirty="0" smtClean="0"/>
              <a:t> a także </a:t>
            </a:r>
            <a:r>
              <a:rPr lang="pl-PL" dirty="0" smtClean="0">
                <a:solidFill>
                  <a:schemeClr val="accent4">
                    <a:lumMod val="50000"/>
                  </a:schemeClr>
                </a:solidFill>
              </a:rPr>
              <a:t>możliwość sprowadzania reguł prawnych do ekspresji emocji ludzkich</a:t>
            </a:r>
            <a:r>
              <a:rPr lang="pl-PL" dirty="0" smtClean="0"/>
              <a:t> albo </a:t>
            </a:r>
            <a:r>
              <a:rPr lang="pl-PL" dirty="0" smtClean="0">
                <a:solidFill>
                  <a:srgbClr val="FFFF00"/>
                </a:solidFill>
              </a:rPr>
              <a:t>uczuć.</a:t>
            </a:r>
            <a:endParaRPr lang="pl-PL" dirty="0">
              <a:solidFill>
                <a:srgbClr val="FFFF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i="1" u="sng" dirty="0" smtClean="0"/>
              <a:t>Minimum prawa natury </a:t>
            </a:r>
            <a:r>
              <a:rPr lang="pl-PL" sz="3200" b="1" dirty="0" smtClean="0"/>
              <a:t>jako konieczny element w regułach postępowania</a:t>
            </a:r>
            <a:endParaRPr lang="pl-PL" sz="3200" b="1" dirty="0"/>
          </a:p>
        </p:txBody>
      </p:sp>
      <p:sp>
        <p:nvSpPr>
          <p:cNvPr id="3" name="Symbol zastępczy zawartości 2"/>
          <p:cNvSpPr>
            <a:spLocks noGrp="1"/>
          </p:cNvSpPr>
          <p:nvPr>
            <p:ph idx="1"/>
          </p:nvPr>
        </p:nvSpPr>
        <p:spPr/>
        <p:txBody>
          <a:bodyPr>
            <a:normAutofit/>
          </a:bodyPr>
          <a:lstStyle/>
          <a:p>
            <a:r>
              <a:rPr lang="pl-PL" sz="4000" dirty="0" smtClean="0"/>
              <a:t>Hart odmawia słuszności doktrynom prawa natury głoszącym, że kryteria obowiązywania norm systemu muszą, choćby milcząco, odsyłać do moralności czy sprawiedliwości, dostrzega w nich jednak pewne „</a:t>
            </a:r>
            <a:r>
              <a:rPr lang="pl-PL" sz="4000" dirty="0" smtClean="0">
                <a:solidFill>
                  <a:srgbClr val="00B050"/>
                </a:solidFill>
              </a:rPr>
              <a:t>jądro zdrowego rozsądku”.</a:t>
            </a:r>
            <a:endParaRPr lang="pl-PL" sz="4000" dirty="0">
              <a:solidFill>
                <a:srgbClr val="00B05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Minimum treści prawa natury</a:t>
            </a:r>
            <a:endParaRPr lang="pl-PL" b="1" i="1" dirty="0"/>
          </a:p>
        </p:txBody>
      </p:sp>
      <p:sp>
        <p:nvSpPr>
          <p:cNvPr id="3" name="Symbol zastępczy zawartości 2"/>
          <p:cNvSpPr>
            <a:spLocks noGrp="1"/>
          </p:cNvSpPr>
          <p:nvPr>
            <p:ph idx="1"/>
          </p:nvPr>
        </p:nvSpPr>
        <p:spPr/>
        <p:txBody>
          <a:bodyPr/>
          <a:lstStyle/>
          <a:p>
            <a:r>
              <a:rPr lang="pl-PL" dirty="0" smtClean="0"/>
              <a:t>Przedstawia kilka faktów, które determinują treść reguł prawnych i moralnych w tym znaczeniu, że każda organizacja społeczna przyjmująca za cel powstanie musi mieć reguły postępowania o specyficznej treści. W przeciwnym razie ludzie nie widzieliby powodu, by dobrowolnie podporządkować się jakimkolwiek regułom. Reguły te Hart określił jako „minimum treści prawa natury”.</a:t>
            </a:r>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lnSpcReduction="10000"/>
          </a:bodyPr>
          <a:lstStyle/>
          <a:p>
            <a:r>
              <a:rPr lang="pl-PL" dirty="0" smtClean="0"/>
              <a:t>Ta koncepcja jest znacznym wyłomem w formalno – dogmatycznej metodzie badawczej pozytywistów, która praktycznie nie dopuszczała jakiejkolwiek refleksji nad „zawartością” prawa, nad tym, jakie ono powinno być. Jest swoistym wentylem bezpieczeństwa, chroniącym prawo ludzi przed dowolnością działań prawodawcy i odpowiedzią Harta na pozytywistyczną tezę, że „prawo może mieć treść jakąkolwiek”.</a:t>
            </a: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Pozytywizm wyrafinowany</a:t>
            </a:r>
            <a:endParaRPr lang="pl-PL" b="1" dirty="0"/>
          </a:p>
        </p:txBody>
      </p:sp>
      <p:sp>
        <p:nvSpPr>
          <p:cNvPr id="3" name="Symbol zastępczy zawartości 2"/>
          <p:cNvSpPr>
            <a:spLocks noGrp="1"/>
          </p:cNvSpPr>
          <p:nvPr>
            <p:ph idx="1"/>
          </p:nvPr>
        </p:nvSpPr>
        <p:spPr/>
        <p:txBody>
          <a:bodyPr>
            <a:normAutofit lnSpcReduction="10000"/>
          </a:bodyPr>
          <a:lstStyle/>
          <a:p>
            <a:r>
              <a:rPr lang="pl-PL" dirty="0" smtClean="0"/>
              <a:t>Fakt, że jakiś podmiot jest suwerenem rozpoznajemy dzięki obserwacji posłuchu, który jego polecenia wywołują u poddanych. Jeśli zdołamy zidentyfikować tą drogą suwerena, to pozostaje nam tylko poddać analizie treściowej jego polecenia. </a:t>
            </a:r>
            <a:r>
              <a:rPr lang="pl-PL" dirty="0" smtClean="0">
                <a:solidFill>
                  <a:schemeClr val="accent6">
                    <a:lumMod val="50000"/>
                  </a:schemeClr>
                </a:solidFill>
              </a:rPr>
              <a:t>Zadaniem prawnika jest zatem poznanie prawa w zasadzie bierne i przez to obiektywne.</a:t>
            </a:r>
            <a:r>
              <a:rPr lang="pl-PL" dirty="0" smtClean="0"/>
              <a:t> </a:t>
            </a:r>
            <a:r>
              <a:rPr lang="pl-PL" dirty="0" smtClean="0">
                <a:solidFill>
                  <a:schemeClr val="accent2">
                    <a:lumMod val="75000"/>
                  </a:schemeClr>
                </a:solidFill>
              </a:rPr>
              <a:t>Prawo pojawia się więc jako obiekt poznawczy, który możemy obiektywnie poznać.</a:t>
            </a:r>
            <a:endParaRPr lang="pl-PL" dirty="0">
              <a:solidFill>
                <a:schemeClr val="accent2">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Pojęcie i źródła prawa według Harta</a:t>
            </a:r>
            <a:endParaRPr lang="pl-PL" b="1" dirty="0"/>
          </a:p>
        </p:txBody>
      </p:sp>
      <p:sp>
        <p:nvSpPr>
          <p:cNvPr id="3" name="Symbol zastępczy zawartości 2"/>
          <p:cNvSpPr>
            <a:spLocks noGrp="1"/>
          </p:cNvSpPr>
          <p:nvPr>
            <p:ph idx="1"/>
          </p:nvPr>
        </p:nvSpPr>
        <p:spPr/>
        <p:txBody>
          <a:bodyPr>
            <a:normAutofit/>
          </a:bodyPr>
          <a:lstStyle/>
          <a:p>
            <a:r>
              <a:rPr lang="pl-PL" sz="3600" dirty="0" smtClean="0"/>
              <a:t>W przeciwieństwie do pierwotnego pozytywizmu Austina, </a:t>
            </a:r>
            <a:r>
              <a:rPr lang="pl-PL" sz="3600" b="1" i="1" dirty="0" smtClean="0"/>
              <a:t>Hart nie uważa, że prawo poznaje się bezpośrednio, tak jak obiekty naturalne.</a:t>
            </a:r>
            <a:r>
              <a:rPr lang="pl-PL" sz="3600" dirty="0" smtClean="0"/>
              <a:t> </a:t>
            </a:r>
            <a:r>
              <a:rPr lang="pl-PL" sz="3600" u="sng" dirty="0" smtClean="0">
                <a:solidFill>
                  <a:schemeClr val="tx2">
                    <a:lumMod val="75000"/>
                  </a:schemeClr>
                </a:solidFill>
              </a:rPr>
              <a:t>Pomiędzy suwerenem i poddanymi pojawia się język jako społeczne medium komunikowania się.</a:t>
            </a:r>
            <a:endParaRPr lang="pl-PL" sz="3600" u="sng"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Pojęcie i źródła prawa według Harta</a:t>
            </a:r>
            <a:endParaRPr lang="pl-PL" b="1" dirty="0"/>
          </a:p>
        </p:txBody>
      </p:sp>
      <p:sp>
        <p:nvSpPr>
          <p:cNvPr id="3" name="Symbol zastępczy zawartości 2"/>
          <p:cNvSpPr>
            <a:spLocks noGrp="1"/>
          </p:cNvSpPr>
          <p:nvPr>
            <p:ph idx="1"/>
          </p:nvPr>
        </p:nvSpPr>
        <p:spPr/>
        <p:txBody>
          <a:bodyPr/>
          <a:lstStyle/>
          <a:p>
            <a:r>
              <a:rPr lang="pl-PL" b="1" i="1" dirty="0" smtClean="0"/>
              <a:t>Hart odrzuca teorię predyktywną prawa</a:t>
            </a:r>
            <a:r>
              <a:rPr lang="pl-PL" dirty="0" smtClean="0"/>
              <a:t>, </a:t>
            </a:r>
            <a:r>
              <a:rPr lang="pl-PL" u="sng" dirty="0" smtClean="0"/>
              <a:t>czyli idee prawa jako nakazu.</a:t>
            </a:r>
            <a:r>
              <a:rPr lang="pl-PL" dirty="0" smtClean="0"/>
              <a:t> Odrzuca też pogląd, że prawo można przedstawić tylko jako sumę obserwowalnych nawyków w zachowaniu czy wyraz uczuć i emocji ludzi. </a:t>
            </a:r>
            <a:r>
              <a:rPr lang="pl-PL" b="1" i="1" dirty="0" smtClean="0"/>
              <a:t>Opis prawa staje się adekwatny dopiero po uwzględnieniu realnie istniejących w nim reguł, które w wypowiedziach językowych określają wzorce zachowania się społeczeństwa.</a:t>
            </a:r>
            <a:endParaRPr lang="pl-PL"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Pojęcie i źródła prawa według Harta</a:t>
            </a:r>
            <a:endParaRPr lang="pl-PL" b="1" dirty="0"/>
          </a:p>
        </p:txBody>
      </p:sp>
      <p:sp>
        <p:nvSpPr>
          <p:cNvPr id="3" name="Symbol zastępczy zawartości 2"/>
          <p:cNvSpPr>
            <a:spLocks noGrp="1"/>
          </p:cNvSpPr>
          <p:nvPr>
            <p:ph idx="1"/>
          </p:nvPr>
        </p:nvSpPr>
        <p:spPr/>
        <p:txBody>
          <a:bodyPr/>
          <a:lstStyle/>
          <a:p>
            <a:r>
              <a:rPr lang="pl-PL" dirty="0" smtClean="0"/>
              <a:t>Relacja języka do społeczeństwa nie ogranicza się tylko do tego, że język opisuje życie społeczne lub, jak to jest w przypadku norm, kieruje zachowaniami społecznymi. W użytej przez Harta koncepcji pochodzącej od Wittgensteina </a:t>
            </a:r>
            <a:r>
              <a:rPr lang="pl-PL" b="1" i="1" dirty="0" smtClean="0"/>
              <a:t>język jest również sam w sobie wydarzeniem społecznym</a:t>
            </a:r>
            <a:r>
              <a:rPr lang="pl-PL" dirty="0" smtClean="0"/>
              <a:t>. </a:t>
            </a:r>
            <a:r>
              <a:rPr lang="pl-PL" b="1" u="sng" dirty="0" smtClean="0"/>
              <a:t>Użycie go kształtuje nowe symbole czy instytucje społeczne.</a:t>
            </a:r>
            <a:endParaRPr lang="pl-PL" b="1"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Pojęcie i źródła prawa według Harta</a:t>
            </a:r>
            <a:endParaRPr lang="pl-PL" b="1" dirty="0"/>
          </a:p>
        </p:txBody>
      </p:sp>
      <p:sp>
        <p:nvSpPr>
          <p:cNvPr id="3" name="Symbol zastępczy zawartości 2"/>
          <p:cNvSpPr>
            <a:spLocks noGrp="1"/>
          </p:cNvSpPr>
          <p:nvPr>
            <p:ph idx="1"/>
          </p:nvPr>
        </p:nvSpPr>
        <p:spPr/>
        <p:txBody>
          <a:bodyPr>
            <a:normAutofit fontScale="92500" lnSpcReduction="10000"/>
          </a:bodyPr>
          <a:lstStyle/>
          <a:p>
            <a:r>
              <a:rPr lang="pl-PL" dirty="0" smtClean="0"/>
              <a:t>Dla Harta najwyraźniejszym tego przejawem były wypowiedzi pełniące </a:t>
            </a:r>
            <a:r>
              <a:rPr lang="pl-PL" b="1" dirty="0" smtClean="0"/>
              <a:t>funkcje </a:t>
            </a:r>
            <a:r>
              <a:rPr lang="pl-PL" b="1" dirty="0" err="1" smtClean="0"/>
              <a:t>performatywne</a:t>
            </a:r>
            <a:r>
              <a:rPr lang="pl-PL" dirty="0" smtClean="0"/>
              <a:t>, kiedy za pomocą słów czegoś dokonujemy w życiu społecznym. </a:t>
            </a:r>
            <a:r>
              <a:rPr lang="pl-PL" b="1" i="1" dirty="0" smtClean="0"/>
              <a:t>Społeczeństwo „dzieje się” głównie przez język.</a:t>
            </a:r>
            <a:r>
              <a:rPr lang="pl-PL" dirty="0" smtClean="0"/>
              <a:t> </a:t>
            </a:r>
            <a:r>
              <a:rPr lang="pl-PL" dirty="0" smtClean="0">
                <a:solidFill>
                  <a:schemeClr val="tx2">
                    <a:lumMod val="75000"/>
                  </a:schemeClr>
                </a:solidFill>
              </a:rPr>
              <a:t>Dlatego tak starannie należy badać użycie języka w różnych kontekstach społecznych</a:t>
            </a:r>
            <a:r>
              <a:rPr lang="pl-PL" dirty="0" smtClean="0"/>
              <a:t>. Skoro są one jednocześnie pewnymi wydarzeniami społecznymi, to zbadanie ich zawsze wnosi coś nowego do naszej wiedzy o społeczeństwie. </a:t>
            </a: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2334</Words>
  <Application>Microsoft Office PowerPoint</Application>
  <PresentationFormat>Pokaz na ekranie (4:3)</PresentationFormat>
  <Paragraphs>76</Paragraphs>
  <Slides>44</Slides>
  <Notes>0</Notes>
  <HiddenSlides>0</HiddenSlides>
  <MMClips>0</MMClips>
  <ScaleCrop>false</ScaleCrop>
  <HeadingPairs>
    <vt:vector size="4" baseType="variant">
      <vt:variant>
        <vt:lpstr>Motyw</vt:lpstr>
      </vt:variant>
      <vt:variant>
        <vt:i4>1</vt:i4>
      </vt:variant>
      <vt:variant>
        <vt:lpstr>Tytuły slajdów</vt:lpstr>
      </vt:variant>
      <vt:variant>
        <vt:i4>44</vt:i4>
      </vt:variant>
    </vt:vector>
  </HeadingPairs>
  <TitlesOfParts>
    <vt:vector size="45" baseType="lpstr">
      <vt:lpstr>Motyw pakietu Office</vt:lpstr>
      <vt:lpstr>Pojęcie prawa w koncepcji H. L. A. Harta</vt:lpstr>
      <vt:lpstr>Pozytywizm wyrafinowany</vt:lpstr>
      <vt:lpstr>Pozytywizm wyrafinowany</vt:lpstr>
      <vt:lpstr>Pozytywizm wyrafinowany</vt:lpstr>
      <vt:lpstr>Pozytywizm wyrafinowany</vt:lpstr>
      <vt:lpstr>Pojęcie i źródła prawa według Harta</vt:lpstr>
      <vt:lpstr>Pojęcie i źródła prawa według Harta</vt:lpstr>
      <vt:lpstr>Pojęcie i źródła prawa według Harta</vt:lpstr>
      <vt:lpstr>Pojęcie i źródła prawa według Harta</vt:lpstr>
      <vt:lpstr>Slajd 10</vt:lpstr>
      <vt:lpstr>Slajd 11</vt:lpstr>
      <vt:lpstr>Slajd 12</vt:lpstr>
      <vt:lpstr>Filozofia języka potocznego</vt:lpstr>
      <vt:lpstr>Slajd 14</vt:lpstr>
      <vt:lpstr>Hermeneutyczny punkt widzenia</vt:lpstr>
      <vt:lpstr>Slajd 16</vt:lpstr>
      <vt:lpstr>Zwykły kontekst użycia analizowanego pojęcia</vt:lpstr>
      <vt:lpstr>„Czym jest prawo” według Harta?</vt:lpstr>
      <vt:lpstr>Reguła społeczna a nawyk. Krytyka J. Austina</vt:lpstr>
      <vt:lpstr>Slajd 20</vt:lpstr>
      <vt:lpstr>Slajd 21</vt:lpstr>
      <vt:lpstr>Reguły pierwotne</vt:lpstr>
      <vt:lpstr>Reguły wtórne</vt:lpstr>
      <vt:lpstr>Reguły uznania</vt:lpstr>
      <vt:lpstr>Reguły zmiany</vt:lpstr>
      <vt:lpstr>Reguły rozsądzania</vt:lpstr>
      <vt:lpstr>Ostateczna reguła uznania</vt:lpstr>
      <vt:lpstr>Dwa warunki konieczne do istnienia systemu prawa</vt:lpstr>
      <vt:lpstr>„Minimalna treść prawa natury”</vt:lpstr>
      <vt:lpstr>Slajd 30</vt:lpstr>
      <vt:lpstr>Moralność i prawo jako zbiór reguł obowiązujących</vt:lpstr>
      <vt:lpstr>Slajd 32</vt:lpstr>
      <vt:lpstr>Slajd 33</vt:lpstr>
      <vt:lpstr>Slajd 34</vt:lpstr>
      <vt:lpstr>Slajd 35</vt:lpstr>
      <vt:lpstr>Slajd 36</vt:lpstr>
      <vt:lpstr>Slajd 37</vt:lpstr>
      <vt:lpstr>Slajd 38</vt:lpstr>
      <vt:lpstr>Slajd 39</vt:lpstr>
      <vt:lpstr>Prawo jako fenomen językowy</vt:lpstr>
      <vt:lpstr>Slajd 41</vt:lpstr>
      <vt:lpstr>Minimum prawa natury jako konieczny element w regułach postępowania</vt:lpstr>
      <vt:lpstr>Minimum treści prawa natury</vt:lpstr>
      <vt:lpstr>Slajd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Pojęcie prawa w koncepcji H. L. A. Harta</dc:title>
  <dc:creator>Helios</dc:creator>
  <cp:lastModifiedBy>Helios</cp:lastModifiedBy>
  <cp:revision>35</cp:revision>
  <dcterms:created xsi:type="dcterms:W3CDTF">2013-12-06T16:50:09Z</dcterms:created>
  <dcterms:modified xsi:type="dcterms:W3CDTF">2015-10-17T14:04:17Z</dcterms:modified>
</cp:coreProperties>
</file>