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9" r:id="rId4"/>
    <p:sldId id="260" r:id="rId5"/>
    <p:sldId id="261" r:id="rId6"/>
    <p:sldId id="290" r:id="rId7"/>
    <p:sldId id="274" r:id="rId8"/>
    <p:sldId id="275" r:id="rId9"/>
    <p:sldId id="276" r:id="rId10"/>
    <p:sldId id="277" r:id="rId11"/>
    <p:sldId id="264" r:id="rId12"/>
    <p:sldId id="291" r:id="rId13"/>
    <p:sldId id="292" r:id="rId14"/>
    <p:sldId id="293" r:id="rId15"/>
    <p:sldId id="294" r:id="rId16"/>
    <p:sldId id="295" r:id="rId17"/>
    <p:sldId id="265" r:id="rId18"/>
    <p:sldId id="270" r:id="rId19"/>
    <p:sldId id="267" r:id="rId20"/>
    <p:sldId id="268" r:id="rId21"/>
    <p:sldId id="269" r:id="rId22"/>
    <p:sldId id="258" r:id="rId23"/>
    <p:sldId id="278" r:id="rId24"/>
    <p:sldId id="271" r:id="rId25"/>
    <p:sldId id="272" r:id="rId26"/>
    <p:sldId id="273" r:id="rId27"/>
    <p:sldId id="281" r:id="rId28"/>
    <p:sldId id="282" r:id="rId29"/>
    <p:sldId id="283" r:id="rId30"/>
    <p:sldId id="284" r:id="rId31"/>
    <p:sldId id="287" r:id="rId32"/>
    <p:sldId id="285" r:id="rId33"/>
    <p:sldId id="286" r:id="rId34"/>
    <p:sldId id="288" r:id="rId35"/>
    <p:sldId id="289" r:id="rId36"/>
    <p:sldId id="280" r:id="rId37"/>
    <p:sldId id="279" r:id="rId38"/>
    <p:sldId id="296" r:id="rId39"/>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080"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7" name="Trójkąt równoramienny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ytuł 7"/>
          <p:cNvSpPr>
            <a:spLocks noGrp="1"/>
          </p:cNvSpPr>
          <p:nvPr>
            <p:ph type="ctrTitle"/>
          </p:nvPr>
        </p:nvSpPr>
        <p:spPr>
          <a:xfrm>
            <a:off x="540544" y="776288"/>
            <a:ext cx="8062912" cy="1470025"/>
          </a:xfrm>
        </p:spPr>
        <p:txBody>
          <a:bodyPr anchor="b">
            <a:normAutofit/>
          </a:bodyPr>
          <a:lstStyle>
            <a:lvl1pPr algn="r">
              <a:defRPr sz="4400"/>
            </a:lvl1pPr>
          </a:lstStyle>
          <a:p>
            <a:r>
              <a:rPr kumimoji="0" lang="pl-PL" smtClean="0"/>
              <a:t>Kliknij, aby edytować styl</a:t>
            </a:r>
            <a:endParaRPr kumimoji="0" lang="en-US"/>
          </a:p>
        </p:txBody>
      </p:sp>
      <p:sp>
        <p:nvSpPr>
          <p:cNvPr id="9" name="Podtytuł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28" name="Symbol zastępczy daty 27"/>
          <p:cNvSpPr>
            <a:spLocks noGrp="1"/>
          </p:cNvSpPr>
          <p:nvPr>
            <p:ph type="dt" sz="half" idx="10"/>
          </p:nvPr>
        </p:nvSpPr>
        <p:spPr>
          <a:xfrm>
            <a:off x="1371600" y="6012656"/>
            <a:ext cx="5791200" cy="365125"/>
          </a:xfrm>
        </p:spPr>
        <p:txBody>
          <a:bodyPr tIns="0" bIns="0" anchor="t"/>
          <a:lstStyle>
            <a:lvl1pPr algn="r">
              <a:defRPr sz="1000"/>
            </a:lvl1pPr>
          </a:lstStyle>
          <a:p>
            <a:fld id="{C96F39A3-655E-467C-9F8C-BAEDBDB11FD6}" type="datetimeFigureOut">
              <a:rPr lang="pl-PL" smtClean="0"/>
              <a:t>2013-10-26</a:t>
            </a:fld>
            <a:endParaRPr lang="pl-PL"/>
          </a:p>
        </p:txBody>
      </p:sp>
      <p:sp>
        <p:nvSpPr>
          <p:cNvPr id="17" name="Symbol zastępczy stopki 16"/>
          <p:cNvSpPr>
            <a:spLocks noGrp="1"/>
          </p:cNvSpPr>
          <p:nvPr>
            <p:ph type="ftr" sz="quarter" idx="11"/>
          </p:nvPr>
        </p:nvSpPr>
        <p:spPr>
          <a:xfrm>
            <a:off x="1371600" y="5650704"/>
            <a:ext cx="5791200" cy="365125"/>
          </a:xfrm>
        </p:spPr>
        <p:txBody>
          <a:bodyPr tIns="0" bIns="0" anchor="b"/>
          <a:lstStyle>
            <a:lvl1pPr algn="r">
              <a:defRPr sz="1100"/>
            </a:lvl1pPr>
          </a:lstStyle>
          <a:p>
            <a:endParaRPr lang="pl-PL"/>
          </a:p>
        </p:txBody>
      </p:sp>
      <p:sp>
        <p:nvSpPr>
          <p:cNvPr id="29" name="Symbol zastępczy numeru slajdu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D2E95D40-7E3D-4BBC-9F4C-AECA4D0B8187}" type="slidenum">
              <a:rPr lang="pl-PL" smtClean="0"/>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C96F39A3-655E-467C-9F8C-BAEDBDB11FD6}" type="datetimeFigureOut">
              <a:rPr lang="pl-PL" smtClean="0"/>
              <a:t>2013-10-26</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2E95D40-7E3D-4BBC-9F4C-AECA4D0B8187}" type="slidenum">
              <a:rPr lang="pl-PL" smtClean="0"/>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781800" y="381000"/>
            <a:ext cx="1905000" cy="5486400"/>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381000"/>
            <a:ext cx="6248400" cy="5486400"/>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C96F39A3-655E-467C-9F8C-BAEDBDB11FD6}" type="datetimeFigureOut">
              <a:rPr lang="pl-PL" smtClean="0"/>
              <a:t>2013-10-26</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D2E95D40-7E3D-4BBC-9F4C-AECA4D0B8187}" type="slidenum">
              <a:rPr lang="pl-PL" smtClean="0"/>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a:xfrm>
            <a:off x="457200" y="267494"/>
            <a:ext cx="8229600" cy="1399032"/>
          </a:xfrm>
        </p:spPr>
        <p:txBody>
          <a:bodyPr/>
          <a:lstStyle/>
          <a:p>
            <a:r>
              <a:rPr kumimoji="0" lang="pl-PL" smtClean="0"/>
              <a:t>Kliknij, aby edytować styl</a:t>
            </a:r>
            <a:endParaRPr kumimoji="0" lang="en-US"/>
          </a:p>
        </p:txBody>
      </p:sp>
      <p:sp>
        <p:nvSpPr>
          <p:cNvPr id="3" name="Symbol zastępczy zawartości 2"/>
          <p:cNvSpPr>
            <a:spLocks noGrp="1"/>
          </p:cNvSpPr>
          <p:nvPr>
            <p:ph idx="1"/>
          </p:nvPr>
        </p:nvSpPr>
        <p:spPr>
          <a:xfrm>
            <a:off x="457200" y="1882808"/>
            <a:ext cx="8229600" cy="4572000"/>
          </a:xfrm>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a:xfrm>
            <a:off x="4791456" y="6480048"/>
            <a:ext cx="2133600" cy="301752"/>
          </a:xfrm>
        </p:spPr>
        <p:txBody>
          <a:bodyPr/>
          <a:lstStyle/>
          <a:p>
            <a:fld id="{C96F39A3-655E-467C-9F8C-BAEDBDB11FD6}" type="datetimeFigureOut">
              <a:rPr lang="pl-PL" smtClean="0"/>
              <a:t>2013-10-26</a:t>
            </a:fld>
            <a:endParaRPr lang="pl-PL"/>
          </a:p>
        </p:txBody>
      </p:sp>
      <p:sp>
        <p:nvSpPr>
          <p:cNvPr id="5" name="Symbol zastępczy stopki 4"/>
          <p:cNvSpPr>
            <a:spLocks noGrp="1"/>
          </p:cNvSpPr>
          <p:nvPr>
            <p:ph type="ftr" sz="quarter" idx="11"/>
          </p:nvPr>
        </p:nvSpPr>
        <p:spPr>
          <a:xfrm>
            <a:off x="457200" y="6480969"/>
            <a:ext cx="4260056" cy="300831"/>
          </a:xfrm>
        </p:spPr>
        <p:txBody>
          <a:bodyPr/>
          <a:lstStyle/>
          <a:p>
            <a:endParaRPr lang="pl-PL"/>
          </a:p>
        </p:txBody>
      </p:sp>
      <p:sp>
        <p:nvSpPr>
          <p:cNvPr id="6" name="Symbol zastępczy numeru slajdu 5"/>
          <p:cNvSpPr>
            <a:spLocks noGrp="1"/>
          </p:cNvSpPr>
          <p:nvPr>
            <p:ph type="sldNum" sz="quarter" idx="12"/>
          </p:nvPr>
        </p:nvSpPr>
        <p:spPr/>
        <p:txBody>
          <a:bodyPr/>
          <a:lstStyle/>
          <a:p>
            <a:fld id="{D2E95D40-7E3D-4BBC-9F4C-AECA4D0B8187}" type="slidenum">
              <a:rPr lang="pl-PL" smtClean="0"/>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agłówek sekcji">
    <p:bg>
      <p:bgRef idx="1002">
        <a:schemeClr val="bg1"/>
      </p:bgRef>
    </p:bg>
    <p:spTree>
      <p:nvGrpSpPr>
        <p:cNvPr id="1" name=""/>
        <p:cNvGrpSpPr/>
        <p:nvPr/>
      </p:nvGrpSpPr>
      <p:grpSpPr>
        <a:xfrm>
          <a:off x="0" y="0"/>
          <a:ext cx="0" cy="0"/>
          <a:chOff x="0" y="0"/>
          <a:chExt cx="0" cy="0"/>
        </a:xfrm>
      </p:grpSpPr>
      <p:sp>
        <p:nvSpPr>
          <p:cNvPr id="9" name="Trójkąt prostokątny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Trójkąt równoramienny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Symbol zastępczy daty 3"/>
          <p:cNvSpPr>
            <a:spLocks noGrp="1"/>
          </p:cNvSpPr>
          <p:nvPr>
            <p:ph type="dt" sz="half" idx="10"/>
          </p:nvPr>
        </p:nvSpPr>
        <p:spPr>
          <a:xfrm>
            <a:off x="6955632" y="6477000"/>
            <a:ext cx="2133600" cy="304800"/>
          </a:xfrm>
        </p:spPr>
        <p:txBody>
          <a:bodyPr/>
          <a:lstStyle/>
          <a:p>
            <a:fld id="{C96F39A3-655E-467C-9F8C-BAEDBDB11FD6}" type="datetimeFigureOut">
              <a:rPr lang="pl-PL" smtClean="0"/>
              <a:t>2013-10-26</a:t>
            </a:fld>
            <a:endParaRPr lang="pl-PL"/>
          </a:p>
        </p:txBody>
      </p:sp>
      <p:sp>
        <p:nvSpPr>
          <p:cNvPr id="5" name="Symbol zastępczy stopki 4"/>
          <p:cNvSpPr>
            <a:spLocks noGrp="1"/>
          </p:cNvSpPr>
          <p:nvPr>
            <p:ph type="ftr" sz="quarter" idx="11"/>
          </p:nvPr>
        </p:nvSpPr>
        <p:spPr>
          <a:xfrm>
            <a:off x="2619376" y="6480969"/>
            <a:ext cx="4260056" cy="300831"/>
          </a:xfrm>
        </p:spPr>
        <p:txBody>
          <a:bodyPr/>
          <a:lstStyle/>
          <a:p>
            <a:endParaRPr lang="pl-PL"/>
          </a:p>
        </p:txBody>
      </p:sp>
      <p:sp>
        <p:nvSpPr>
          <p:cNvPr id="6" name="Symbol zastępczy numeru slajdu 5"/>
          <p:cNvSpPr>
            <a:spLocks noGrp="1"/>
          </p:cNvSpPr>
          <p:nvPr>
            <p:ph type="sldNum" sz="quarter" idx="12"/>
          </p:nvPr>
        </p:nvSpPr>
        <p:spPr>
          <a:xfrm>
            <a:off x="8451056" y="809624"/>
            <a:ext cx="502920" cy="300831"/>
          </a:xfrm>
        </p:spPr>
        <p:txBody>
          <a:bodyPr/>
          <a:lstStyle/>
          <a:p>
            <a:fld id="{D2E95D40-7E3D-4BBC-9F4C-AECA4D0B8187}" type="slidenum">
              <a:rPr lang="pl-PL" smtClean="0"/>
              <a:t>‹#›</a:t>
            </a:fld>
            <a:endParaRPr lang="pl-PL"/>
          </a:p>
        </p:txBody>
      </p:sp>
      <p:cxnSp>
        <p:nvCxnSpPr>
          <p:cNvPr id="11" name="Łącznik prostoliniowy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Łącznik prostoliniowy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ytuł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marL="0" algn="l">
              <a:defRPr/>
            </a:lvl1pPr>
          </a:lstStyle>
          <a:p>
            <a:r>
              <a:rPr kumimoji="0" lang="pl-PL" smtClean="0"/>
              <a:t>Kliknij, aby edytować styl</a:t>
            </a:r>
            <a:endParaRPr kumimoji="0" lang="en-US"/>
          </a:p>
        </p:txBody>
      </p:sp>
      <p:sp>
        <p:nvSpPr>
          <p:cNvPr id="3" name="Symbol zastępczy zawartości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a:xfrm>
            <a:off x="4791456" y="6480969"/>
            <a:ext cx="2133600" cy="301752"/>
          </a:xfrm>
        </p:spPr>
        <p:txBody>
          <a:bodyPr/>
          <a:lstStyle/>
          <a:p>
            <a:fld id="{C96F39A3-655E-467C-9F8C-BAEDBDB11FD6}" type="datetimeFigureOut">
              <a:rPr lang="pl-PL" smtClean="0"/>
              <a:t>2013-10-26</a:t>
            </a:fld>
            <a:endParaRPr lang="pl-PL"/>
          </a:p>
        </p:txBody>
      </p:sp>
      <p:sp>
        <p:nvSpPr>
          <p:cNvPr id="6" name="Symbol zastępczy stopki 5"/>
          <p:cNvSpPr>
            <a:spLocks noGrp="1"/>
          </p:cNvSpPr>
          <p:nvPr>
            <p:ph type="ftr" sz="quarter" idx="11"/>
          </p:nvPr>
        </p:nvSpPr>
        <p:spPr>
          <a:xfrm>
            <a:off x="457200" y="6480969"/>
            <a:ext cx="4260056" cy="301752"/>
          </a:xfrm>
        </p:spPr>
        <p:txBody>
          <a:bodyPr/>
          <a:lstStyle/>
          <a:p>
            <a:endParaRPr lang="pl-PL"/>
          </a:p>
        </p:txBody>
      </p:sp>
      <p:sp>
        <p:nvSpPr>
          <p:cNvPr id="7" name="Symbol zastępczy numeru slajdu 6"/>
          <p:cNvSpPr>
            <a:spLocks noGrp="1"/>
          </p:cNvSpPr>
          <p:nvPr>
            <p:ph type="sldNum" sz="quarter" idx="12"/>
          </p:nvPr>
        </p:nvSpPr>
        <p:spPr>
          <a:xfrm>
            <a:off x="7589520" y="6480969"/>
            <a:ext cx="502920" cy="301752"/>
          </a:xfrm>
        </p:spPr>
        <p:txBody>
          <a:bodyPr/>
          <a:lstStyle/>
          <a:p>
            <a:fld id="{D2E95D40-7E3D-4BBC-9F4C-AECA4D0B8187}" type="slidenum">
              <a:rPr lang="pl-PL" smtClean="0"/>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Porównanie">
    <p:bg>
      <p:bgRef idx="1002">
        <a:schemeClr val="bg2"/>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a:xfrm>
            <a:off x="4791456" y="6480969"/>
            <a:ext cx="2130552" cy="301752"/>
          </a:xfrm>
        </p:spPr>
        <p:txBody>
          <a:bodyPr/>
          <a:lstStyle/>
          <a:p>
            <a:fld id="{C96F39A3-655E-467C-9F8C-BAEDBDB11FD6}" type="datetimeFigureOut">
              <a:rPr lang="pl-PL" smtClean="0"/>
              <a:t>2013-10-26</a:t>
            </a:fld>
            <a:endParaRPr lang="pl-PL"/>
          </a:p>
        </p:txBody>
      </p:sp>
      <p:sp>
        <p:nvSpPr>
          <p:cNvPr id="8" name="Symbol zastępczy stopki 7"/>
          <p:cNvSpPr>
            <a:spLocks noGrp="1"/>
          </p:cNvSpPr>
          <p:nvPr>
            <p:ph type="ftr" sz="quarter" idx="11"/>
          </p:nvPr>
        </p:nvSpPr>
        <p:spPr>
          <a:xfrm>
            <a:off x="457200" y="6480969"/>
            <a:ext cx="4261104" cy="301752"/>
          </a:xfrm>
        </p:spPr>
        <p:txBody>
          <a:bodyPr/>
          <a:lstStyle/>
          <a:p>
            <a:endParaRPr lang="pl-PL"/>
          </a:p>
        </p:txBody>
      </p:sp>
      <p:sp>
        <p:nvSpPr>
          <p:cNvPr id="9" name="Symbol zastępczy numeru slajdu 8"/>
          <p:cNvSpPr>
            <a:spLocks noGrp="1"/>
          </p:cNvSpPr>
          <p:nvPr>
            <p:ph type="sldNum" sz="quarter" idx="12"/>
          </p:nvPr>
        </p:nvSpPr>
        <p:spPr>
          <a:xfrm>
            <a:off x="7589520" y="6483096"/>
            <a:ext cx="502920" cy="301752"/>
          </a:xfrm>
        </p:spPr>
        <p:txBody>
          <a:bodyPr/>
          <a:lstStyle>
            <a:lvl1pPr algn="ctr">
              <a:defRPr/>
            </a:lvl1pPr>
          </a:lstStyle>
          <a:p>
            <a:fld id="{D2E95D40-7E3D-4BBC-9F4C-AECA4D0B8187}" type="slidenum">
              <a:rPr lang="pl-PL" smtClean="0"/>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b="0"/>
            </a:lvl1pPr>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p>
            <a:fld id="{C96F39A3-655E-467C-9F8C-BAEDBDB11FD6}" type="datetimeFigureOut">
              <a:rPr lang="pl-PL" smtClean="0"/>
              <a:t>2013-10-26</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D2E95D40-7E3D-4BBC-9F4C-AECA4D0B8187}" type="slidenum">
              <a:rPr lang="pl-PL" smtClean="0"/>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a:xfrm>
            <a:off x="4791456" y="6480969"/>
            <a:ext cx="2133600" cy="301752"/>
          </a:xfrm>
        </p:spPr>
        <p:txBody>
          <a:bodyPr/>
          <a:lstStyle/>
          <a:p>
            <a:fld id="{C96F39A3-655E-467C-9F8C-BAEDBDB11FD6}" type="datetimeFigureOut">
              <a:rPr lang="pl-PL" smtClean="0"/>
              <a:t>2013-10-26</a:t>
            </a:fld>
            <a:endParaRPr lang="pl-PL"/>
          </a:p>
        </p:txBody>
      </p:sp>
      <p:sp>
        <p:nvSpPr>
          <p:cNvPr id="3" name="Symbol zastępczy stopki 2"/>
          <p:cNvSpPr>
            <a:spLocks noGrp="1"/>
          </p:cNvSpPr>
          <p:nvPr>
            <p:ph type="ftr" sz="quarter" idx="11"/>
          </p:nvPr>
        </p:nvSpPr>
        <p:spPr>
          <a:xfrm>
            <a:off x="457200" y="6481890"/>
            <a:ext cx="4260056" cy="300831"/>
          </a:xfrm>
        </p:spPr>
        <p:txBody>
          <a:bodyPr/>
          <a:lstStyle/>
          <a:p>
            <a:endParaRPr lang="pl-PL"/>
          </a:p>
        </p:txBody>
      </p:sp>
      <p:sp>
        <p:nvSpPr>
          <p:cNvPr id="4" name="Symbol zastępczy numeru slajdu 3"/>
          <p:cNvSpPr>
            <a:spLocks noGrp="1"/>
          </p:cNvSpPr>
          <p:nvPr>
            <p:ph type="sldNum" sz="quarter" idx="12"/>
          </p:nvPr>
        </p:nvSpPr>
        <p:spPr>
          <a:xfrm>
            <a:off x="7589520" y="6480969"/>
            <a:ext cx="502920" cy="301752"/>
          </a:xfrm>
        </p:spPr>
        <p:txBody>
          <a:bodyPr/>
          <a:lstStyle/>
          <a:p>
            <a:fld id="{D2E95D40-7E3D-4BBC-9F4C-AECA4D0B8187}" type="slidenum">
              <a:rPr lang="pl-PL" smtClean="0"/>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Zawartość z podpisem">
    <p:bg>
      <p:bgRef idx="1002">
        <a:schemeClr val="bg2"/>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pl-PL" smtClean="0"/>
              <a:t>Kliknij, aby edytować styl</a:t>
            </a:r>
            <a:endParaRPr kumimoji="0" lang="en-US"/>
          </a:p>
        </p:txBody>
      </p:sp>
      <p:sp>
        <p:nvSpPr>
          <p:cNvPr id="3" name="Symbol zastępczy tekstu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a:xfrm>
            <a:off x="6278976" y="6556248"/>
            <a:ext cx="2133600" cy="301752"/>
          </a:xfrm>
        </p:spPr>
        <p:txBody>
          <a:bodyPr/>
          <a:lstStyle>
            <a:lvl1pPr>
              <a:defRPr sz="900"/>
            </a:lvl1pPr>
          </a:lstStyle>
          <a:p>
            <a:fld id="{C96F39A3-655E-467C-9F8C-BAEDBDB11FD6}" type="datetimeFigureOut">
              <a:rPr lang="pl-PL" smtClean="0"/>
              <a:t>2013-10-26</a:t>
            </a:fld>
            <a:endParaRPr lang="pl-PL"/>
          </a:p>
        </p:txBody>
      </p:sp>
      <p:sp>
        <p:nvSpPr>
          <p:cNvPr id="6" name="Symbol zastępczy stopki 5"/>
          <p:cNvSpPr>
            <a:spLocks noGrp="1"/>
          </p:cNvSpPr>
          <p:nvPr>
            <p:ph type="ftr" sz="quarter" idx="11"/>
          </p:nvPr>
        </p:nvSpPr>
        <p:spPr>
          <a:xfrm>
            <a:off x="1135856" y="6556248"/>
            <a:ext cx="5143120" cy="301752"/>
          </a:xfrm>
        </p:spPr>
        <p:txBody>
          <a:bodyPr/>
          <a:lstStyle>
            <a:lvl1pPr>
              <a:defRPr sz="900"/>
            </a:lvl1pPr>
          </a:lstStyle>
          <a:p>
            <a:endParaRPr lang="pl-PL"/>
          </a:p>
        </p:txBody>
      </p:sp>
      <p:sp>
        <p:nvSpPr>
          <p:cNvPr id="7" name="Symbol zastępczy numeru slajdu 6"/>
          <p:cNvSpPr>
            <a:spLocks noGrp="1"/>
          </p:cNvSpPr>
          <p:nvPr>
            <p:ph type="sldNum" sz="quarter" idx="12"/>
          </p:nvPr>
        </p:nvSpPr>
        <p:spPr>
          <a:xfrm>
            <a:off x="8410576" y="6556248"/>
            <a:ext cx="502920" cy="301752"/>
          </a:xfrm>
        </p:spPr>
        <p:txBody>
          <a:bodyPr/>
          <a:lstStyle>
            <a:lvl1pPr>
              <a:defRPr sz="900"/>
            </a:lvl1pPr>
          </a:lstStyle>
          <a:p>
            <a:fld id="{D2E95D40-7E3D-4BBC-9F4C-AECA4D0B8187}" type="slidenum">
              <a:rPr lang="pl-PL" smtClean="0"/>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bg>
      <p:bgRef idx="1002">
        <a:schemeClr val="bg1"/>
      </p:bgRef>
    </p:bg>
    <p:spTree>
      <p:nvGrpSpPr>
        <p:cNvPr id="1" name=""/>
        <p:cNvGrpSpPr/>
        <p:nvPr/>
      </p:nvGrpSpPr>
      <p:grpSpPr>
        <a:xfrm>
          <a:off x="0" y="0"/>
          <a:ext cx="0" cy="0"/>
          <a:chOff x="0" y="0"/>
          <a:chExt cx="0" cy="0"/>
        </a:xfrm>
      </p:grpSpPr>
      <p:sp>
        <p:nvSpPr>
          <p:cNvPr id="2" name="Tytuł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pl-PL" smtClean="0"/>
              <a:t>Kliknij, aby edytować styl</a:t>
            </a:r>
            <a:endParaRPr kumimoji="0" lang="en-US"/>
          </a:p>
        </p:txBody>
      </p:sp>
      <p:sp>
        <p:nvSpPr>
          <p:cNvPr id="3" name="Symbol zastępczy obrazu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pl-PL" smtClean="0"/>
              <a:t>Kliknij ikonę, aby dodać obraz</a:t>
            </a:r>
            <a:endParaRPr kumimoji="0" lang="en-US" dirty="0"/>
          </a:p>
        </p:txBody>
      </p:sp>
      <p:sp>
        <p:nvSpPr>
          <p:cNvPr id="4" name="Symbol zastępczy tekstu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pl-PL" smtClean="0"/>
              <a:t>Kliknij, aby edytować style wzorca tekstu</a:t>
            </a:r>
          </a:p>
        </p:txBody>
      </p:sp>
      <p:sp>
        <p:nvSpPr>
          <p:cNvPr id="5" name="Symbol zastępczy daty 4"/>
          <p:cNvSpPr>
            <a:spLocks noGrp="1"/>
          </p:cNvSpPr>
          <p:nvPr>
            <p:ph type="dt" sz="half" idx="10"/>
          </p:nvPr>
        </p:nvSpPr>
        <p:spPr>
          <a:xfrm>
            <a:off x="6108192" y="6556248"/>
            <a:ext cx="2103120" cy="301752"/>
          </a:xfrm>
        </p:spPr>
        <p:txBody>
          <a:bodyPr/>
          <a:lstStyle>
            <a:lvl1pPr>
              <a:defRPr sz="900"/>
            </a:lvl1pPr>
          </a:lstStyle>
          <a:p>
            <a:fld id="{C96F39A3-655E-467C-9F8C-BAEDBDB11FD6}" type="datetimeFigureOut">
              <a:rPr lang="pl-PL" smtClean="0"/>
              <a:t>2013-10-26</a:t>
            </a:fld>
            <a:endParaRPr lang="pl-PL"/>
          </a:p>
        </p:txBody>
      </p:sp>
      <p:sp>
        <p:nvSpPr>
          <p:cNvPr id="6" name="Symbol zastępczy stopki 5"/>
          <p:cNvSpPr>
            <a:spLocks noGrp="1"/>
          </p:cNvSpPr>
          <p:nvPr>
            <p:ph type="ftr" sz="quarter" idx="11"/>
          </p:nvPr>
        </p:nvSpPr>
        <p:spPr>
          <a:xfrm>
            <a:off x="1170432" y="6557169"/>
            <a:ext cx="4948072" cy="301752"/>
          </a:xfrm>
        </p:spPr>
        <p:txBody>
          <a:bodyPr/>
          <a:lstStyle>
            <a:lvl1pPr>
              <a:defRPr sz="900"/>
            </a:lvl1pPr>
          </a:lstStyle>
          <a:p>
            <a:endParaRPr lang="pl-PL"/>
          </a:p>
        </p:txBody>
      </p:sp>
      <p:sp>
        <p:nvSpPr>
          <p:cNvPr id="7" name="Symbol zastępczy numeru slajdu 6"/>
          <p:cNvSpPr>
            <a:spLocks noGrp="1"/>
          </p:cNvSpPr>
          <p:nvPr>
            <p:ph type="sldNum" sz="quarter" idx="12"/>
          </p:nvPr>
        </p:nvSpPr>
        <p:spPr>
          <a:xfrm>
            <a:off x="8217192" y="6556248"/>
            <a:ext cx="365760" cy="301752"/>
          </a:xfrm>
        </p:spPr>
        <p:txBody>
          <a:bodyPr/>
          <a:lstStyle>
            <a:lvl1pPr algn="ctr">
              <a:defRPr sz="900"/>
            </a:lvl1pPr>
          </a:lstStyle>
          <a:p>
            <a:fld id="{D2E95D40-7E3D-4BBC-9F4C-AECA4D0B8187}" type="slidenum">
              <a:rPr lang="pl-PL" smtClean="0"/>
              <a:t>‹#›</a:t>
            </a:fld>
            <a:endParaRPr lang="pl-PL"/>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Trójkąt prostokątny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Łącznik prostoliniowy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Łącznik prostoliniowy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Symbol zastępczy tytułu 21"/>
          <p:cNvSpPr>
            <a:spLocks noGrp="1"/>
          </p:cNvSpPr>
          <p:nvPr>
            <p:ph type="title"/>
          </p:nvPr>
        </p:nvSpPr>
        <p:spPr>
          <a:xfrm>
            <a:off x="457200" y="267494"/>
            <a:ext cx="8229600" cy="1399032"/>
          </a:xfrm>
          <a:prstGeom prst="rect">
            <a:avLst/>
          </a:prstGeom>
        </p:spPr>
        <p:txBody>
          <a:bodyPr vert="horz" anchor="ctr">
            <a:normAutofit/>
          </a:bodyPr>
          <a:lstStyle/>
          <a:p>
            <a:r>
              <a:rPr kumimoji="0" lang="pl-PL" smtClean="0"/>
              <a:t>Kliknij, aby edytować styl</a:t>
            </a:r>
            <a:endParaRPr kumimoji="0" lang="en-US"/>
          </a:p>
        </p:txBody>
      </p:sp>
      <p:sp>
        <p:nvSpPr>
          <p:cNvPr id="13" name="Symbol zastępczy tekstu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4" name="Symbol zastępczy daty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C96F39A3-655E-467C-9F8C-BAEDBDB11FD6}" type="datetimeFigureOut">
              <a:rPr lang="pl-PL" smtClean="0"/>
              <a:t>2013-10-26</a:t>
            </a:fld>
            <a:endParaRPr lang="pl-PL"/>
          </a:p>
        </p:txBody>
      </p:sp>
      <p:sp>
        <p:nvSpPr>
          <p:cNvPr id="3" name="Symbol zastępczy stopki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pl-PL"/>
          </a:p>
        </p:txBody>
      </p:sp>
      <p:sp>
        <p:nvSpPr>
          <p:cNvPr id="23" name="Symbol zastępczy numeru slajdu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D2E95D40-7E3D-4BBC-9F4C-AECA4D0B8187}" type="slidenum">
              <a:rPr lang="pl-PL" smtClean="0"/>
              <a:t>‹#›</a:t>
            </a:fld>
            <a:endParaRPr lang="pl-PL"/>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p:txBody>
          <a:bodyPr>
            <a:normAutofit fontScale="90000"/>
          </a:bodyPr>
          <a:lstStyle/>
          <a:p>
            <a:r>
              <a:rPr lang="pl-PL" dirty="0" smtClean="0"/>
              <a:t>Pojęcie, zakres i charakterystyka prawa medycznego</a:t>
            </a:r>
            <a:endParaRPr lang="pl-PL" dirty="0"/>
          </a:p>
        </p:txBody>
      </p:sp>
      <p:sp>
        <p:nvSpPr>
          <p:cNvPr id="3" name="Podtytuł 2"/>
          <p:cNvSpPr>
            <a:spLocks noGrp="1"/>
          </p:cNvSpPr>
          <p:nvPr>
            <p:ph type="subTitle" idx="1"/>
          </p:nvPr>
        </p:nvSpPr>
        <p:spPr/>
        <p:txBody>
          <a:bodyPr>
            <a:normAutofit fontScale="70000" lnSpcReduction="20000"/>
          </a:bodyPr>
          <a:lstStyle/>
          <a:p>
            <a:r>
              <a:rPr lang="pl-PL" dirty="0" smtClean="0"/>
              <a:t>Dr Agata </a:t>
            </a:r>
            <a:r>
              <a:rPr lang="pl-PL" dirty="0" err="1" smtClean="0"/>
              <a:t>Wnukiewicz</a:t>
            </a:r>
            <a:r>
              <a:rPr lang="pl-PL" dirty="0" smtClean="0"/>
              <a:t>-Kozłowska</a:t>
            </a:r>
          </a:p>
          <a:p>
            <a:r>
              <a:rPr lang="pl-PL" dirty="0" smtClean="0"/>
              <a:t>Interdyscyplinarna Pracownia Prawa Medycznego i Bioetyki</a:t>
            </a:r>
          </a:p>
          <a:p>
            <a:r>
              <a:rPr lang="pl-PL" dirty="0" smtClean="0"/>
              <a:t>Katedra Prawa Międzynarodowego i Europejskiego</a:t>
            </a:r>
          </a:p>
          <a:p>
            <a:r>
              <a:rPr lang="pl-PL" dirty="0" smtClean="0"/>
              <a:t>Wydział Prawa, Administracji i Ekonomii</a:t>
            </a:r>
          </a:p>
          <a:p>
            <a:r>
              <a:rPr lang="pl-PL" dirty="0" smtClean="0"/>
              <a:t>Uniwersytet Wrocławski</a:t>
            </a:r>
            <a:endParaRPr lang="pl-PL" dirty="0"/>
          </a:p>
        </p:txBody>
      </p:sp>
    </p:spTree>
    <p:extLst>
      <p:ext uri="{BB962C8B-B14F-4D97-AF65-F5344CB8AC3E}">
        <p14:creationId xmlns:p14="http://schemas.microsoft.com/office/powerpoint/2010/main" val="3140029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Ewolucja prawa medycznego – c.d. </a:t>
            </a:r>
            <a:endParaRPr lang="pl-PL" dirty="0"/>
          </a:p>
        </p:txBody>
      </p:sp>
      <p:sp>
        <p:nvSpPr>
          <p:cNvPr id="3" name="Symbol zastępczy zawartości 2"/>
          <p:cNvSpPr>
            <a:spLocks noGrp="1"/>
          </p:cNvSpPr>
          <p:nvPr>
            <p:ph idx="1"/>
          </p:nvPr>
        </p:nvSpPr>
        <p:spPr/>
        <p:txBody>
          <a:bodyPr/>
          <a:lstStyle/>
          <a:p>
            <a:r>
              <a:rPr lang="pl-PL" dirty="0" smtClean="0"/>
              <a:t>„Rozwój </a:t>
            </a:r>
            <a:r>
              <a:rPr lang="pl-PL" dirty="0"/>
              <a:t>prawa medycznego możliwy jest dzięki zmianie, jaka nastąpiła w ostatnich dziesięcioleciach w działaniach medycznych i relacjach lekarz–pacjent. Współczesna medycyna nie jest jak kiedyś zorientowana na chorobę (</a:t>
            </a:r>
            <a:r>
              <a:rPr lang="pl-PL" i="1" dirty="0" err="1"/>
              <a:t>krankheitsorientiert</a:t>
            </a:r>
            <a:r>
              <a:rPr lang="pl-PL" dirty="0"/>
              <a:t>), ale na pacjenta (</a:t>
            </a:r>
            <a:r>
              <a:rPr lang="pl-PL" i="1" dirty="0" err="1"/>
              <a:t>patientenorientiert</a:t>
            </a:r>
            <a:r>
              <a:rPr lang="pl-PL" dirty="0" smtClean="0"/>
              <a:t>)”. </a:t>
            </a:r>
            <a:endParaRPr lang="pl-PL" dirty="0"/>
          </a:p>
        </p:txBody>
      </p:sp>
    </p:spTree>
    <p:extLst>
      <p:ext uri="{BB962C8B-B14F-4D97-AF65-F5344CB8AC3E}">
        <p14:creationId xmlns:p14="http://schemas.microsoft.com/office/powerpoint/2010/main" val="10089330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Zakres prawa medycznego – próba ustalenia</a:t>
            </a:r>
            <a:endParaRPr lang="pl-PL" dirty="0"/>
          </a:p>
        </p:txBody>
      </p:sp>
      <p:sp>
        <p:nvSpPr>
          <p:cNvPr id="3" name="Symbol zastępczy zawartości 2"/>
          <p:cNvSpPr>
            <a:spLocks noGrp="1"/>
          </p:cNvSpPr>
          <p:nvPr>
            <p:ph idx="1"/>
          </p:nvPr>
        </p:nvSpPr>
        <p:spPr/>
        <p:txBody>
          <a:bodyPr>
            <a:normAutofit fontScale="85000" lnSpcReduction="10000"/>
          </a:bodyPr>
          <a:lstStyle/>
          <a:p>
            <a:r>
              <a:rPr lang="pl-PL" dirty="0" smtClean="0"/>
              <a:t>Przesłanki dopuszczalności wykonywania czynności medycznych oraz działalności medycznej,</a:t>
            </a:r>
          </a:p>
          <a:p>
            <a:r>
              <a:rPr lang="pl-PL" dirty="0" smtClean="0"/>
              <a:t>Formy wykonywania zawodów medycznych,</a:t>
            </a:r>
          </a:p>
          <a:p>
            <a:r>
              <a:rPr lang="pl-PL" dirty="0" smtClean="0"/>
              <a:t>Zasady wykonywania zawodów medycznych i działalności medycznej</a:t>
            </a:r>
          </a:p>
          <a:p>
            <a:r>
              <a:rPr lang="pl-PL" dirty="0" smtClean="0"/>
              <a:t>Prawa i obowiązki stron,</a:t>
            </a:r>
          </a:p>
          <a:p>
            <a:r>
              <a:rPr lang="pl-PL" dirty="0" smtClean="0"/>
              <a:t>Przymus w leczeniu,</a:t>
            </a:r>
          </a:p>
          <a:p>
            <a:r>
              <a:rPr lang="pl-PL" dirty="0" smtClean="0"/>
              <a:t>Odpowiedzialność zawodowa,</a:t>
            </a:r>
          </a:p>
          <a:p>
            <a:r>
              <a:rPr lang="pl-PL" dirty="0" smtClean="0"/>
              <a:t>Granice i kompetencje samorządów zawodowych,</a:t>
            </a:r>
            <a:endParaRPr lang="pl-PL" dirty="0"/>
          </a:p>
        </p:txBody>
      </p:sp>
    </p:spTree>
    <p:extLst>
      <p:ext uri="{BB962C8B-B14F-4D97-AF65-F5344CB8AC3E}">
        <p14:creationId xmlns:p14="http://schemas.microsoft.com/office/powerpoint/2010/main" val="8446503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Zakres prawa medycznego</a:t>
            </a:r>
            <a:endParaRPr lang="pl-PL" dirty="0"/>
          </a:p>
        </p:txBody>
      </p:sp>
      <p:sp>
        <p:nvSpPr>
          <p:cNvPr id="3" name="Symbol zastępczy zawartości 2"/>
          <p:cNvSpPr>
            <a:spLocks noGrp="1"/>
          </p:cNvSpPr>
          <p:nvPr>
            <p:ph idx="1"/>
          </p:nvPr>
        </p:nvSpPr>
        <p:spPr/>
        <p:txBody>
          <a:bodyPr/>
          <a:lstStyle/>
          <a:p>
            <a:r>
              <a:rPr lang="pl-PL" dirty="0" smtClean="0"/>
              <a:t>Elementy prawa konstytucyjnego,</a:t>
            </a:r>
          </a:p>
          <a:p>
            <a:r>
              <a:rPr lang="pl-PL" dirty="0" smtClean="0"/>
              <a:t>Elementy prawa cywilnego,</a:t>
            </a:r>
          </a:p>
          <a:p>
            <a:r>
              <a:rPr lang="pl-PL" dirty="0" smtClean="0"/>
              <a:t>Elementy prawa karnego,</a:t>
            </a:r>
          </a:p>
          <a:p>
            <a:r>
              <a:rPr lang="pl-PL" dirty="0" smtClean="0"/>
              <a:t>Elementy prawa administracyjnego,</a:t>
            </a:r>
          </a:p>
          <a:p>
            <a:r>
              <a:rPr lang="pl-PL" dirty="0" smtClean="0"/>
              <a:t>Elementy procedur,</a:t>
            </a:r>
          </a:p>
          <a:p>
            <a:r>
              <a:rPr lang="pl-PL" dirty="0" smtClean="0"/>
              <a:t>Elementy prawa praw człowieka,</a:t>
            </a:r>
          </a:p>
          <a:p>
            <a:r>
              <a:rPr lang="pl-PL" dirty="0" smtClean="0"/>
              <a:t>Elementy prawa pracy,</a:t>
            </a:r>
          </a:p>
          <a:p>
            <a:r>
              <a:rPr lang="pl-PL" dirty="0" smtClean="0"/>
              <a:t>Elementy prawa międzynarodowego,</a:t>
            </a:r>
            <a:endParaRPr lang="pl-PL" dirty="0"/>
          </a:p>
        </p:txBody>
      </p:sp>
    </p:spTree>
    <p:extLst>
      <p:ext uri="{BB962C8B-B14F-4D97-AF65-F5344CB8AC3E}">
        <p14:creationId xmlns:p14="http://schemas.microsoft.com/office/powerpoint/2010/main" val="31516494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Rodzaje zobowiązania prawnego lekarza</a:t>
            </a:r>
            <a:endParaRPr lang="pl-PL" dirty="0"/>
          </a:p>
        </p:txBody>
      </p:sp>
      <p:sp>
        <p:nvSpPr>
          <p:cNvPr id="3" name="Symbol zastępczy zawartości 2"/>
          <p:cNvSpPr>
            <a:spLocks noGrp="1"/>
          </p:cNvSpPr>
          <p:nvPr>
            <p:ph idx="1"/>
          </p:nvPr>
        </p:nvSpPr>
        <p:spPr/>
        <p:txBody>
          <a:bodyPr/>
          <a:lstStyle/>
          <a:p>
            <a:r>
              <a:rPr lang="pl-PL" dirty="0" smtClean="0"/>
              <a:t>Zobowiązanie należytej staranności,</a:t>
            </a:r>
          </a:p>
          <a:p>
            <a:r>
              <a:rPr lang="pl-PL" dirty="0" smtClean="0"/>
              <a:t>Zobowiązanie rezultatu</a:t>
            </a:r>
            <a:endParaRPr lang="pl-PL" dirty="0"/>
          </a:p>
        </p:txBody>
      </p:sp>
    </p:spTree>
    <p:extLst>
      <p:ext uri="{BB962C8B-B14F-4D97-AF65-F5344CB8AC3E}">
        <p14:creationId xmlns:p14="http://schemas.microsoft.com/office/powerpoint/2010/main" val="35494339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Należyta staranność</a:t>
            </a:r>
            <a:endParaRPr lang="pl-PL" dirty="0"/>
          </a:p>
        </p:txBody>
      </p:sp>
      <p:sp>
        <p:nvSpPr>
          <p:cNvPr id="3" name="Symbol zastępczy zawartości 2"/>
          <p:cNvSpPr>
            <a:spLocks noGrp="1"/>
          </p:cNvSpPr>
          <p:nvPr>
            <p:ph idx="1"/>
          </p:nvPr>
        </p:nvSpPr>
        <p:spPr/>
        <p:txBody>
          <a:bodyPr>
            <a:normAutofit fontScale="47500" lnSpcReduction="20000"/>
          </a:bodyPr>
          <a:lstStyle/>
          <a:p>
            <a:r>
              <a:rPr lang="pl-PL" dirty="0"/>
              <a:t>Wyrok</a:t>
            </a:r>
          </a:p>
          <a:p>
            <a:r>
              <a:rPr lang="pl-PL" dirty="0"/>
              <a:t>Sądu Apelacyjnego w Katowicach</a:t>
            </a:r>
          </a:p>
          <a:p>
            <a:r>
              <a:rPr lang="pl-PL" dirty="0"/>
              <a:t>z dnia 14 lutego 2013 r.</a:t>
            </a:r>
          </a:p>
          <a:p>
            <a:r>
              <a:rPr lang="pl-PL" dirty="0"/>
              <a:t>I </a:t>
            </a:r>
            <a:r>
              <a:rPr lang="pl-PL" dirty="0" err="1"/>
              <a:t>ACa</a:t>
            </a:r>
            <a:r>
              <a:rPr lang="pl-PL" dirty="0"/>
              <a:t> 970/12</a:t>
            </a:r>
          </a:p>
          <a:p>
            <a:r>
              <a:rPr lang="pl-PL" b="1" dirty="0"/>
              <a:t>Tytuł: </a:t>
            </a:r>
            <a:r>
              <a:rPr lang="pl-PL" dirty="0"/>
              <a:t>Niezręczność i nieuwaga przy przeprowadzaniu zabiegu jako źródło odpowiedzialności lekarza.</a:t>
            </a:r>
          </a:p>
          <a:p>
            <a:r>
              <a:rPr lang="pl-PL" dirty="0"/>
              <a:t>O zawinieniu lekarza może zdecydować nie tylko zarzucenie mu braku wystarczającej wiedzy i umiejętności praktycznych, odpowiadających aprobowanemu wzorcowi należytej staranności, ale także niezręczność i nieuwaga przeprowadzanego zabiegu, jeżeli oceniając obiektywnie nie powinny one wystąpić w konkretnych okolicznościach. Nie chodzi zatem o staranność wyższą od przeciętnej wymaganą wobec lekarza, lecz o wysoki poziom przeciętnej staranności każdego lekarza jako staranności zawodowej (art. 355 § 2 k.c.) i według tej przeciętnej ocenianie konkretnego zachowania. Do obowiązków lekarzy oraz personelu medycznego należy bowiem podjęcie takiego sposobu postępowania (leczenia), które gwarantować powinno, przy zachowaniu aktualnego stanu wiedzy i zasad staranności, przewidywalny efekt w postaci wyleczenia, a przede wszystkim </a:t>
            </a:r>
            <a:r>
              <a:rPr lang="pl-PL" dirty="0" err="1"/>
              <a:t>nienarażenie</a:t>
            </a:r>
            <a:r>
              <a:rPr lang="pl-PL" dirty="0"/>
              <a:t> pacjentów na pogorszenie stanu zdrowia.</a:t>
            </a:r>
          </a:p>
          <a:p>
            <a:r>
              <a:rPr lang="pl-PL" i="1" dirty="0"/>
              <a:t>LEX nr 1289424</a:t>
            </a:r>
            <a:endParaRPr lang="pl-PL" dirty="0"/>
          </a:p>
          <a:p>
            <a:endParaRPr lang="pl-PL" dirty="0"/>
          </a:p>
        </p:txBody>
      </p:sp>
    </p:spTree>
    <p:extLst>
      <p:ext uri="{BB962C8B-B14F-4D97-AF65-F5344CB8AC3E}">
        <p14:creationId xmlns:p14="http://schemas.microsoft.com/office/powerpoint/2010/main" val="14070829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Należyta staranność</a:t>
            </a:r>
            <a:endParaRPr lang="pl-PL" dirty="0"/>
          </a:p>
        </p:txBody>
      </p:sp>
      <p:sp>
        <p:nvSpPr>
          <p:cNvPr id="3" name="Symbol zastępczy zawartości 2"/>
          <p:cNvSpPr>
            <a:spLocks noGrp="1"/>
          </p:cNvSpPr>
          <p:nvPr>
            <p:ph idx="1"/>
          </p:nvPr>
        </p:nvSpPr>
        <p:spPr/>
        <p:txBody>
          <a:bodyPr>
            <a:normAutofit fontScale="32500" lnSpcReduction="20000"/>
          </a:bodyPr>
          <a:lstStyle/>
          <a:p>
            <a:r>
              <a:rPr lang="pl-PL" dirty="0"/>
              <a:t>Wyrok</a:t>
            </a:r>
          </a:p>
          <a:p>
            <a:r>
              <a:rPr lang="pl-PL" dirty="0"/>
              <a:t>Sądu Najwyższego</a:t>
            </a:r>
          </a:p>
          <a:p>
            <a:r>
              <a:rPr lang="pl-PL" dirty="0"/>
              <a:t>z dnia 10 lutego 2010 r.</a:t>
            </a:r>
          </a:p>
          <a:p>
            <a:r>
              <a:rPr lang="pl-PL" dirty="0"/>
              <a:t>V CSK 287/09</a:t>
            </a:r>
          </a:p>
          <a:p>
            <a:r>
              <a:rPr lang="pl-PL" dirty="0"/>
              <a:t>1. W sprawach o niedołożenie należytej staranności przez lekarza, a taka powinność na nim spoczywa (art. 355 § 1 k.c.), sąd dla ustalenia winy lekarza korzysta z wiadomości specjalnych posiadanych przez biegłych. Opinią biegłych nie jest jednak związany w zakresie, który jest zastrzeżony do wyłącznej kompetencji sądu, to znaczy do oceny, czy spełniona jest przesłanka obiektywna i przesłanki subiektywne winy.</a:t>
            </a:r>
          </a:p>
          <a:p>
            <a:r>
              <a:rPr lang="pl-PL" dirty="0"/>
              <a:t>2. Jeżeli zachowanie lekarza przy dokonywaniu zabiegu medycznego odbiega na niekorzyść od przyjętego, abstrakcyjnego wzorca postępowania lekarza, przemawia to za jego winą w razie wyrządzenia szkody. Wzorzec jest budowany według obiektywnych kryteriów takiego poziomu fachowości, poniżej którego postępowanie danego lekarza należy ocenić negatywnie. Właściwy poziom fachowości wyznaczają wspomniane powyżej kwalifikacje (specjalizacja, stopień naukowy), posiadane doświadczenie ogólne i przy wykonywaniu określonych zabiegów medycznych, charakter i zakres dokształcania się w pogłębianiu wiedzy medycznej i poznawaniu nowych metod leczenia. O zawinieniu lekarza może zdecydować nie tylko zarzucenie mu braku wystarczającej wiedzy i umiejętności praktycznych, odpowiadających aprobowanemu wzorcowi należytej staranności, ale także niezręczność i nieuwaga przeprowadzanego zabiegu, jeżeli oceniając obiektywnie nie powinny one wystąpić w konkretnych okolicznościach. Nie chodzi zatem o staranność wyższą od przeciętnej wymaganą wobec lekarza, jak to formułuje się w niektórych wypowiedziach, lecz o wysoki poziom przeciętnej staranności każdego lekarza jako staranności zawodowej (art. 355 § 2 k.c.) i według tej przeciętnej ocenianie konkretnego zachowania.</a:t>
            </a:r>
          </a:p>
          <a:p>
            <a:r>
              <a:rPr lang="pl-PL" dirty="0"/>
              <a:t>3. Do obowiązków lekarzy oraz personelu medycznego należy podjęcie takiego sposobu postępowania (leczenia), które gwarantować powinno, przy zachowaniu aktualnego stanu wiedzy i zasad staranności, przewidywalny efekt w postaci wyleczenia, a przede wszystkim nie narażenie pacjentów na pogorszenie stanu zdrowia.</a:t>
            </a:r>
          </a:p>
          <a:p>
            <a:r>
              <a:rPr lang="pl-PL" dirty="0"/>
              <a:t>4. Pojęcie bezprawności należy rozumieć szeroko jako sprzeczność z obowiązującym porządkiem prawnym, przez który należy rozumieć nie tylko ustawodawstwo, ale również obowiązujące w społeczeństwie zasady współżycia społecznego; wśród nich mieści się przeprowadzanie zabiegów operacyjnych zgodnie ze sztuką lekarską i z najwyższą starannością wymaganą od profesjonalistów w zakresie medycyny.</a:t>
            </a:r>
          </a:p>
          <a:p>
            <a:r>
              <a:rPr lang="pl-PL" i="1" dirty="0"/>
              <a:t>LEX nr 786561, OSP 2012/10/95</a:t>
            </a:r>
            <a:endParaRPr lang="pl-PL" dirty="0"/>
          </a:p>
          <a:p>
            <a:endParaRPr lang="pl-PL" dirty="0"/>
          </a:p>
        </p:txBody>
      </p:sp>
    </p:spTree>
    <p:extLst>
      <p:ext uri="{BB962C8B-B14F-4D97-AF65-F5344CB8AC3E}">
        <p14:creationId xmlns:p14="http://schemas.microsoft.com/office/powerpoint/2010/main" val="35602212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Należyta staranność</a:t>
            </a:r>
            <a:endParaRPr lang="pl-PL" dirty="0"/>
          </a:p>
        </p:txBody>
      </p:sp>
      <p:sp>
        <p:nvSpPr>
          <p:cNvPr id="3" name="Symbol zastępczy zawartości 2"/>
          <p:cNvSpPr>
            <a:spLocks noGrp="1"/>
          </p:cNvSpPr>
          <p:nvPr>
            <p:ph idx="1"/>
          </p:nvPr>
        </p:nvSpPr>
        <p:spPr/>
        <p:txBody>
          <a:bodyPr>
            <a:normAutofit fontScale="70000" lnSpcReduction="20000"/>
          </a:bodyPr>
          <a:lstStyle/>
          <a:p>
            <a:r>
              <a:rPr lang="pl-PL" dirty="0"/>
              <a:t>Wyrok</a:t>
            </a:r>
          </a:p>
          <a:p>
            <a:r>
              <a:rPr lang="pl-PL" dirty="0"/>
              <a:t>Sądu Najwyższego</a:t>
            </a:r>
          </a:p>
          <a:p>
            <a:r>
              <a:rPr lang="pl-PL" dirty="0"/>
              <a:t>z dnia 13 stycznia 2005 r.</a:t>
            </a:r>
          </a:p>
          <a:p>
            <a:r>
              <a:rPr lang="pl-PL" dirty="0"/>
              <a:t>III CK 143/04</a:t>
            </a:r>
          </a:p>
          <a:p>
            <a:r>
              <a:rPr lang="pl-PL" dirty="0"/>
              <a:t>Zarówno obowiązujące ustawy (art. 4 ustawy z 1998 r. o zawodach lekarza i lekarza dentysty, jak i zasady współżycia społecznego nakazują przeprowadzanie zabiegów operacyjnych zgodnie ze sztuką lekarską, aktualną wiedzą medyczną, etyką zawodową i należytą starannością. Wśród zasad tych mieści się niewątpliwie przeprowadzanie zabiegów operacyjnych z najwyższą starannością wymaganą od profesjonalistów, która wyklucza przypadkowe uszkodzenie innego niż będący przedmiotem zabiegu organu ciała pacjenta.</a:t>
            </a:r>
          </a:p>
          <a:p>
            <a:r>
              <a:rPr lang="pl-PL" i="1" dirty="0"/>
              <a:t>LEX nr 602709</a:t>
            </a:r>
            <a:endParaRPr lang="pl-PL" dirty="0"/>
          </a:p>
          <a:p>
            <a:r>
              <a:rPr lang="pl-PL" dirty="0"/>
              <a:t>602709</a:t>
            </a:r>
          </a:p>
          <a:p>
            <a:endParaRPr lang="pl-PL" dirty="0"/>
          </a:p>
        </p:txBody>
      </p:sp>
    </p:spTree>
    <p:extLst>
      <p:ext uri="{BB962C8B-B14F-4D97-AF65-F5344CB8AC3E}">
        <p14:creationId xmlns:p14="http://schemas.microsoft.com/office/powerpoint/2010/main" val="38619340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Przykłady uznanych roszczeń </a:t>
            </a:r>
            <a:endParaRPr lang="pl-PL" dirty="0"/>
          </a:p>
        </p:txBody>
      </p:sp>
      <p:sp>
        <p:nvSpPr>
          <p:cNvPr id="3" name="Symbol zastępczy zawartości 2"/>
          <p:cNvSpPr>
            <a:spLocks noGrp="1"/>
          </p:cNvSpPr>
          <p:nvPr>
            <p:ph idx="1"/>
          </p:nvPr>
        </p:nvSpPr>
        <p:spPr/>
        <p:txBody>
          <a:bodyPr>
            <a:normAutofit fontScale="92500" lnSpcReduction="10000"/>
          </a:bodyPr>
          <a:lstStyle/>
          <a:p>
            <a:pPr>
              <a:buNone/>
            </a:pPr>
            <a:r>
              <a:rPr lang="pl-PL" altLang="pl-PL" b="1" dirty="0"/>
              <a:t>„</a:t>
            </a:r>
            <a:r>
              <a:rPr lang="pl-PL" altLang="pl-PL" dirty="0"/>
              <a:t>Wyrokiem z dnia 1 lutego 2006 r. Sąd Okręgowy zasądził od Dziecięcego Szpitala Klinicznego w L. na rzecz powoda </a:t>
            </a:r>
            <a:r>
              <a:rPr lang="pl-PL" altLang="pl-PL" dirty="0" err="1"/>
              <a:t>K.Ch</a:t>
            </a:r>
            <a:r>
              <a:rPr lang="pl-PL" altLang="pl-PL" dirty="0"/>
              <a:t>. Kwotę 70.000 zł z tytułu zadośćuczynienia, kwotę 10.000 zł z tytułu odszkodowania oraz ustalił, że Dziecięcy Szpital Kliniczny w L. ponosić będzie odpowiedzialność za ewentualne dalsze następstwa zabiegu operacyjnego”</a:t>
            </a:r>
          </a:p>
          <a:p>
            <a:pPr>
              <a:buNone/>
            </a:pPr>
            <a:r>
              <a:rPr lang="pl-PL" altLang="pl-PL" dirty="0"/>
              <a:t>( Wyrok z dnia 1 lutego 2006 r., Sąd Okręgowy w Lublinie, I C 213/04)</a:t>
            </a:r>
          </a:p>
          <a:p>
            <a:endParaRPr lang="pl-PL" dirty="0"/>
          </a:p>
        </p:txBody>
      </p:sp>
    </p:spTree>
    <p:extLst>
      <p:ext uri="{BB962C8B-B14F-4D97-AF65-F5344CB8AC3E}">
        <p14:creationId xmlns:p14="http://schemas.microsoft.com/office/powerpoint/2010/main" val="8604073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Przykłady uznanych roszczeń – c.d.</a:t>
            </a:r>
            <a:endParaRPr lang="pl-PL" dirty="0"/>
          </a:p>
        </p:txBody>
      </p:sp>
      <p:sp>
        <p:nvSpPr>
          <p:cNvPr id="3" name="Symbol zastępczy zawartości 2"/>
          <p:cNvSpPr>
            <a:spLocks noGrp="1"/>
          </p:cNvSpPr>
          <p:nvPr>
            <p:ph idx="1"/>
          </p:nvPr>
        </p:nvSpPr>
        <p:spPr/>
        <p:txBody>
          <a:bodyPr>
            <a:normAutofit fontScale="85000" lnSpcReduction="20000"/>
          </a:bodyPr>
          <a:lstStyle/>
          <a:p>
            <a:r>
              <a:rPr lang="pl-PL" dirty="0"/>
              <a:t>Wyrokiem Sądu Rejonowego w Zamościu przyznano 45.000 zł zadośćuczynienia i 2.000 zł odszkodowania Annie P. za szkodę wyrządzona przez lekarz stomatolog. W uzasadnieniu sąd podkreślił, że przed wykonaniem ekstrakcji lekarka maiła obowiązek zaznajomić pacjentkę z ewentualnymi powikłaniami i odebrać pisemną zgodę na wykonanie zabiegu oraz, że na wysokość zadośćuczynienia miała również wpływ postawa dentystki, która po powzięciu wiadomości o wyrządzonej szkodzie nie zrobiła nic, aby złagodzić cierpienie pacjentki”</a:t>
            </a:r>
          </a:p>
          <a:p>
            <a:endParaRPr lang="pl-PL" dirty="0"/>
          </a:p>
        </p:txBody>
      </p:sp>
    </p:spTree>
    <p:extLst>
      <p:ext uri="{BB962C8B-B14F-4D97-AF65-F5344CB8AC3E}">
        <p14:creationId xmlns:p14="http://schemas.microsoft.com/office/powerpoint/2010/main" val="31508628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Przykłady uznanych roszczeń – c.d.</a:t>
            </a:r>
            <a:endParaRPr lang="pl-PL" dirty="0"/>
          </a:p>
        </p:txBody>
      </p:sp>
      <p:sp>
        <p:nvSpPr>
          <p:cNvPr id="3" name="Symbol zastępczy zawartości 2"/>
          <p:cNvSpPr>
            <a:spLocks noGrp="1"/>
          </p:cNvSpPr>
          <p:nvPr>
            <p:ph idx="1"/>
          </p:nvPr>
        </p:nvSpPr>
        <p:spPr/>
        <p:txBody>
          <a:bodyPr>
            <a:normAutofit fontScale="85000" lnSpcReduction="20000"/>
          </a:bodyPr>
          <a:lstStyle/>
          <a:p>
            <a:r>
              <a:rPr lang="pl-PL" dirty="0"/>
              <a:t>Wyrokiem Sądu Okręgowego we Wrocławiu orzeczono obowiązek zapłaty 30000 zł na rzecz Fundacji na ratunek dzieciom z choroba nowotworową dla stomatolog w związku ze śmiercią 15-latki spowodowaną wstrząsem anafilaktycznym, którego doznała w gabinecie stomatologicznym po podaniu znieczulenia ogólnego. W uzasadnieniu stwierdzono, że gabinet nie był wystarczająco przygotowany na przeprowadzenie zabiegów w narkozie. Kontrola wykazała brak defibrylatora, przeterminowanie niektórych leków oraz niedokładne prowadzenie dokumentacji medycznej.”</a:t>
            </a:r>
          </a:p>
          <a:p>
            <a:endParaRPr lang="pl-PL" dirty="0"/>
          </a:p>
        </p:txBody>
      </p:sp>
    </p:spTree>
    <p:extLst>
      <p:ext uri="{BB962C8B-B14F-4D97-AF65-F5344CB8AC3E}">
        <p14:creationId xmlns:p14="http://schemas.microsoft.com/office/powerpoint/2010/main" val="392525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Definicja /wg prof. Leszka Kubickiego/</a:t>
            </a:r>
            <a:endParaRPr lang="pl-PL" dirty="0"/>
          </a:p>
        </p:txBody>
      </p:sp>
      <p:sp>
        <p:nvSpPr>
          <p:cNvPr id="3" name="Symbol zastępczy zawartości 2"/>
          <p:cNvSpPr>
            <a:spLocks noGrp="1"/>
          </p:cNvSpPr>
          <p:nvPr>
            <p:ph idx="1"/>
          </p:nvPr>
        </p:nvSpPr>
        <p:spPr/>
        <p:txBody>
          <a:bodyPr>
            <a:normAutofit lnSpcReduction="10000"/>
          </a:bodyPr>
          <a:lstStyle/>
          <a:p>
            <a:r>
              <a:rPr lang="pl-PL" b="1" dirty="0" smtClean="0"/>
              <a:t>Prawo medyczne (sensu stricto): </a:t>
            </a:r>
            <a:r>
              <a:rPr lang="pl-PL" dirty="0" smtClean="0"/>
              <a:t>zbiór </a:t>
            </a:r>
            <a:r>
              <a:rPr lang="pl-PL" dirty="0"/>
              <a:t>przepisów prawnych regulujących prawa i obowiązki pacjenta i personelu medycznego (m.in. pielęgniarki, położnej, lekarza, lekarza dentysty, ratownika) oraz sposób funkcjonowania Narodowego Funduszu Zdrowia, zakładów opieki zdrowotnej, a także innych podmiotów świadczących usługi medyczne. </a:t>
            </a:r>
          </a:p>
        </p:txBody>
      </p:sp>
    </p:spTree>
    <p:extLst>
      <p:ext uri="{BB962C8B-B14F-4D97-AF65-F5344CB8AC3E}">
        <p14:creationId xmlns:p14="http://schemas.microsoft.com/office/powerpoint/2010/main" val="23903682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Przykłady uznanych roszczeń – c.d.</a:t>
            </a:r>
            <a:endParaRPr lang="pl-PL" dirty="0"/>
          </a:p>
        </p:txBody>
      </p:sp>
      <p:sp>
        <p:nvSpPr>
          <p:cNvPr id="3" name="Symbol zastępczy zawartości 2"/>
          <p:cNvSpPr>
            <a:spLocks noGrp="1"/>
          </p:cNvSpPr>
          <p:nvPr>
            <p:ph idx="1"/>
          </p:nvPr>
        </p:nvSpPr>
        <p:spPr/>
        <p:txBody>
          <a:bodyPr>
            <a:normAutofit fontScale="92500" lnSpcReduction="10000"/>
          </a:bodyPr>
          <a:lstStyle/>
          <a:p>
            <a:r>
              <a:rPr lang="pl-PL" altLang="pl-PL" dirty="0"/>
              <a:t>„Wyrokiem Sądu Apelacyjnego w Lublinie zasądzono 13500 zł odszkodowania i 2000 zł zadośćuczynienia za niewłaściwe leczenie protetyczne. Sąd zwrócił uwagę, że w trakcie leczenia lekarz nie zdiagnozował właściwie przyczyn dolegliwości i nie usunął ich, co pogarszało stan zdrowia kobiety. Lekarz nie dopełnił również obowiązku poinformowania pacjentki o możliwych powikłaniach przed przystąpieniem do leczenia.”</a:t>
            </a:r>
          </a:p>
          <a:p>
            <a:endParaRPr lang="pl-PL" dirty="0"/>
          </a:p>
        </p:txBody>
      </p:sp>
    </p:spTree>
    <p:extLst>
      <p:ext uri="{BB962C8B-B14F-4D97-AF65-F5344CB8AC3E}">
        <p14:creationId xmlns:p14="http://schemas.microsoft.com/office/powerpoint/2010/main" val="16864959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Przykłady uznanych roszczeń – c.d.</a:t>
            </a:r>
            <a:endParaRPr lang="pl-PL" dirty="0"/>
          </a:p>
        </p:txBody>
      </p:sp>
      <p:sp>
        <p:nvSpPr>
          <p:cNvPr id="3" name="Symbol zastępczy zawartości 2"/>
          <p:cNvSpPr>
            <a:spLocks noGrp="1"/>
          </p:cNvSpPr>
          <p:nvPr>
            <p:ph idx="1"/>
          </p:nvPr>
        </p:nvSpPr>
        <p:spPr/>
        <p:txBody>
          <a:bodyPr>
            <a:normAutofit fontScale="77500" lnSpcReduction="20000"/>
          </a:bodyPr>
          <a:lstStyle/>
          <a:p>
            <a:r>
              <a:rPr lang="pl-PL" dirty="0"/>
              <a:t>Wyrokiem Sądu Okręgowego w Lublinie zasądzono 1000 zł odszkodowania za naruszenie dóbr osobistych pacjenta. Sąd zwrócił uwagę na ujawnienie informacji o stanie jamy ustnej pacjenta w korespondencji z rzecznikiem konsumenta oraz w trakcie rozprawy sądowej. W opinii sądu lekarka miała obowiązek dowiedzieć się jakich konkretnie informacji potrzebuje rzecznik konsumenta – nie żądał on informacji o leczeniu ani sposobie jego wykonywania, poza tym lekarzowi przysługiwało prawo do odmowy udzielenia informacji w związku z tajemnica lekarską. Ponadto sąd oświadczył, że pisemne wypowiedzi lekarza że leczony pacjent ‘żyje z pisania skarg’, naruszają jego prywatność</a:t>
            </a:r>
          </a:p>
        </p:txBody>
      </p:sp>
    </p:spTree>
    <p:extLst>
      <p:ext uri="{BB962C8B-B14F-4D97-AF65-F5344CB8AC3E}">
        <p14:creationId xmlns:p14="http://schemas.microsoft.com/office/powerpoint/2010/main" val="31369145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smtClean="0"/>
              <a:t>Relacja stron w stosunku: lekarz-pacjent, czyli oko za oko, ząb za ząb, albo inaczej Jak Kuba Bogu, tak Bóg Kubie</a:t>
            </a:r>
            <a:endParaRPr lang="pl-PL" sz="2800" dirty="0"/>
          </a:p>
        </p:txBody>
      </p:sp>
      <p:sp>
        <p:nvSpPr>
          <p:cNvPr id="3" name="Symbol zastępczy zawartości 2"/>
          <p:cNvSpPr>
            <a:spLocks noGrp="1"/>
          </p:cNvSpPr>
          <p:nvPr>
            <p:ph idx="1"/>
          </p:nvPr>
        </p:nvSpPr>
        <p:spPr/>
        <p:txBody>
          <a:bodyPr>
            <a:normAutofit fontScale="70000" lnSpcReduction="20000"/>
          </a:bodyPr>
          <a:lstStyle/>
          <a:p>
            <a:pPr marL="64008" indent="0">
              <a:buNone/>
            </a:pPr>
            <a:r>
              <a:rPr lang="pl-PL" i="1" dirty="0"/>
              <a:t>§ 215. </a:t>
            </a:r>
            <a:r>
              <a:rPr lang="pl-PL" i="1" dirty="0" smtClean="0"/>
              <a:t>„Jeśli </a:t>
            </a:r>
            <a:r>
              <a:rPr lang="pl-PL" i="1" dirty="0"/>
              <a:t>lekarz obywatelowi operację </a:t>
            </a:r>
            <a:r>
              <a:rPr lang="pl-PL" i="1" dirty="0" smtClean="0"/>
              <a:t>ciężką nożem </a:t>
            </a:r>
            <a:r>
              <a:rPr lang="pl-PL" i="1" dirty="0"/>
              <a:t>z brązu wykonał, obywatela</a:t>
            </a:r>
          </a:p>
          <a:p>
            <a:pPr marL="64008" indent="0">
              <a:buNone/>
            </a:pPr>
            <a:r>
              <a:rPr lang="pl-PL" i="1" dirty="0"/>
              <a:t>uzdrowił lub łuk brwiowy obywatela </a:t>
            </a:r>
            <a:r>
              <a:rPr lang="pl-PL" i="1" dirty="0" smtClean="0"/>
              <a:t>nożem </a:t>
            </a:r>
            <a:r>
              <a:rPr lang="pl-PL" i="1" dirty="0"/>
              <a:t>z brązu otworzył i oko obywatela</a:t>
            </a:r>
          </a:p>
          <a:p>
            <a:pPr marL="64008" indent="0">
              <a:buNone/>
            </a:pPr>
            <a:r>
              <a:rPr lang="pl-PL" i="1" dirty="0"/>
              <a:t>uzdrowił, 10 szekli srebra </a:t>
            </a:r>
            <a:r>
              <a:rPr lang="pl-PL" i="1" dirty="0" smtClean="0"/>
              <a:t>weźmie.</a:t>
            </a:r>
          </a:p>
          <a:p>
            <a:pPr marL="64008" indent="0">
              <a:buNone/>
            </a:pPr>
            <a:endParaRPr lang="pl-PL" i="1" dirty="0"/>
          </a:p>
          <a:p>
            <a:pPr marL="64008" indent="0">
              <a:buNone/>
            </a:pPr>
            <a:r>
              <a:rPr lang="pl-PL" i="1" dirty="0"/>
              <a:t>§ 218. Jeśli lekarz obywatelowi operację </a:t>
            </a:r>
            <a:r>
              <a:rPr lang="pl-PL" i="1" dirty="0" smtClean="0"/>
              <a:t>ciężką nożem </a:t>
            </a:r>
            <a:r>
              <a:rPr lang="pl-PL" i="1" dirty="0"/>
              <a:t>z brązu wykonał i spowodował</a:t>
            </a:r>
          </a:p>
          <a:p>
            <a:pPr marL="64008" indent="0">
              <a:buNone/>
            </a:pPr>
            <a:r>
              <a:rPr lang="pl-PL" i="1" dirty="0"/>
              <a:t>śmierć obywatela lub łuk brwiowy obywatela </a:t>
            </a:r>
            <a:r>
              <a:rPr lang="pl-PL" i="1" dirty="0" smtClean="0"/>
              <a:t>nożem </a:t>
            </a:r>
            <a:r>
              <a:rPr lang="pl-PL" i="1" dirty="0"/>
              <a:t>z brązu otworzył i oka</a:t>
            </a:r>
          </a:p>
          <a:p>
            <a:pPr marL="64008" indent="0">
              <a:buNone/>
            </a:pPr>
            <a:r>
              <a:rPr lang="pl-PL" i="1" dirty="0"/>
              <a:t>obywatela pozbawił, rękę mu utną.</a:t>
            </a:r>
          </a:p>
          <a:p>
            <a:pPr marL="64008" indent="0">
              <a:buNone/>
            </a:pPr>
            <a:r>
              <a:rPr lang="pl-PL" b="1" i="1" dirty="0"/>
              <a:t>Kodeks Hammurabiego (XVIII w. p.n.e</a:t>
            </a:r>
            <a:r>
              <a:rPr lang="pl-PL" b="1" i="1" dirty="0" smtClean="0"/>
              <a:t>.)</a:t>
            </a:r>
          </a:p>
          <a:p>
            <a:pPr marL="64008" indent="0">
              <a:buNone/>
            </a:pPr>
            <a:r>
              <a:rPr lang="pl-PL" b="1" i="1" dirty="0" smtClean="0"/>
              <a:t>/cyt. Za: Agnieszka </a:t>
            </a:r>
            <a:r>
              <a:rPr lang="pl-PL" b="1" i="1" dirty="0" err="1" smtClean="0"/>
              <a:t>Fiutak</a:t>
            </a:r>
            <a:r>
              <a:rPr lang="pl-PL" b="1" i="1" dirty="0" smtClean="0"/>
              <a:t>, Prawo w medycynie, wyd. 2, </a:t>
            </a:r>
            <a:r>
              <a:rPr lang="pl-PL" b="1" i="1" dirty="0" err="1" smtClean="0"/>
              <a:t>C.H.Beck</a:t>
            </a:r>
            <a:r>
              <a:rPr lang="pl-PL" b="1" i="1" dirty="0" smtClean="0"/>
              <a:t>, Warszawa 2011/</a:t>
            </a:r>
            <a:endParaRPr lang="pl-PL" dirty="0"/>
          </a:p>
        </p:txBody>
      </p:sp>
    </p:spTree>
    <p:extLst>
      <p:ext uri="{BB962C8B-B14F-4D97-AF65-F5344CB8AC3E}">
        <p14:creationId xmlns:p14="http://schemas.microsoft.com/office/powerpoint/2010/main" val="116060088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Pryncypia współczesnej bioetyki</a:t>
            </a:r>
            <a:endParaRPr lang="pl-PL" dirty="0"/>
          </a:p>
        </p:txBody>
      </p:sp>
      <p:sp>
        <p:nvSpPr>
          <p:cNvPr id="3" name="Symbol zastępczy zawartości 2"/>
          <p:cNvSpPr>
            <a:spLocks noGrp="1"/>
          </p:cNvSpPr>
          <p:nvPr>
            <p:ph idx="1"/>
          </p:nvPr>
        </p:nvSpPr>
        <p:spPr/>
        <p:txBody>
          <a:bodyPr/>
          <a:lstStyle/>
          <a:p>
            <a:r>
              <a:rPr lang="pl-PL" dirty="0"/>
              <a:t>Dobroczynność</a:t>
            </a:r>
          </a:p>
          <a:p>
            <a:endParaRPr lang="pl-PL" dirty="0"/>
          </a:p>
          <a:p>
            <a:r>
              <a:rPr lang="pl-PL" dirty="0"/>
              <a:t>Nieszkodzenie</a:t>
            </a:r>
          </a:p>
          <a:p>
            <a:endParaRPr lang="pl-PL" dirty="0"/>
          </a:p>
          <a:p>
            <a:r>
              <a:rPr lang="pl-PL" b="1" dirty="0"/>
              <a:t>Autonomia</a:t>
            </a:r>
          </a:p>
          <a:p>
            <a:endParaRPr lang="pl-PL" dirty="0"/>
          </a:p>
          <a:p>
            <a:r>
              <a:rPr lang="pl-PL" dirty="0"/>
              <a:t>Sprawiedliwość</a:t>
            </a:r>
          </a:p>
          <a:p>
            <a:endParaRPr lang="pl-PL" dirty="0"/>
          </a:p>
        </p:txBody>
      </p:sp>
    </p:spTree>
    <p:extLst>
      <p:ext uri="{BB962C8B-B14F-4D97-AF65-F5344CB8AC3E}">
        <p14:creationId xmlns:p14="http://schemas.microsoft.com/office/powerpoint/2010/main" val="53775381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3200" dirty="0" smtClean="0"/>
              <a:t>Paternalizm/Autonomia</a:t>
            </a:r>
            <a:br>
              <a:rPr lang="pl-PL" sz="3200" dirty="0" smtClean="0"/>
            </a:br>
            <a:r>
              <a:rPr lang="pl-PL" sz="3200" dirty="0" smtClean="0"/>
              <a:t>w świetle pryncypiów zawodu lekarza</a:t>
            </a:r>
            <a:endParaRPr lang="pl-PL" sz="3200" dirty="0"/>
          </a:p>
        </p:txBody>
      </p:sp>
      <p:sp>
        <p:nvSpPr>
          <p:cNvPr id="3" name="Symbol zastępczy zawartości 2"/>
          <p:cNvSpPr>
            <a:spLocks noGrp="1"/>
          </p:cNvSpPr>
          <p:nvPr>
            <p:ph idx="1"/>
          </p:nvPr>
        </p:nvSpPr>
        <p:spPr/>
        <p:txBody>
          <a:bodyPr/>
          <a:lstStyle/>
          <a:p>
            <a:r>
              <a:rPr lang="pl-PL" dirty="0" smtClean="0"/>
              <a:t>PRIMUM NON NOCERE</a:t>
            </a:r>
          </a:p>
          <a:p>
            <a:r>
              <a:rPr lang="pl-PL" dirty="0" smtClean="0"/>
              <a:t>SALUS AEGROTI SUPREMA LEX (THE HEALTH OF MY PATIENT WILL BE MY FIRST CONSIDERATION</a:t>
            </a:r>
          </a:p>
          <a:p>
            <a:endParaRPr lang="pl-PL" dirty="0" smtClean="0"/>
          </a:p>
        </p:txBody>
      </p:sp>
    </p:spTree>
    <p:extLst>
      <p:ext uri="{BB962C8B-B14F-4D97-AF65-F5344CB8AC3E}">
        <p14:creationId xmlns:p14="http://schemas.microsoft.com/office/powerpoint/2010/main" val="40011113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Model paternalistyczny</a:t>
            </a:r>
            <a:endParaRPr lang="pl-PL" dirty="0"/>
          </a:p>
        </p:txBody>
      </p:sp>
      <p:sp>
        <p:nvSpPr>
          <p:cNvPr id="3" name="Symbol zastępczy zawartości 2"/>
          <p:cNvSpPr>
            <a:spLocks noGrp="1"/>
          </p:cNvSpPr>
          <p:nvPr>
            <p:ph idx="1"/>
          </p:nvPr>
        </p:nvSpPr>
        <p:spPr/>
        <p:txBody>
          <a:bodyPr/>
          <a:lstStyle/>
          <a:p>
            <a:r>
              <a:rPr lang="pl-PL" u="sng" dirty="0"/>
              <a:t>P</a:t>
            </a:r>
            <a:r>
              <a:rPr lang="pl-PL" u="sng" dirty="0" smtClean="0"/>
              <a:t>olegał</a:t>
            </a:r>
            <a:r>
              <a:rPr lang="pl-PL" dirty="0" smtClean="0"/>
              <a:t> </a:t>
            </a:r>
            <a:r>
              <a:rPr lang="pl-PL" dirty="0"/>
              <a:t>na tym, że w relacji lekarz – pacjent podmiotem dominującym był lekarz, miał on wszelkie kompetencje odnośnie do podejmowania istotnych decyzji dotyczących zdrowia i życia pacjenta </a:t>
            </a:r>
          </a:p>
        </p:txBody>
      </p:sp>
    </p:spTree>
    <p:extLst>
      <p:ext uri="{BB962C8B-B14F-4D97-AF65-F5344CB8AC3E}">
        <p14:creationId xmlns:p14="http://schemas.microsoft.com/office/powerpoint/2010/main" val="22185159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Model partnerski</a:t>
            </a:r>
            <a:endParaRPr lang="pl-PL" dirty="0"/>
          </a:p>
        </p:txBody>
      </p:sp>
      <p:sp>
        <p:nvSpPr>
          <p:cNvPr id="3" name="Symbol zastępczy zawartości 2"/>
          <p:cNvSpPr>
            <a:spLocks noGrp="1"/>
          </p:cNvSpPr>
          <p:nvPr>
            <p:ph idx="1"/>
          </p:nvPr>
        </p:nvSpPr>
        <p:spPr/>
        <p:txBody>
          <a:bodyPr/>
          <a:lstStyle/>
          <a:p>
            <a:r>
              <a:rPr lang="pl-PL" dirty="0"/>
              <a:t>F</a:t>
            </a:r>
            <a:r>
              <a:rPr lang="pl-PL" dirty="0" smtClean="0"/>
              <a:t>unkcjonujący </a:t>
            </a:r>
            <a:r>
              <a:rPr lang="pl-PL" dirty="0"/>
              <a:t>na zasadzie pełnej autonomii pacjenta. Lekarz jest profesjonalnym partnerem pacjenta, który po jego zbadaniu ma obowiązek poinformowania go o stanie zdrowia. Dziś decyzja o dalszym leczeniu należy do pacjenta, a nie do lekarza. Pacjent ma prawo sam o sobie decydować. </a:t>
            </a:r>
          </a:p>
        </p:txBody>
      </p:sp>
    </p:spTree>
    <p:extLst>
      <p:ext uri="{BB962C8B-B14F-4D97-AF65-F5344CB8AC3E}">
        <p14:creationId xmlns:p14="http://schemas.microsoft.com/office/powerpoint/2010/main" val="36893467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Źródła prawa medycznego</a:t>
            </a:r>
            <a:endParaRPr lang="pl-PL" dirty="0"/>
          </a:p>
        </p:txBody>
      </p:sp>
      <p:sp>
        <p:nvSpPr>
          <p:cNvPr id="3" name="Symbol zastępczy zawartości 2"/>
          <p:cNvSpPr>
            <a:spLocks noGrp="1"/>
          </p:cNvSpPr>
          <p:nvPr>
            <p:ph idx="1"/>
          </p:nvPr>
        </p:nvSpPr>
        <p:spPr/>
        <p:txBody>
          <a:bodyPr/>
          <a:lstStyle/>
          <a:p>
            <a:r>
              <a:rPr lang="pl-PL" dirty="0" smtClean="0"/>
              <a:t>Poziom międzynarodowy</a:t>
            </a:r>
          </a:p>
          <a:p>
            <a:r>
              <a:rPr lang="pl-PL" dirty="0" smtClean="0"/>
              <a:t>Poziom europejski</a:t>
            </a:r>
          </a:p>
          <a:p>
            <a:r>
              <a:rPr lang="pl-PL" dirty="0" smtClean="0"/>
              <a:t>Poziom krajowy</a:t>
            </a:r>
          </a:p>
        </p:txBody>
      </p:sp>
    </p:spTree>
    <p:extLst>
      <p:ext uri="{BB962C8B-B14F-4D97-AF65-F5344CB8AC3E}">
        <p14:creationId xmlns:p14="http://schemas.microsoft.com/office/powerpoint/2010/main" val="24628781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Źródła prawa obowiązujące w Polsce – art. 9 i 87 Konstytucji RP</a:t>
            </a:r>
            <a:endParaRPr lang="pl-PL" dirty="0"/>
          </a:p>
        </p:txBody>
      </p:sp>
      <p:sp>
        <p:nvSpPr>
          <p:cNvPr id="3" name="Symbol zastępczy zawartości 2"/>
          <p:cNvSpPr>
            <a:spLocks noGrp="1"/>
          </p:cNvSpPr>
          <p:nvPr>
            <p:ph idx="1"/>
          </p:nvPr>
        </p:nvSpPr>
        <p:spPr/>
        <p:txBody>
          <a:bodyPr>
            <a:normAutofit fontScale="92500" lnSpcReduction="20000"/>
          </a:bodyPr>
          <a:lstStyle/>
          <a:p>
            <a:r>
              <a:rPr lang="pl-PL" b="1" dirty="0" smtClean="0"/>
              <a:t>Art. 9 Konstytucji RP: </a:t>
            </a:r>
            <a:r>
              <a:rPr lang="pl-PL" dirty="0" smtClean="0"/>
              <a:t>Rzeczpospolita Polska przestrzega wiążącego ją prawa międzynarodowego</a:t>
            </a:r>
          </a:p>
          <a:p>
            <a:r>
              <a:rPr lang="pl-PL" b="1" dirty="0"/>
              <a:t>Art. </a:t>
            </a:r>
            <a:r>
              <a:rPr lang="pl-PL" b="1" dirty="0" smtClean="0"/>
              <a:t>87 Konstytucji RP: 1. </a:t>
            </a:r>
            <a:r>
              <a:rPr lang="pl-PL" dirty="0" smtClean="0"/>
              <a:t>Źródłami </a:t>
            </a:r>
            <a:r>
              <a:rPr lang="pl-PL" dirty="0"/>
              <a:t>powszechnie obowiązującego prawa Rzeczypospolitej Polskiej są: Konstytucja, ustawy, ratyfikowane umowy międzynarodowe oraz rozporządzenia. </a:t>
            </a:r>
          </a:p>
          <a:p>
            <a:r>
              <a:rPr lang="pl-PL" dirty="0" smtClean="0"/>
              <a:t>2. Źródłami </a:t>
            </a:r>
            <a:r>
              <a:rPr lang="pl-PL" dirty="0"/>
              <a:t>powszechnie obowiązującego prawa Rzeczypospolitej Polskiej są na obszarze działania organów, które je ustanowiły, akty prawa miejscowego.</a:t>
            </a:r>
          </a:p>
          <a:p>
            <a:endParaRPr lang="pl-PL" dirty="0"/>
          </a:p>
        </p:txBody>
      </p:sp>
    </p:spTree>
    <p:extLst>
      <p:ext uri="{BB962C8B-B14F-4D97-AF65-F5344CB8AC3E}">
        <p14:creationId xmlns:p14="http://schemas.microsoft.com/office/powerpoint/2010/main" val="221538391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Źródła – art. 91 Konstytucji RP</a:t>
            </a:r>
            <a:endParaRPr lang="pl-PL" dirty="0"/>
          </a:p>
        </p:txBody>
      </p:sp>
      <p:sp>
        <p:nvSpPr>
          <p:cNvPr id="3" name="Symbol zastępczy zawartości 2"/>
          <p:cNvSpPr>
            <a:spLocks noGrp="1"/>
          </p:cNvSpPr>
          <p:nvPr>
            <p:ph idx="1"/>
          </p:nvPr>
        </p:nvSpPr>
        <p:spPr/>
        <p:txBody>
          <a:bodyPr>
            <a:normAutofit fontScale="77500" lnSpcReduction="20000"/>
          </a:bodyPr>
          <a:lstStyle/>
          <a:p>
            <a:r>
              <a:rPr lang="pl-PL" b="1" dirty="0"/>
              <a:t>Art. </a:t>
            </a:r>
            <a:r>
              <a:rPr lang="pl-PL" b="1" dirty="0" smtClean="0"/>
              <a:t>91. Konstytucji RP: 1.</a:t>
            </a:r>
            <a:r>
              <a:rPr lang="pl-PL" dirty="0" smtClean="0"/>
              <a:t>Ratyfikowana </a:t>
            </a:r>
            <a:r>
              <a:rPr lang="pl-PL" dirty="0"/>
              <a:t>umowa międzynarodowa, po jej ogłoszeniu w Dzienniku Ustaw Rzeczypospolitej Polskiej, stanowi część krajowego porządku prawnego i jest bezpośrednio stosowana, chyba że jej stosowanie jest uzależnione od wydania ustawy. </a:t>
            </a:r>
          </a:p>
          <a:p>
            <a:r>
              <a:rPr lang="pl-PL" b="1" dirty="0" smtClean="0"/>
              <a:t>2</a:t>
            </a:r>
            <a:r>
              <a:rPr lang="pl-PL" dirty="0" smtClean="0"/>
              <a:t>. Umowa </a:t>
            </a:r>
            <a:r>
              <a:rPr lang="pl-PL" dirty="0"/>
              <a:t>międzynarodowa ratyfikowana za uprzednią zgodą wyrażoną w ustawie ma pierwszeństwo przed ustawą, jeżeli ustawy tej nie da się pogodzić z umową. </a:t>
            </a:r>
          </a:p>
          <a:p>
            <a:r>
              <a:rPr lang="pl-PL" b="1" dirty="0" smtClean="0"/>
              <a:t>3.</a:t>
            </a:r>
            <a:r>
              <a:rPr lang="pl-PL" dirty="0" smtClean="0"/>
              <a:t> Jeżeli </a:t>
            </a:r>
            <a:r>
              <a:rPr lang="pl-PL" dirty="0"/>
              <a:t>wynika to z ratyfikowanej przez Rzeczpospolitą Polską umowy konstytuującej organizację międzynarodową, prawo przez nią stanowione jest stosowane bezpośrednio, mając pierwszeństwo w przypadku kolizji z ustawami.</a:t>
            </a:r>
          </a:p>
          <a:p>
            <a:pPr marL="64008" indent="0">
              <a:buNone/>
            </a:pPr>
            <a:endParaRPr lang="pl-PL" b="1" dirty="0"/>
          </a:p>
          <a:p>
            <a:endParaRPr lang="pl-PL" dirty="0"/>
          </a:p>
        </p:txBody>
      </p:sp>
    </p:spTree>
    <p:extLst>
      <p:ext uri="{BB962C8B-B14F-4D97-AF65-F5344CB8AC3E}">
        <p14:creationId xmlns:p14="http://schemas.microsoft.com/office/powerpoint/2010/main" val="31797200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Definicja – c.d. </a:t>
            </a:r>
            <a:endParaRPr lang="pl-PL" dirty="0"/>
          </a:p>
        </p:txBody>
      </p:sp>
      <p:sp>
        <p:nvSpPr>
          <p:cNvPr id="3" name="Symbol zastępczy zawartości 2"/>
          <p:cNvSpPr>
            <a:spLocks noGrp="1"/>
          </p:cNvSpPr>
          <p:nvPr>
            <p:ph idx="1"/>
          </p:nvPr>
        </p:nvSpPr>
        <p:spPr/>
        <p:txBody>
          <a:bodyPr>
            <a:normAutofit/>
          </a:bodyPr>
          <a:lstStyle/>
          <a:p>
            <a:r>
              <a:rPr lang="pl-PL" b="1" dirty="0" smtClean="0"/>
              <a:t>Prawo medyczne </a:t>
            </a:r>
            <a:r>
              <a:rPr lang="pl-PL" dirty="0"/>
              <a:t>(</a:t>
            </a:r>
            <a:r>
              <a:rPr lang="pl-PL" b="1" i="1" dirty="0"/>
              <a:t>sensu </a:t>
            </a:r>
            <a:r>
              <a:rPr lang="pl-PL" b="1" i="1" dirty="0" smtClean="0"/>
              <a:t>largo</a:t>
            </a:r>
            <a:r>
              <a:rPr lang="pl-PL" dirty="0" smtClean="0"/>
              <a:t>): </a:t>
            </a:r>
            <a:r>
              <a:rPr lang="pl-PL" dirty="0"/>
              <a:t>przepisy dotyczące wykonywania poszczególnych zawodów medycznych, ale również przepisy z zakresu innych gałęzi prawnych, jak np. prawa cywilnego, karnego czy pracy, a odnoszących się do wykonywania zawodu lekarza, pielęgniarki </a:t>
            </a:r>
          </a:p>
          <a:p>
            <a:endParaRPr lang="pl-PL" dirty="0"/>
          </a:p>
        </p:txBody>
      </p:sp>
    </p:spTree>
    <p:extLst>
      <p:ext uri="{BB962C8B-B14F-4D97-AF65-F5344CB8AC3E}">
        <p14:creationId xmlns:p14="http://schemas.microsoft.com/office/powerpoint/2010/main" val="2581470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Prawo międzynarodowe</a:t>
            </a:r>
            <a:endParaRPr lang="pl-PL" dirty="0"/>
          </a:p>
        </p:txBody>
      </p:sp>
      <p:sp>
        <p:nvSpPr>
          <p:cNvPr id="3" name="Symbol zastępczy zawartości 2"/>
          <p:cNvSpPr>
            <a:spLocks noGrp="1"/>
          </p:cNvSpPr>
          <p:nvPr>
            <p:ph idx="1"/>
          </p:nvPr>
        </p:nvSpPr>
        <p:spPr/>
        <p:txBody>
          <a:bodyPr>
            <a:normAutofit fontScale="92500" lnSpcReduction="10000"/>
          </a:bodyPr>
          <a:lstStyle/>
          <a:p>
            <a:r>
              <a:rPr lang="pl-PL" dirty="0" smtClean="0"/>
              <a:t>Konwencja o ochronie praw człowieka i podstawowych wolności (Europejska konwencja praw człowieka) 1950 r. </a:t>
            </a:r>
          </a:p>
          <a:p>
            <a:r>
              <a:rPr lang="pl-PL" dirty="0" smtClean="0"/>
              <a:t>Traktat o Unii Europejskiej oraz Traktat o Funkcjonowaniu Unii Europejskiej (wersja lizbońska)</a:t>
            </a:r>
          </a:p>
          <a:p>
            <a:r>
              <a:rPr lang="pl-PL" dirty="0" smtClean="0"/>
              <a:t>Karta Praw Podstawowych UE 2000</a:t>
            </a:r>
          </a:p>
          <a:p>
            <a:r>
              <a:rPr lang="pl-PL" dirty="0" smtClean="0"/>
              <a:t>Konwencja o ochronie praw człowieka i godności istoty ludzkiej wobec zastosowań biologii i medycyny (Konwencja Biomedyczna) 1997</a:t>
            </a:r>
            <a:endParaRPr lang="pl-PL" dirty="0"/>
          </a:p>
        </p:txBody>
      </p:sp>
    </p:spTree>
    <p:extLst>
      <p:ext uri="{BB962C8B-B14F-4D97-AF65-F5344CB8AC3E}">
        <p14:creationId xmlns:p14="http://schemas.microsoft.com/office/powerpoint/2010/main" val="7017693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Prawo krajowe - konstytucja</a:t>
            </a:r>
            <a:endParaRPr lang="pl-PL" dirty="0"/>
          </a:p>
        </p:txBody>
      </p:sp>
      <p:sp>
        <p:nvSpPr>
          <p:cNvPr id="3" name="Symbol zastępczy zawartości 2"/>
          <p:cNvSpPr>
            <a:spLocks noGrp="1"/>
          </p:cNvSpPr>
          <p:nvPr>
            <p:ph idx="1"/>
          </p:nvPr>
        </p:nvSpPr>
        <p:spPr/>
        <p:txBody>
          <a:bodyPr/>
          <a:lstStyle/>
          <a:p>
            <a:r>
              <a:rPr lang="pl-PL" dirty="0" smtClean="0"/>
              <a:t>Konstytucja RP</a:t>
            </a:r>
            <a:endParaRPr lang="pl-PL" dirty="0"/>
          </a:p>
        </p:txBody>
      </p:sp>
    </p:spTree>
    <p:extLst>
      <p:ext uri="{BB962C8B-B14F-4D97-AF65-F5344CB8AC3E}">
        <p14:creationId xmlns:p14="http://schemas.microsoft.com/office/powerpoint/2010/main" val="22053797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Prawo krajowe – ustawy (wyliczenie przykładowe)</a:t>
            </a:r>
            <a:endParaRPr lang="pl-PL" dirty="0"/>
          </a:p>
        </p:txBody>
      </p:sp>
      <p:sp>
        <p:nvSpPr>
          <p:cNvPr id="3" name="Symbol zastępczy zawartości 2"/>
          <p:cNvSpPr>
            <a:spLocks noGrp="1"/>
          </p:cNvSpPr>
          <p:nvPr>
            <p:ph idx="1"/>
          </p:nvPr>
        </p:nvSpPr>
        <p:spPr/>
        <p:txBody>
          <a:bodyPr>
            <a:normAutofit fontScale="77500" lnSpcReduction="20000"/>
          </a:bodyPr>
          <a:lstStyle/>
          <a:p>
            <a:pPr marL="64008" indent="0">
              <a:buNone/>
            </a:pPr>
            <a:endParaRPr lang="pl-PL" dirty="0" smtClean="0"/>
          </a:p>
          <a:p>
            <a:r>
              <a:rPr lang="pl-PL" dirty="0" smtClean="0"/>
              <a:t>Ustawa o działalności leczniczej,</a:t>
            </a:r>
          </a:p>
          <a:p>
            <a:r>
              <a:rPr lang="pl-PL" dirty="0" smtClean="0"/>
              <a:t>Ustawa o prawach pacjenta i Rzeczniku Praw Pacjenta,</a:t>
            </a:r>
          </a:p>
          <a:p>
            <a:r>
              <a:rPr lang="pl-PL" dirty="0" smtClean="0"/>
              <a:t>Ustawa o zawodach lekarza i lekarza dentysty,</a:t>
            </a:r>
          </a:p>
          <a:p>
            <a:r>
              <a:rPr lang="pl-PL" dirty="0" smtClean="0"/>
              <a:t>Ustawa o zawodach pielęgniarki i położnej,</a:t>
            </a:r>
          </a:p>
          <a:p>
            <a:r>
              <a:rPr lang="pl-PL" dirty="0" smtClean="0"/>
              <a:t>Ustawa o państwowym ratownictwie medycznym,</a:t>
            </a:r>
          </a:p>
          <a:p>
            <a:r>
              <a:rPr lang="pl-PL" dirty="0" smtClean="0"/>
              <a:t>Ustawa Prawo farmaceutyczne,</a:t>
            </a:r>
          </a:p>
          <a:p>
            <a:r>
              <a:rPr lang="pl-PL" dirty="0" smtClean="0"/>
              <a:t>Ustawa o świadczeniach opieki zdrowotnej finansowanych ze środków publicznych,</a:t>
            </a:r>
          </a:p>
          <a:p>
            <a:r>
              <a:rPr lang="pl-PL" dirty="0" smtClean="0"/>
              <a:t>Ustawa o pobieraniu i przeszczepianiu komórek, tkanek i narządów,</a:t>
            </a:r>
          </a:p>
          <a:p>
            <a:r>
              <a:rPr lang="pl-PL" dirty="0" smtClean="0"/>
              <a:t>Ustawa o wyrobach medycznych</a:t>
            </a:r>
          </a:p>
          <a:p>
            <a:pPr marL="64008" indent="0">
              <a:buNone/>
            </a:pPr>
            <a:endParaRPr lang="pl-PL" dirty="0"/>
          </a:p>
        </p:txBody>
      </p:sp>
    </p:spTree>
    <p:extLst>
      <p:ext uri="{BB962C8B-B14F-4D97-AF65-F5344CB8AC3E}">
        <p14:creationId xmlns:p14="http://schemas.microsoft.com/office/powerpoint/2010/main" val="3940469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Prawo krajowe – rozporządzenia (wyliczenie przykładowe)</a:t>
            </a:r>
            <a:endParaRPr lang="pl-PL" dirty="0"/>
          </a:p>
        </p:txBody>
      </p:sp>
      <p:sp>
        <p:nvSpPr>
          <p:cNvPr id="3" name="Symbol zastępczy zawartości 2"/>
          <p:cNvSpPr>
            <a:spLocks noGrp="1"/>
          </p:cNvSpPr>
          <p:nvPr>
            <p:ph idx="1"/>
          </p:nvPr>
        </p:nvSpPr>
        <p:spPr/>
        <p:txBody>
          <a:bodyPr>
            <a:normAutofit lnSpcReduction="10000"/>
          </a:bodyPr>
          <a:lstStyle/>
          <a:p>
            <a:r>
              <a:rPr lang="pl-PL" dirty="0" smtClean="0"/>
              <a:t>Rozporządzenie Ministra Zdrowia </a:t>
            </a:r>
            <a:r>
              <a:rPr lang="pl-PL" dirty="0"/>
              <a:t/>
            </a:r>
            <a:br>
              <a:rPr lang="pl-PL" dirty="0"/>
            </a:br>
            <a:r>
              <a:rPr lang="pl-PL" dirty="0"/>
              <a:t>z dnia 21 grudnia 2010 r. </a:t>
            </a:r>
            <a:r>
              <a:rPr lang="pl-PL" b="1" dirty="0" smtClean="0"/>
              <a:t>w </a:t>
            </a:r>
            <a:r>
              <a:rPr lang="pl-PL" b="1" dirty="0"/>
              <a:t>sprawie rodzajów i zakresu dokumentacji medycznej oraz sposobu jej </a:t>
            </a:r>
            <a:r>
              <a:rPr lang="pl-PL" b="1" dirty="0" smtClean="0"/>
              <a:t>przetwarzania,</a:t>
            </a:r>
          </a:p>
          <a:p>
            <a:r>
              <a:rPr lang="pl-PL" dirty="0" smtClean="0"/>
              <a:t>Rozporządzenie Ministra Zdrowia z dnia 11 maja 1989 r. </a:t>
            </a:r>
            <a:r>
              <a:rPr lang="pl-PL" b="1" dirty="0" smtClean="0"/>
              <a:t>w sprawie szczegółowych zasad powoływania i finansowania oraz trybu działania komisji bioetycznych</a:t>
            </a:r>
            <a:endParaRPr lang="pl-PL" b="1" dirty="0"/>
          </a:p>
        </p:txBody>
      </p:sp>
    </p:spTree>
    <p:extLst>
      <p:ext uri="{BB962C8B-B14F-4D97-AF65-F5344CB8AC3E}">
        <p14:creationId xmlns:p14="http://schemas.microsoft.com/office/powerpoint/2010/main" val="272201657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Prawo korporacyjne – poziom krajowy</a:t>
            </a:r>
            <a:endParaRPr lang="pl-PL" dirty="0"/>
          </a:p>
        </p:txBody>
      </p:sp>
      <p:sp>
        <p:nvSpPr>
          <p:cNvPr id="3" name="Symbol zastępczy zawartości 2"/>
          <p:cNvSpPr>
            <a:spLocks noGrp="1"/>
          </p:cNvSpPr>
          <p:nvPr>
            <p:ph idx="1"/>
          </p:nvPr>
        </p:nvSpPr>
        <p:spPr/>
        <p:txBody>
          <a:bodyPr/>
          <a:lstStyle/>
          <a:p>
            <a:r>
              <a:rPr lang="pl-PL" dirty="0" smtClean="0"/>
              <a:t>Kodeks Etyki Lekarskiej</a:t>
            </a:r>
            <a:endParaRPr lang="pl-PL" dirty="0"/>
          </a:p>
        </p:txBody>
      </p:sp>
    </p:spTree>
    <p:extLst>
      <p:ext uri="{BB962C8B-B14F-4D97-AF65-F5344CB8AC3E}">
        <p14:creationId xmlns:p14="http://schemas.microsoft.com/office/powerpoint/2010/main" val="417514007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dirty="0" smtClean="0"/>
              <a:t>PRAWO/ETYKA (Relacja między prawem a KEL)</a:t>
            </a:r>
            <a:endParaRPr lang="pl-PL" dirty="0"/>
          </a:p>
        </p:txBody>
      </p:sp>
      <p:sp>
        <p:nvSpPr>
          <p:cNvPr id="3" name="Symbol zastępczy zawartości 2"/>
          <p:cNvSpPr>
            <a:spLocks noGrp="1"/>
          </p:cNvSpPr>
          <p:nvPr>
            <p:ph idx="1"/>
          </p:nvPr>
        </p:nvSpPr>
        <p:spPr/>
        <p:txBody>
          <a:bodyPr/>
          <a:lstStyle/>
          <a:p>
            <a:r>
              <a:rPr lang="pl-PL" dirty="0" smtClean="0"/>
              <a:t>Stosunek odesłania</a:t>
            </a:r>
          </a:p>
          <a:p>
            <a:r>
              <a:rPr lang="pl-PL" dirty="0" smtClean="0"/>
              <a:t>Stanowisko TK: „W sprawie zakończonej postanowieniem z dnia 7 października 1992 r. TK uznał, że art. 41 w związku z art. 15 ustawy o izbach lekarskich jest klauzulą generalną odsyłającą do reguł pozaprawnych ujętych w Kodeksie etyki lekarskiej”.</a:t>
            </a:r>
            <a:endParaRPr lang="pl-PL" dirty="0"/>
          </a:p>
        </p:txBody>
      </p:sp>
    </p:spTree>
    <p:extLst>
      <p:ext uri="{BB962C8B-B14F-4D97-AF65-F5344CB8AC3E}">
        <p14:creationId xmlns:p14="http://schemas.microsoft.com/office/powerpoint/2010/main" val="36636316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Przysięga Hipokratesa</a:t>
            </a:r>
            <a:endParaRPr lang="pl-PL" dirty="0"/>
          </a:p>
        </p:txBody>
      </p:sp>
      <p:sp>
        <p:nvSpPr>
          <p:cNvPr id="3" name="Symbol zastępczy zawartości 2"/>
          <p:cNvSpPr>
            <a:spLocks noGrp="1"/>
          </p:cNvSpPr>
          <p:nvPr>
            <p:ph idx="1"/>
          </p:nvPr>
        </p:nvSpPr>
        <p:spPr/>
        <p:txBody>
          <a:bodyPr>
            <a:normAutofit fontScale="40000" lnSpcReduction="20000"/>
          </a:bodyPr>
          <a:lstStyle/>
          <a:p>
            <a:r>
              <a:rPr lang="pl-PL" dirty="0"/>
              <a:t>Przysięgam na Apollona lekarza, na Asklepiosa, </a:t>
            </a:r>
            <a:r>
              <a:rPr lang="pl-PL" dirty="0" err="1"/>
              <a:t>Hygieje</a:t>
            </a:r>
            <a:r>
              <a:rPr lang="pl-PL" dirty="0"/>
              <a:t>, i </a:t>
            </a:r>
            <a:r>
              <a:rPr lang="pl-PL" dirty="0" err="1"/>
              <a:t>Panaceje</a:t>
            </a:r>
            <a:r>
              <a:rPr lang="pl-PL" dirty="0"/>
              <a:t> oraz na wszystkich bogów i boginie, biorąc ich na świadków, że wedle mej możności i rozeznania będę dochowywał tej przysięgi i tych zobowiązań.</a:t>
            </a:r>
            <a:br>
              <a:rPr lang="pl-PL" dirty="0"/>
            </a:br>
            <a:r>
              <a:rPr lang="pl-PL" dirty="0"/>
              <a:t/>
            </a:r>
            <a:br>
              <a:rPr lang="pl-PL" dirty="0"/>
            </a:br>
            <a:r>
              <a:rPr lang="pl-PL" dirty="0"/>
              <a:t>Mistrza mego w tej sztuce będę szanował na równi z rodzicami, będę się dzielił z nim mieniem i na żądanie zaspokajał jego potrzeby: synów jego będę uważał za swoich braci i będę uczył ich swej sztuki, gdyby zapragnęli się w niej kształcić, bez wynagrodzenia i żadnego zobowiązania z ich strony; prawideł, wykładów i całej pozostałej nauki będę udzielał swym synom, synom swego mistrza oraz uczniom, wpisanym i związanym prawem lekarskim, poza tym nikomu innemu. Będę stosował zabiegi lecznicze wedle mych możności i rozeznania ku pożytkowi chorych, broniąc ich od uszczerbku i krzywdy.</a:t>
            </a:r>
            <a:br>
              <a:rPr lang="pl-PL" dirty="0"/>
            </a:br>
            <a:r>
              <a:rPr lang="pl-PL" dirty="0"/>
              <a:t/>
            </a:r>
            <a:br>
              <a:rPr lang="pl-PL" dirty="0"/>
            </a:br>
            <a:r>
              <a:rPr lang="pl-PL" dirty="0"/>
              <a:t>Nikomu, nawet na żądanie, nie dam śmiercionośnej trucizny, ani nikomu nie będę jej doradzał, podobnie też nie dam nigdy niewieście środka poronnego. W czystości i niewinności zachowam życie swoje i sztukę swoją.</a:t>
            </a:r>
            <a:br>
              <a:rPr lang="pl-PL" dirty="0"/>
            </a:br>
            <a:r>
              <a:rPr lang="pl-PL" dirty="0"/>
              <a:t/>
            </a:r>
            <a:br>
              <a:rPr lang="pl-PL" dirty="0"/>
            </a:br>
            <a:r>
              <a:rPr lang="pl-PL" dirty="0"/>
              <a:t>Nie będę operował chorych na kamicę, pozostawiając to ludziom zawodowo stosującym ten zabieg.</a:t>
            </a:r>
            <a:br>
              <a:rPr lang="pl-PL" dirty="0"/>
            </a:br>
            <a:r>
              <a:rPr lang="pl-PL" dirty="0"/>
              <a:t/>
            </a:r>
            <a:br>
              <a:rPr lang="pl-PL" dirty="0"/>
            </a:br>
            <a:r>
              <a:rPr lang="pl-PL" dirty="0"/>
              <a:t>Do jakiegokolwiek wejdę domu, wejdę doń dla pożytku chorych, nie po to, żeby świadomie wyrządzać krzywdę lub szkodzić w inny sposób, wolny od pożądań zmysłowych tak wobec niewiast jak i mężczyzn, wobec wolnych i niewolników.</a:t>
            </a:r>
            <a:br>
              <a:rPr lang="pl-PL" dirty="0"/>
            </a:br>
            <a:r>
              <a:rPr lang="pl-PL" dirty="0"/>
              <a:t/>
            </a:r>
            <a:br>
              <a:rPr lang="pl-PL" dirty="0"/>
            </a:br>
            <a:r>
              <a:rPr lang="pl-PL" dirty="0"/>
              <a:t>Cokolwiek bym podczas leczenia, czy poza nim, z życia ludzkiego ujrzał, czy usłyszał, czego nie należy na zewnątrz rozgłaszać, będę milczał, zachowując to w tajemnicy.</a:t>
            </a:r>
            <a:br>
              <a:rPr lang="pl-PL" dirty="0"/>
            </a:br>
            <a:r>
              <a:rPr lang="pl-PL" dirty="0"/>
              <a:t/>
            </a:r>
            <a:br>
              <a:rPr lang="pl-PL" dirty="0"/>
            </a:br>
            <a:r>
              <a:rPr lang="pl-PL" dirty="0"/>
              <a:t>Jeżeli dochowam tej przysięgi, i nie złamię jej, obym osiągnął pomyślność w życiu i pełnieniu tej sztuki, ciesząc się uznaniem ludzi po wszystkie czasy; jeżeli ją przekroczę i złamię, niech mnie los przeciwny dotknie. </a:t>
            </a:r>
          </a:p>
        </p:txBody>
      </p:sp>
    </p:spTree>
    <p:extLst>
      <p:ext uri="{BB962C8B-B14F-4D97-AF65-F5344CB8AC3E}">
        <p14:creationId xmlns:p14="http://schemas.microsoft.com/office/powerpoint/2010/main" val="139363584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Deklaracja genewska</a:t>
            </a:r>
            <a:endParaRPr lang="pl-PL" dirty="0"/>
          </a:p>
        </p:txBody>
      </p:sp>
      <p:sp>
        <p:nvSpPr>
          <p:cNvPr id="3" name="Symbol zastępczy zawartości 2"/>
          <p:cNvSpPr>
            <a:spLocks noGrp="1"/>
          </p:cNvSpPr>
          <p:nvPr>
            <p:ph idx="1"/>
          </p:nvPr>
        </p:nvSpPr>
        <p:spPr/>
        <p:txBody>
          <a:bodyPr>
            <a:noAutofit/>
          </a:bodyPr>
          <a:lstStyle/>
          <a:p>
            <a:r>
              <a:rPr lang="pl-PL" sz="1100" dirty="0"/>
              <a:t>DEKLARACJA GENEWSKA</a:t>
            </a:r>
          </a:p>
          <a:p>
            <a:r>
              <a:rPr lang="pl-PL" sz="1100" dirty="0"/>
              <a:t>Uchwalona przez 2. Sesję </a:t>
            </a:r>
            <a:r>
              <a:rPr lang="pl-PL" sz="1100" dirty="0" smtClean="0"/>
              <a:t>Ogólną </a:t>
            </a:r>
            <a:r>
              <a:rPr lang="pl-PL" sz="1100" dirty="0"/>
              <a:t>Światowego Stowarzyszenia Lekarzy (World </a:t>
            </a:r>
            <a:r>
              <a:rPr lang="pl-PL" sz="1100" dirty="0" err="1"/>
              <a:t>Medical</a:t>
            </a:r>
            <a:r>
              <a:rPr lang="pl-PL" sz="1100" dirty="0"/>
              <a:t> </a:t>
            </a:r>
            <a:r>
              <a:rPr lang="pl-PL" sz="1100" dirty="0" err="1"/>
              <a:t>Association</a:t>
            </a:r>
            <a:r>
              <a:rPr lang="pl-PL" sz="1100" dirty="0"/>
              <a:t>) w Genewie,</a:t>
            </a:r>
          </a:p>
          <a:p>
            <a:r>
              <a:rPr lang="pl-PL" sz="1100" dirty="0"/>
              <a:t>w Szwajcarii, we wrześniu 1948 r., poprawiona przez 22. Światowy Kongres Lekarzy w Sydney, w Australii,</a:t>
            </a:r>
          </a:p>
          <a:p>
            <a:r>
              <a:rPr lang="pl-PL" sz="1100" dirty="0"/>
              <a:t>w sierpniu 1968 r. i 35. Światowy Kongres Lekarzy w Wenecji, we Włoszech, w październiku 1983 r.</a:t>
            </a:r>
          </a:p>
          <a:p>
            <a:r>
              <a:rPr lang="pl-PL" sz="1100" dirty="0"/>
              <a:t>W chwili przyjęcia mnie do grona </a:t>
            </a:r>
            <a:r>
              <a:rPr lang="pl-PL" sz="1100" dirty="0" smtClean="0"/>
              <a:t>członków </a:t>
            </a:r>
            <a:r>
              <a:rPr lang="pl-PL" sz="1100" dirty="0"/>
              <a:t>zawodu lekarskiego uroczyście przyrzekam poświęcić me </a:t>
            </a:r>
            <a:r>
              <a:rPr lang="pl-PL" sz="1100" dirty="0"/>
              <a:t>ż</a:t>
            </a:r>
            <a:r>
              <a:rPr lang="pl-PL" sz="1100" dirty="0" smtClean="0"/>
              <a:t>ycie służbie</a:t>
            </a:r>
            <a:endParaRPr lang="pl-PL" sz="1100" dirty="0"/>
          </a:p>
          <a:p>
            <a:r>
              <a:rPr lang="pl-PL" sz="1100" dirty="0"/>
              <a:t>ludzkości;</a:t>
            </a:r>
          </a:p>
          <a:p>
            <a:r>
              <a:rPr lang="pl-PL" sz="1100" dirty="0"/>
              <a:t>Będę odnosił się do moich nauczycieli z </a:t>
            </a:r>
            <a:r>
              <a:rPr lang="pl-PL" sz="1100" dirty="0" smtClean="0"/>
              <a:t>należnym </a:t>
            </a:r>
            <a:r>
              <a:rPr lang="pl-PL" sz="1100" dirty="0"/>
              <a:t>im szacunkiem i wdzięcznością;</a:t>
            </a:r>
          </a:p>
          <a:p>
            <a:r>
              <a:rPr lang="pl-PL" sz="1100" dirty="0"/>
              <a:t>Będę wykonywał </a:t>
            </a:r>
            <a:r>
              <a:rPr lang="pl-PL" sz="1100" dirty="0" smtClean="0"/>
              <a:t>swój zawód </a:t>
            </a:r>
            <a:r>
              <a:rPr lang="pl-PL" sz="1100" dirty="0"/>
              <a:t>sumiennie i z godnością;</a:t>
            </a:r>
          </a:p>
          <a:p>
            <a:r>
              <a:rPr lang="pl-PL" sz="1100" dirty="0"/>
              <a:t>Zdrowie chorego będzie moją </a:t>
            </a:r>
            <a:r>
              <a:rPr lang="pl-PL" sz="1100" dirty="0" smtClean="0"/>
              <a:t>główną </a:t>
            </a:r>
            <a:r>
              <a:rPr lang="pl-PL" sz="1100" dirty="0"/>
              <a:t>troską;</a:t>
            </a:r>
          </a:p>
          <a:p>
            <a:r>
              <a:rPr lang="pl-PL" sz="1100" dirty="0"/>
              <a:t>Będę zachowywał powierzone mi tajemnice, nawet po śmierci chorego;</a:t>
            </a:r>
          </a:p>
          <a:p>
            <a:r>
              <a:rPr lang="pl-PL" sz="1100" dirty="0"/>
              <a:t>Ze wszystkich mych sił będę dbać o zachowanie godności i szlachetnych tradycji zawodu lekarskiego;</a:t>
            </a:r>
          </a:p>
          <a:p>
            <a:r>
              <a:rPr lang="pl-PL" sz="1100" dirty="0"/>
              <a:t>Moi koledzy będą mi braćmi;</a:t>
            </a:r>
          </a:p>
          <a:p>
            <a:r>
              <a:rPr lang="pl-PL" sz="1100" dirty="0"/>
              <a:t>Nie dopuszczę do tego, by względy religijne, narodowe, rasowe, polityki partyjnej lub pozycji społecznej mogły</a:t>
            </a:r>
          </a:p>
          <a:p>
            <a:r>
              <a:rPr lang="pl-PL" sz="1100" dirty="0"/>
              <a:t>wpływać na moje obowiązki wobec mego chorego;</a:t>
            </a:r>
          </a:p>
          <a:p>
            <a:r>
              <a:rPr lang="pl-PL" sz="1100" dirty="0"/>
              <a:t>Zachowam </a:t>
            </a:r>
            <a:r>
              <a:rPr lang="pl-PL" sz="1100" dirty="0" smtClean="0"/>
              <a:t>najwyższy </a:t>
            </a:r>
            <a:r>
              <a:rPr lang="pl-PL" sz="1100" dirty="0"/>
              <a:t>szacunek dla </a:t>
            </a:r>
            <a:r>
              <a:rPr lang="pl-PL" sz="1100" dirty="0"/>
              <a:t>ż</a:t>
            </a:r>
            <a:r>
              <a:rPr lang="pl-PL" sz="1100" dirty="0" smtClean="0"/>
              <a:t>ycia </a:t>
            </a:r>
            <a:r>
              <a:rPr lang="pl-PL" sz="1100" dirty="0"/>
              <a:t>ludzkiego od jego początku nawet pod wpływem groźby, nie </a:t>
            </a:r>
            <a:r>
              <a:rPr lang="pl-PL" sz="1100" dirty="0" smtClean="0"/>
              <a:t>użyję </a:t>
            </a:r>
            <a:r>
              <a:rPr lang="pl-PL" sz="1100" dirty="0"/>
              <a:t>mojej</a:t>
            </a:r>
          </a:p>
          <a:p>
            <a:r>
              <a:rPr lang="pl-PL" sz="1100" dirty="0"/>
              <a:t>wiedzy lekarskiej przeciwko prawom ludzkości.</a:t>
            </a:r>
          </a:p>
          <a:p>
            <a:r>
              <a:rPr lang="pl-PL" sz="1100" dirty="0"/>
              <a:t>Przyrzekam to uroczyście, z własnej woli, na </a:t>
            </a:r>
            <a:r>
              <a:rPr lang="pl-PL" sz="1100" dirty="0" smtClean="0"/>
              <a:t>mój </a:t>
            </a:r>
            <a:r>
              <a:rPr lang="pl-PL" sz="1100" dirty="0"/>
              <a:t>honor!</a:t>
            </a:r>
          </a:p>
          <a:p>
            <a:r>
              <a:rPr lang="en-US" sz="1100" dirty="0"/>
              <a:t>World Medical Association, Handbook of Declarations. Published by the World Medical Association. Inc. 1985. Printed in England by</a:t>
            </a:r>
          </a:p>
          <a:p>
            <a:r>
              <a:rPr lang="pl-PL" sz="1100" dirty="0" err="1"/>
              <a:t>Inkon</a:t>
            </a:r>
            <a:r>
              <a:rPr lang="pl-PL" sz="1100" dirty="0"/>
              <a:t> </a:t>
            </a:r>
            <a:r>
              <a:rPr lang="pl-PL" sz="1100" dirty="0" err="1"/>
              <a:t>Printers</a:t>
            </a:r>
            <a:r>
              <a:rPr lang="pl-PL" sz="1100" dirty="0"/>
              <a:t> Limited. </a:t>
            </a:r>
            <a:r>
              <a:rPr lang="pl-PL" sz="1100" dirty="0" err="1"/>
              <a:t>Farnborough</a:t>
            </a:r>
            <a:r>
              <a:rPr lang="pl-PL" sz="1100" dirty="0"/>
              <a:t>, Hampshire, str. 3 ( tłumaczył dr med. Jan Jaroszewski). Przedruk: Gazeta Lekarska, Lipiec 1990 s.</a:t>
            </a:r>
          </a:p>
          <a:p>
            <a:r>
              <a:rPr lang="pl-PL" sz="1100" dirty="0"/>
              <a:t>3, Warszawa.</a:t>
            </a:r>
          </a:p>
        </p:txBody>
      </p:sp>
    </p:spTree>
    <p:extLst>
      <p:ext uri="{BB962C8B-B14F-4D97-AF65-F5344CB8AC3E}">
        <p14:creationId xmlns:p14="http://schemas.microsoft.com/office/powerpoint/2010/main" val="421371494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endParaRPr lang="pl-PL"/>
          </a:p>
        </p:txBody>
      </p:sp>
      <p:sp>
        <p:nvSpPr>
          <p:cNvPr id="3" name="Symbol zastępczy zawartości 2"/>
          <p:cNvSpPr>
            <a:spLocks noGrp="1"/>
          </p:cNvSpPr>
          <p:nvPr>
            <p:ph idx="1"/>
          </p:nvPr>
        </p:nvSpPr>
        <p:spPr/>
        <p:txBody>
          <a:bodyPr/>
          <a:lstStyle/>
          <a:p>
            <a:endParaRPr lang="pl-PL"/>
          </a:p>
        </p:txBody>
      </p:sp>
    </p:spTree>
    <p:extLst>
      <p:ext uri="{BB962C8B-B14F-4D97-AF65-F5344CB8AC3E}">
        <p14:creationId xmlns:p14="http://schemas.microsoft.com/office/powerpoint/2010/main" val="14124547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Definicja /za Encyklopedią Gazety Prawnej/</a:t>
            </a:r>
            <a:endParaRPr lang="pl-PL" dirty="0"/>
          </a:p>
        </p:txBody>
      </p:sp>
      <p:sp>
        <p:nvSpPr>
          <p:cNvPr id="3" name="Symbol zastępczy zawartości 2"/>
          <p:cNvSpPr>
            <a:spLocks noGrp="1"/>
          </p:cNvSpPr>
          <p:nvPr>
            <p:ph idx="1"/>
          </p:nvPr>
        </p:nvSpPr>
        <p:spPr/>
        <p:txBody>
          <a:bodyPr/>
          <a:lstStyle/>
          <a:p>
            <a:r>
              <a:rPr lang="pl-PL" b="1" dirty="0" smtClean="0"/>
              <a:t>Prawo medyczne </a:t>
            </a:r>
            <a:r>
              <a:rPr lang="pl-PL" dirty="0" smtClean="0"/>
              <a:t>– zbiór przepisów prawnych regulujących stosunki między uczestnikami systemu ochrony zdrowia, czyli między pacjentem – świadczeniodawcą-płatnikiem. Reguluje również zasady funkcjonowania zakładów opieki zdrowotnej, sposób wykonywania zawodów medycznych oraz jego aspekty etyczne.</a:t>
            </a:r>
            <a:endParaRPr lang="pl-PL" dirty="0"/>
          </a:p>
        </p:txBody>
      </p:sp>
    </p:spTree>
    <p:extLst>
      <p:ext uri="{BB962C8B-B14F-4D97-AF65-F5344CB8AC3E}">
        <p14:creationId xmlns:p14="http://schemas.microsoft.com/office/powerpoint/2010/main" val="1368829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Definicja /za encyklopedią Wikipedia/</a:t>
            </a:r>
            <a:endParaRPr lang="pl-PL" dirty="0"/>
          </a:p>
        </p:txBody>
      </p:sp>
      <p:sp>
        <p:nvSpPr>
          <p:cNvPr id="3" name="Symbol zastępczy zawartości 2"/>
          <p:cNvSpPr>
            <a:spLocks noGrp="1"/>
          </p:cNvSpPr>
          <p:nvPr>
            <p:ph idx="1"/>
          </p:nvPr>
        </p:nvSpPr>
        <p:spPr/>
        <p:txBody>
          <a:bodyPr>
            <a:normAutofit fontScale="92500"/>
          </a:bodyPr>
          <a:lstStyle/>
          <a:p>
            <a:r>
              <a:rPr lang="pl-PL" b="1" dirty="0" smtClean="0"/>
              <a:t>Prawo medyczne </a:t>
            </a:r>
            <a:r>
              <a:rPr lang="pl-PL" dirty="0" smtClean="0"/>
              <a:t>– zespół norm prawnych (z zakresu prawa cywilnego, administracyjnego, karnego oraz procedur) regulujących prawa i obowiązki pacjenta, lekarza (w tym lekarza dentysty), pielęgniarki, diagnosty laboratoryjnego i innych pracowników ochrony zdrowia oraz sposób funkcjonowania zakładów opieki zdrowotnej i innych podmiotów świadczących usługi medyczne.</a:t>
            </a:r>
            <a:endParaRPr lang="pl-PL" dirty="0"/>
          </a:p>
        </p:txBody>
      </p:sp>
    </p:spTree>
    <p:extLst>
      <p:ext uri="{BB962C8B-B14F-4D97-AF65-F5344CB8AC3E}">
        <p14:creationId xmlns:p14="http://schemas.microsoft.com/office/powerpoint/2010/main" val="182268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Definicja - ogólna</a:t>
            </a:r>
            <a:endParaRPr lang="pl-PL" dirty="0"/>
          </a:p>
        </p:txBody>
      </p:sp>
      <p:sp>
        <p:nvSpPr>
          <p:cNvPr id="3" name="Symbol zastępczy zawartości 2"/>
          <p:cNvSpPr>
            <a:spLocks noGrp="1"/>
          </p:cNvSpPr>
          <p:nvPr>
            <p:ph idx="1"/>
          </p:nvPr>
        </p:nvSpPr>
        <p:spPr/>
        <p:txBody>
          <a:bodyPr/>
          <a:lstStyle/>
          <a:p>
            <a:r>
              <a:rPr lang="pl-PL" b="1" dirty="0" smtClean="0"/>
              <a:t>Prawo medyczne</a:t>
            </a:r>
            <a:r>
              <a:rPr lang="pl-PL" dirty="0" smtClean="0"/>
              <a:t>: zespół norm prawnych regulujących stosunki między podmiotami tego prawa</a:t>
            </a:r>
          </a:p>
          <a:p>
            <a:endParaRPr lang="pl-PL" dirty="0"/>
          </a:p>
          <a:p>
            <a:r>
              <a:rPr lang="pl-PL" dirty="0" smtClean="0"/>
              <a:t>Normy prawne</a:t>
            </a:r>
          </a:p>
          <a:p>
            <a:r>
              <a:rPr lang="pl-PL" dirty="0"/>
              <a:t>P</a:t>
            </a:r>
            <a:r>
              <a:rPr lang="pl-PL" dirty="0" smtClean="0"/>
              <a:t>odmioty</a:t>
            </a:r>
            <a:endParaRPr lang="pl-PL" dirty="0"/>
          </a:p>
        </p:txBody>
      </p:sp>
    </p:spTree>
    <p:extLst>
      <p:ext uri="{BB962C8B-B14F-4D97-AF65-F5344CB8AC3E}">
        <p14:creationId xmlns:p14="http://schemas.microsoft.com/office/powerpoint/2010/main" val="2800538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Ewolucja prawa medycznego /za prof. Leszkiem Kubickim/</a:t>
            </a:r>
            <a:endParaRPr lang="pl-PL" dirty="0"/>
          </a:p>
        </p:txBody>
      </p:sp>
      <p:sp>
        <p:nvSpPr>
          <p:cNvPr id="3" name="Symbol zastępczy zawartości 2"/>
          <p:cNvSpPr>
            <a:spLocks noGrp="1"/>
          </p:cNvSpPr>
          <p:nvPr>
            <p:ph idx="1"/>
          </p:nvPr>
        </p:nvSpPr>
        <p:spPr/>
        <p:txBody>
          <a:bodyPr/>
          <a:lstStyle/>
          <a:p>
            <a:r>
              <a:rPr lang="pl-PL" dirty="0" smtClean="0"/>
              <a:t>„Pierwsze </a:t>
            </a:r>
            <a:r>
              <a:rPr lang="pl-PL" dirty="0"/>
              <a:t>opracowania dotyczące prawa medycznego ukazały się pod koniec XIX w. Były to prace francuskie i belgijskie2. Termin „prawo medyczne” upowszechnił się stopniowo dopiero w drugiej połowie XX </a:t>
            </a:r>
            <a:r>
              <a:rPr lang="pl-PL" dirty="0" smtClean="0"/>
              <a:t>w”. </a:t>
            </a:r>
            <a:endParaRPr lang="pl-PL" dirty="0"/>
          </a:p>
        </p:txBody>
      </p:sp>
    </p:spTree>
    <p:extLst>
      <p:ext uri="{BB962C8B-B14F-4D97-AF65-F5344CB8AC3E}">
        <p14:creationId xmlns:p14="http://schemas.microsoft.com/office/powerpoint/2010/main" val="2733455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Ewolucja prawa medycznego – c.d. </a:t>
            </a:r>
            <a:endParaRPr lang="pl-PL" dirty="0"/>
          </a:p>
        </p:txBody>
      </p:sp>
      <p:sp>
        <p:nvSpPr>
          <p:cNvPr id="3" name="Symbol zastępczy zawartości 2"/>
          <p:cNvSpPr>
            <a:spLocks noGrp="1"/>
          </p:cNvSpPr>
          <p:nvPr>
            <p:ph idx="1"/>
          </p:nvPr>
        </p:nvSpPr>
        <p:spPr/>
        <p:txBody>
          <a:bodyPr/>
          <a:lstStyle/>
          <a:p>
            <a:r>
              <a:rPr lang="pl-PL" dirty="0" smtClean="0"/>
              <a:t>„Merytoryczny </a:t>
            </a:r>
            <a:r>
              <a:rPr lang="pl-PL" dirty="0"/>
              <a:t>i coraz bardziej intensywny rozwój nowej dziedziny prawa nastąpił od 1950 r., najbardziej widoczny był we Francji1 i Wielkiej Brytanii, a poza Europą – w Stanach </a:t>
            </a:r>
            <a:r>
              <a:rPr lang="pl-PL" dirty="0" smtClean="0"/>
              <a:t>Zjednoczonych”. </a:t>
            </a:r>
            <a:endParaRPr lang="pl-PL" dirty="0"/>
          </a:p>
        </p:txBody>
      </p:sp>
    </p:spTree>
    <p:extLst>
      <p:ext uri="{BB962C8B-B14F-4D97-AF65-F5344CB8AC3E}">
        <p14:creationId xmlns:p14="http://schemas.microsoft.com/office/powerpoint/2010/main" val="26058428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Ewolucja prawa medycznego – c.d. </a:t>
            </a:r>
            <a:endParaRPr lang="pl-PL" dirty="0"/>
          </a:p>
        </p:txBody>
      </p:sp>
      <p:sp>
        <p:nvSpPr>
          <p:cNvPr id="3" name="Symbol zastępczy zawartości 2"/>
          <p:cNvSpPr>
            <a:spLocks noGrp="1"/>
          </p:cNvSpPr>
          <p:nvPr>
            <p:ph idx="1"/>
          </p:nvPr>
        </p:nvSpPr>
        <p:spPr/>
        <p:txBody>
          <a:bodyPr>
            <a:normAutofit fontScale="77500" lnSpcReduction="20000"/>
          </a:bodyPr>
          <a:lstStyle/>
          <a:p>
            <a:r>
              <a:rPr lang="pl-PL" dirty="0" smtClean="0"/>
              <a:t>„W </a:t>
            </a:r>
            <a:r>
              <a:rPr lang="pl-PL" dirty="0"/>
              <a:t>Polsce pierwsze wzmianki o prawie medycznym jako dziedziny wiedzy prawniczej ukazały się na przełomie lat 20. i 30. XX w. Wtedy opublikowano w czasopismach naukowych pierwsze artykuły poświęcone zagadnieniom z tego zakresu prawa. Pierwszym podręcznikiem, w którym omówione zostały problemy z pogranicza prawa i medycyny, były podręczniki do medycyny sądowej </a:t>
            </a:r>
            <a:r>
              <a:rPr lang="pl-PL" i="1" dirty="0"/>
              <a:t>L. </a:t>
            </a:r>
            <a:r>
              <a:rPr lang="pl-PL" i="1" dirty="0" err="1"/>
              <a:t>Wachholza</a:t>
            </a:r>
            <a:r>
              <a:rPr lang="pl-PL" i="1" dirty="0"/>
              <a:t> i J. Olbrychta</a:t>
            </a:r>
            <a:r>
              <a:rPr lang="pl-PL" dirty="0"/>
              <a:t>2. Kolejnym był opublikowany w 1936 r. zbiór przepisów autorstwa </a:t>
            </a:r>
            <a:r>
              <a:rPr lang="pl-PL" i="1" dirty="0"/>
              <a:t>A. Blocha</a:t>
            </a:r>
            <a:r>
              <a:rPr lang="pl-PL" dirty="0"/>
              <a:t>3. W latach 1919–1939 zostały przyjęte w Polsce zasadnicze unormowania legislacyjne w zakresie prawa medycznego, z których wiele miało charakter </a:t>
            </a:r>
            <a:r>
              <a:rPr lang="pl-PL" dirty="0" smtClean="0"/>
              <a:t>prekursorski”. </a:t>
            </a:r>
            <a:endParaRPr lang="pl-PL" dirty="0"/>
          </a:p>
        </p:txBody>
      </p:sp>
    </p:spTree>
    <p:extLst>
      <p:ext uri="{BB962C8B-B14F-4D97-AF65-F5344CB8AC3E}">
        <p14:creationId xmlns:p14="http://schemas.microsoft.com/office/powerpoint/2010/main" val="36576398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nergetyczny">
  <a:themeElements>
    <a:clrScheme name="Energetyczny">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Energetyczny">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nergetyczny">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357</TotalTime>
  <Words>2518</Words>
  <Application>Microsoft Office PowerPoint</Application>
  <PresentationFormat>Pokaz na ekranie (4:3)</PresentationFormat>
  <Paragraphs>170</Paragraphs>
  <Slides>38</Slides>
  <Notes>0</Notes>
  <HiddenSlides>0</HiddenSlides>
  <MMClips>0</MMClips>
  <ScaleCrop>false</ScaleCrop>
  <HeadingPairs>
    <vt:vector size="4" baseType="variant">
      <vt:variant>
        <vt:lpstr>Motyw</vt:lpstr>
      </vt:variant>
      <vt:variant>
        <vt:i4>1</vt:i4>
      </vt:variant>
      <vt:variant>
        <vt:lpstr>Tytuły slajdów</vt:lpstr>
      </vt:variant>
      <vt:variant>
        <vt:i4>38</vt:i4>
      </vt:variant>
    </vt:vector>
  </HeadingPairs>
  <TitlesOfParts>
    <vt:vector size="39" baseType="lpstr">
      <vt:lpstr>Energetyczny</vt:lpstr>
      <vt:lpstr>Pojęcie, zakres i charakterystyka prawa medycznego</vt:lpstr>
      <vt:lpstr>Definicja /wg prof. Leszka Kubickiego/</vt:lpstr>
      <vt:lpstr>Definicja – c.d. </vt:lpstr>
      <vt:lpstr>Definicja /za Encyklopedią Gazety Prawnej/</vt:lpstr>
      <vt:lpstr>Definicja /za encyklopedią Wikipedia/</vt:lpstr>
      <vt:lpstr>Definicja - ogólna</vt:lpstr>
      <vt:lpstr>Ewolucja prawa medycznego /za prof. Leszkiem Kubickim/</vt:lpstr>
      <vt:lpstr>Ewolucja prawa medycznego – c.d. </vt:lpstr>
      <vt:lpstr>Ewolucja prawa medycznego – c.d. </vt:lpstr>
      <vt:lpstr>Ewolucja prawa medycznego – c.d. </vt:lpstr>
      <vt:lpstr>Zakres prawa medycznego – próba ustalenia</vt:lpstr>
      <vt:lpstr>Zakres prawa medycznego</vt:lpstr>
      <vt:lpstr>Rodzaje zobowiązania prawnego lekarza</vt:lpstr>
      <vt:lpstr>Należyta staranność</vt:lpstr>
      <vt:lpstr>Należyta staranność</vt:lpstr>
      <vt:lpstr>Należyta staranność</vt:lpstr>
      <vt:lpstr>Przykłady uznanych roszczeń </vt:lpstr>
      <vt:lpstr>Przykłady uznanych roszczeń – c.d.</vt:lpstr>
      <vt:lpstr>Przykłady uznanych roszczeń – c.d.</vt:lpstr>
      <vt:lpstr>Przykłady uznanych roszczeń – c.d.</vt:lpstr>
      <vt:lpstr>Przykłady uznanych roszczeń – c.d.</vt:lpstr>
      <vt:lpstr>Relacja stron w stosunku: lekarz-pacjent, czyli oko za oko, ząb za ząb, albo inaczej Jak Kuba Bogu, tak Bóg Kubie</vt:lpstr>
      <vt:lpstr>Pryncypia współczesnej bioetyki</vt:lpstr>
      <vt:lpstr>Paternalizm/Autonomia w świetle pryncypiów zawodu lekarza</vt:lpstr>
      <vt:lpstr>Model paternalistyczny</vt:lpstr>
      <vt:lpstr>Model partnerski</vt:lpstr>
      <vt:lpstr>Źródła prawa medycznego</vt:lpstr>
      <vt:lpstr>Źródła prawa obowiązujące w Polsce – art. 9 i 87 Konstytucji RP</vt:lpstr>
      <vt:lpstr>Źródła – art. 91 Konstytucji RP</vt:lpstr>
      <vt:lpstr>Prawo międzynarodowe</vt:lpstr>
      <vt:lpstr>Prawo krajowe - konstytucja</vt:lpstr>
      <vt:lpstr>Prawo krajowe – ustawy (wyliczenie przykładowe)</vt:lpstr>
      <vt:lpstr>Prawo krajowe – rozporządzenia (wyliczenie przykładowe)</vt:lpstr>
      <vt:lpstr>Prawo korporacyjne – poziom krajowy</vt:lpstr>
      <vt:lpstr>PRAWO/ETYKA (Relacja między prawem a KEL)</vt:lpstr>
      <vt:lpstr>Przysięga Hipokratesa</vt:lpstr>
      <vt:lpstr>Deklaracja genewska</vt:lpstr>
      <vt:lpstr>Prezentacja programu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Pojęcie, zakres i charakterystyka prawa medycznego</dc:title>
  <dc:creator>Wnukiewicz-Kozlowska Agata</dc:creator>
  <cp:lastModifiedBy>Wnukiewicz-Kozlowska Agata</cp:lastModifiedBy>
  <cp:revision>30</cp:revision>
  <dcterms:created xsi:type="dcterms:W3CDTF">2013-10-26T11:41:49Z</dcterms:created>
  <dcterms:modified xsi:type="dcterms:W3CDTF">2013-10-26T17:41:09Z</dcterms:modified>
</cp:coreProperties>
</file>