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32" r:id="rId1"/>
  </p:sldMasterIdLst>
  <p:sldIdLst>
    <p:sldId id="272" r:id="rId2"/>
    <p:sldId id="273" r:id="rId3"/>
    <p:sldId id="258" r:id="rId4"/>
    <p:sldId id="261" r:id="rId5"/>
    <p:sldId id="264" r:id="rId6"/>
    <p:sldId id="265" r:id="rId7"/>
    <p:sldId id="266" r:id="rId8"/>
    <p:sldId id="267" r:id="rId9"/>
    <p:sldId id="268" r:id="rId10"/>
    <p:sldId id="271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13" autoAdjust="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ójkąt równoramienny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ójkąt prostokątny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ójkąt równoramienny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  <p:cxnSp>
        <p:nvCxnSpPr>
          <p:cNvPr id="11" name="Łącznik prostoliniowy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oliniowy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ójkąt prostokątny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oliniowy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52B6032-CB63-4935-84A9-D4337B81C11A}" type="datetimeFigureOut">
              <a:rPr lang="pl-PL" smtClean="0"/>
              <a:t>2015-02-08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95F9843-268F-42BF-809F-965554DA2725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6632"/>
            <a:ext cx="7239000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>
                <a:latin typeface="Bookman Old Style" pitchFamily="18" charset="0"/>
              </a:rPr>
              <a:t>Postępowanie zabezpieczające </a:t>
            </a:r>
            <a:br>
              <a:rPr lang="pl-PL" dirty="0" smtClean="0">
                <a:latin typeface="Bookman Old Style" pitchFamily="18" charset="0"/>
              </a:rPr>
            </a:br>
            <a:r>
              <a:rPr lang="pl-PL" dirty="0" smtClean="0">
                <a:latin typeface="Bookman Old Style" pitchFamily="18" charset="0"/>
              </a:rPr>
              <a:t/>
            </a:r>
            <a:br>
              <a:rPr lang="pl-PL" dirty="0" smtClean="0">
                <a:latin typeface="Bookman Old Style" pitchFamily="18" charset="0"/>
              </a:rPr>
            </a:br>
            <a:r>
              <a:rPr lang="pl-PL" dirty="0" smtClean="0">
                <a:latin typeface="Bookman Old Style" pitchFamily="18" charset="0"/>
              </a:rPr>
              <a:t>Materiały pomocnicze </a:t>
            </a:r>
            <a:br>
              <a:rPr lang="pl-PL" dirty="0" smtClean="0">
                <a:latin typeface="Bookman Old Style" pitchFamily="18" charset="0"/>
              </a:rPr>
            </a:br>
            <a:r>
              <a:rPr lang="pl-PL" dirty="0" smtClean="0">
                <a:latin typeface="Bookman Old Style" pitchFamily="18" charset="0"/>
              </a:rPr>
              <a:t>Prawo egzekucyjne </a:t>
            </a:r>
            <a:endParaRPr lang="pl-PL" dirty="0">
              <a:latin typeface="Bookman Old Style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5536" y="1556792"/>
            <a:ext cx="4608512" cy="2286000"/>
          </a:xfrm>
        </p:spPr>
        <p:txBody>
          <a:bodyPr>
            <a:normAutofit fontScale="55000" lnSpcReduction="20000"/>
          </a:bodyPr>
          <a:lstStyle/>
          <a:p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Times New Roman" panose="02020603050405020304" pitchFamily="18" charset="0"/>
            </a:endParaRPr>
          </a:p>
          <a:p>
            <a:endParaRPr lang="pl-PL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Times New Roman" panose="02020603050405020304" pitchFamily="18" charset="0"/>
            </a:endParaRPr>
          </a:p>
          <a:p>
            <a:r>
              <a:rPr lang="pl-PL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anose="02020603050405020304" pitchFamily="18" charset="0"/>
              </a:rPr>
              <a:t>Beata </a:t>
            </a:r>
            <a:r>
              <a:rPr lang="pl-PL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anose="02020603050405020304" pitchFamily="18" charset="0"/>
              </a:rPr>
              <a:t>Madej</a:t>
            </a:r>
          </a:p>
          <a:p>
            <a:endParaRPr lang="pl-PL" sz="2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pl-PL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anose="02020603050405020304" pitchFamily="18" charset="0"/>
              </a:rPr>
              <a:t>Zakład </a:t>
            </a:r>
            <a:r>
              <a:rPr lang="pl-PL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anose="02020603050405020304" pitchFamily="18" charset="0"/>
              </a:rPr>
              <a:t>Postępowania Administracyjnego </a:t>
            </a:r>
            <a:endParaRPr lang="pl-PL" sz="2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pl-PL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anose="02020603050405020304" pitchFamily="18" charset="0"/>
              </a:rPr>
              <a:t>i </a:t>
            </a:r>
            <a:r>
              <a:rPr lang="pl-PL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anose="02020603050405020304" pitchFamily="18" charset="0"/>
              </a:rPr>
              <a:t>Sądownictwa Administracyjnego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5583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2967335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Dziękuję za uwagę</a:t>
            </a:r>
          </a:p>
          <a:p>
            <a:pPr algn="ctr"/>
            <a:r>
              <a:rPr lang="pl-PL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Beata Madej </a:t>
            </a:r>
            <a:endParaRPr lang="pl-PL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59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179512" y="332657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Charakter postępowania zabezpieczającego </a:t>
            </a:r>
          </a:p>
          <a:p>
            <a:pPr algn="ctr"/>
            <a:endParaRPr lang="pl-PL" sz="24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>
              <a:buFont typeface="Wingdings" pitchFamily="2" charset="2"/>
              <a:buChar char="q"/>
            </a:pP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Postępowanie zabezpieczające ma charakter pomocniczy – służebny względem postępowania egzekucyjnego w administracji.</a:t>
            </a:r>
          </a:p>
          <a:p>
            <a:pPr algn="just"/>
            <a:endParaRPr lang="pl-PL" sz="24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>
              <a:buFont typeface="Wingdings" pitchFamily="2" charset="2"/>
              <a:buChar char="q"/>
            </a:pP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Celem postępowania zabezpieczającego jest przeciwdziałanie próbom udaremnienia lub utrudnienia egzekucji .</a:t>
            </a:r>
          </a:p>
          <a:p>
            <a:pPr algn="just"/>
            <a:endParaRPr lang="pl-PL" sz="24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>
              <a:buFont typeface="Wingdings" pitchFamily="2" charset="2"/>
              <a:buChar char="q"/>
            </a:pP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Poprzez realizację celu wskazanego powyżej, celem postepowania zabezpieczającego jest także ochrona interesów wierzyciela. </a:t>
            </a:r>
          </a:p>
          <a:p>
            <a:pPr algn="just"/>
            <a:endParaRPr lang="pl-PL" sz="24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599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3528" y="404664"/>
            <a:ext cx="8568952" cy="769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Podstawy zabezpieczenia należności pieniężnych lub wykonania obowiązku niepieniężnego: </a:t>
            </a:r>
          </a:p>
          <a:p>
            <a:endParaRPr lang="pl-PL" dirty="0"/>
          </a:p>
          <a:p>
            <a:pPr algn="ctr"/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Brak zabezpieczenia mógłby utrudnić lub udaremnić egzekucję, w szczególności stwierdzono: </a:t>
            </a:r>
          </a:p>
          <a:p>
            <a:pPr algn="ctr"/>
            <a:endParaRPr lang="pl-PL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§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brak </a:t>
            </a: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płynności finansowej zobowiązanego,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unikanie </a:t>
            </a: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wykonania przez zobowiązanego obowiązku przez nieujawnianie zobowiązań powstających z mocy prawa lub nierzetelne prowadzenie ksiąg podatkowych,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dokonywanie </a:t>
            </a: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przez zobowiązanego wyprzedaży majątku,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niezłożenie </a:t>
            </a: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oświadczenia, o którym mowa w art. 39 § 1 ustawy - Ordynacja podatkowa, mimo wezwania do jego złożenia albo niewykazanie w złożonym oświadczeniu wszystkich rzeczy lub praw podlegających ujawnieniu. </a:t>
            </a:r>
          </a:p>
          <a:p>
            <a:pPr algn="ctr"/>
            <a:endParaRPr lang="pl-P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pl-PL" sz="20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pl-PL" sz="20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pl-PL" sz="20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pl-PL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93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728192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smtClean="0">
                <a:latin typeface="Bookman Old Style" pitchFamily="18" charset="0"/>
              </a:rPr>
              <a:t>Możliwość dokonania zabezpieczenia:</a:t>
            </a:r>
            <a:endParaRPr lang="pl-PL" sz="3600" b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9396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q"/>
            </a:pPr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przed terminem płatności należności </a:t>
            </a:r>
            <a:r>
              <a:rPr 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pieniężnej</a:t>
            </a:r>
          </a:p>
          <a:p>
            <a:pPr algn="just">
              <a:buFont typeface="Wingdings" pitchFamily="2" charset="2"/>
              <a:buChar char="q"/>
            </a:pPr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przed terminem wykonania obowiązku o charakterze </a:t>
            </a:r>
            <a:r>
              <a:rPr 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niepieniężnym</a:t>
            </a:r>
          </a:p>
          <a:p>
            <a:pPr algn="just">
              <a:buFont typeface="Wingdings" pitchFamily="2" charset="2"/>
              <a:buChar char="q"/>
            </a:pPr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rzed ustaleniem albo określeniem kwoty należności pieniężnej lub obowiązku o charakterze niepieniężnym, jeżeli brak zabezpieczenia mógłby utrudnić lub udaremnić skuteczne przeprowadzenie egzekucji a przepisy na to zezwalają</a:t>
            </a:r>
          </a:p>
          <a:p>
            <a:pPr algn="just">
              <a:buFont typeface="Wingdings" pitchFamily="2" charset="2"/>
              <a:buChar char="q"/>
            </a:pPr>
            <a:r>
              <a:rPr 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zabezpieczenie </a:t>
            </a:r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należności pieniężnych może dotyczyć również przyszłych powtarzających się świadczeń</a:t>
            </a:r>
            <a:endParaRPr lang="pl-PL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7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smtClean="0">
                <a:latin typeface="Bookman Old Style" pitchFamily="18" charset="0"/>
              </a:rPr>
              <a:t>Tryb zabezpieczenia </a:t>
            </a:r>
            <a:endParaRPr lang="pl-PL" sz="3600" b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6048"/>
          </a:xfrm>
        </p:spPr>
        <p:txBody>
          <a:bodyPr>
            <a:normAutofit fontScale="85000" lnSpcReduction="20000"/>
          </a:bodyPr>
          <a:lstStyle/>
          <a:p>
            <a:pPr marL="64008" indent="0" algn="ctr">
              <a:lnSpc>
                <a:spcPct val="150000"/>
              </a:lnSpc>
              <a:buNone/>
            </a:pPr>
            <a:r>
              <a:rPr lang="pl-PL" sz="3300" b="1" dirty="0" smtClean="0">
                <a:latin typeface="Times New Roman" pitchFamily="18" charset="0"/>
                <a:cs typeface="Times New Roman" pitchFamily="18" charset="0"/>
              </a:rPr>
              <a:t>Organ egzekucyjny dokonuje zabezpieczenia:</a:t>
            </a:r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l-PL" sz="2100" dirty="0">
                <a:latin typeface="Times New Roman" pitchFamily="18" charset="0"/>
                <a:cs typeface="Times New Roman" pitchFamily="18" charset="0"/>
              </a:rPr>
              <a:t>na wniosek wierzyciela i na podstawie wydanego przez niego zarządzenia </a:t>
            </a:r>
            <a:r>
              <a:rPr lang="pl-PL" sz="2100" dirty="0" smtClean="0">
                <a:latin typeface="Times New Roman" pitchFamily="18" charset="0"/>
                <a:cs typeface="Times New Roman" pitchFamily="18" charset="0"/>
              </a:rPr>
              <a:t>zabezpieczenia</a:t>
            </a:r>
            <a:r>
              <a:rPr lang="pl-PL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100" dirty="0" smtClean="0">
                <a:latin typeface="Times New Roman" pitchFamily="18" charset="0"/>
                <a:cs typeface="Times New Roman" pitchFamily="18" charset="0"/>
              </a:rPr>
              <a:t>(wniosek może złożyć również organ kontroli skarbowej)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l-PL" sz="2100" dirty="0">
                <a:latin typeface="Times New Roman" pitchFamily="18" charset="0"/>
                <a:cs typeface="Times New Roman" pitchFamily="18" charset="0"/>
              </a:rPr>
              <a:t>na wniosek wierzyciela i na podstawie wydanego przez niego tytułu wykonawczego, w przypadkach określonych w art. 32a § 3 i art. 35 § 2</a:t>
            </a:r>
            <a:r>
              <a:rPr lang="pl-PL" sz="2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l-PL" sz="2100" dirty="0">
                <a:latin typeface="Times New Roman" pitchFamily="18" charset="0"/>
                <a:cs typeface="Times New Roman" pitchFamily="18" charset="0"/>
              </a:rPr>
              <a:t>na wniosek państwa członkowskiego i na podstawie zarządzenia zabezpieczenia, zagranicznego tytułu wykonawczego, dokumentu zabezpieczenia albo jednolitego tytułu wykonawczego określonych w przepisach ustawy o wzajemnej pomocy, w zakresie należności, o których mowa w art. 2 § 1 pkt 8</a:t>
            </a:r>
            <a:r>
              <a:rPr lang="pl-PL" sz="2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l-PL" sz="2100" dirty="0">
                <a:latin typeface="Times New Roman" pitchFamily="18" charset="0"/>
                <a:cs typeface="Times New Roman" pitchFamily="18" charset="0"/>
              </a:rPr>
              <a:t>na wniosek państwa członkowskiego lub państwa trzeciego i na podstawie zarządzenia zabezpieczenia albo zagranicznego tytułu wykonawczego wystawionych zgodnie z przepisami ustawy o wzajemnej pomocy, w zakresie należności, o których mowa w art. 2 § 1 pkt 9.</a:t>
            </a:r>
            <a:endParaRPr lang="pl-PL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28929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b="1" dirty="0" smtClean="0"/>
              <a:t>Elementy zarządzenia zabezpieczenia: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5184576"/>
          </a:xfrm>
        </p:spPr>
        <p:txBody>
          <a:bodyPr>
            <a:noAutofit/>
          </a:bodyPr>
          <a:lstStyle/>
          <a:p>
            <a:pPr marL="64008" indent="0" algn="just">
              <a:buNone/>
            </a:pPr>
            <a:r>
              <a:rPr lang="pl-P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Art. 156 </a:t>
            </a:r>
            <a:r>
              <a:rPr 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ustawy o postępowaniu egzekucyjnym w administracji</a:t>
            </a:r>
            <a:endParaRPr lang="pl-P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4008" indent="0" algn="just">
              <a:buNone/>
            </a:pP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§ 1. </a:t>
            </a:r>
            <a:r>
              <a:rPr lang="pl-PL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Zarządzenie zabezpieczenia </a:t>
            </a: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zawiera:</a:t>
            </a:r>
          </a:p>
          <a:p>
            <a:pPr marL="64008" indent="0" algn="just">
              <a:buNone/>
            </a:pPr>
            <a:r>
              <a:rPr lang="pl-PL" sz="1600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oznaczenie wierzyciela;</a:t>
            </a:r>
          </a:p>
          <a:p>
            <a:pPr marL="64008" indent="0" algn="just">
              <a:buNone/>
            </a:pPr>
            <a:r>
              <a:rPr lang="pl-PL" sz="1600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wskazanie imienia i nazwiska lub firmy zobowiązanego, jego adresu, a w przypadku zabezpieczania należności pieniężnej na wynagrodzeniu za pracę zobowiązanego - oznaczenie zatrudniającego go pracodawcy i jego adres, jeżeli wierzyciel posiada taką informację;</a:t>
            </a:r>
          </a:p>
          <a:p>
            <a:pPr marL="64008" indent="0" algn="just">
              <a:buNone/>
            </a:pPr>
            <a:r>
              <a:rPr lang="pl-PL" sz="1600" b="1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podanie treści obowiązku podlegającego zabezpieczeniu, podstawy prawnej tego obowiązku, a w przypadku zabezpieczania należności pieniężnej - także określenie jej wysokości;</a:t>
            </a:r>
          </a:p>
          <a:p>
            <a:pPr marL="64008" indent="0" algn="just">
              <a:buNone/>
            </a:pPr>
            <a:r>
              <a:rPr lang="pl-PL" sz="1600" b="1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wskazanie podstawy prawnej zabezpieczenia obowiązku;</a:t>
            </a:r>
          </a:p>
          <a:p>
            <a:pPr marL="64008" indent="0" algn="just">
              <a:buNone/>
            </a:pPr>
            <a:r>
              <a:rPr lang="pl-PL" sz="1600" b="1" dirty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wskazanie okoliczności świadczących o wystąpieniu możliwości utrudnienia bądź udaremnienia egzekucji;</a:t>
            </a:r>
          </a:p>
          <a:p>
            <a:pPr marL="64008" indent="0" algn="just">
              <a:buNone/>
            </a:pPr>
            <a:r>
              <a:rPr lang="pl-PL" sz="1600" b="1" dirty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datę wydania zarządzenia zabezpieczenia, nazwę wierzyciela, który je wydał, oraz imię i nazwisko oraz stanowisko służbowe osoby upoważnionej do działania w imieniu wierzyciela;</a:t>
            </a:r>
          </a:p>
          <a:p>
            <a:pPr marL="64008" indent="0" algn="just">
              <a:buNone/>
            </a:pPr>
            <a:r>
              <a:rPr lang="pl-PL" sz="1600" b="1" dirty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klauzulę organu egzekucyjnego o przyjęciu zarządzenia zabezpieczenia do wykonania;</a:t>
            </a:r>
          </a:p>
          <a:p>
            <a:pPr marL="64008" indent="0" algn="just">
              <a:buNone/>
            </a:pPr>
            <a:r>
              <a:rPr lang="pl-PL" sz="1600" b="1" dirty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pouczenie zobowiązanego o przysługującym mu w terminie 7 dni prawie zgłoszenia do organu egzekucyjnego zarzutów;</a:t>
            </a:r>
          </a:p>
          <a:p>
            <a:pPr marL="64008" indent="0" algn="just">
              <a:buNone/>
            </a:pPr>
            <a:r>
              <a:rPr lang="pl-PL" sz="1600" b="1" dirty="0">
                <a:latin typeface="Times New Roman" pitchFamily="18" charset="0"/>
                <a:cs typeface="Times New Roman" pitchFamily="18" charset="0"/>
              </a:rPr>
              <a:t>9) </a:t>
            </a:r>
            <a:r>
              <a:rPr lang="pl-PL" sz="1600" dirty="0">
                <a:latin typeface="Times New Roman" pitchFamily="18" charset="0"/>
                <a:cs typeface="Times New Roman" pitchFamily="18" charset="0"/>
              </a:rPr>
              <a:t>sposób i zakres zabezpieczenia obowiązku o charakterze niepieniężnym.</a:t>
            </a:r>
          </a:p>
          <a:p>
            <a:pPr algn="just"/>
            <a:endParaRPr lang="pl-PL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7504" y="-772150"/>
            <a:ext cx="856895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pPr algn="just"/>
            <a:endParaRPr lang="pl-PL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l-PL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l-PL" sz="20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l-PL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23528" y="443567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endParaRPr lang="pl-PL" sz="20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pl-PL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Organ </a:t>
            </a:r>
            <a:r>
              <a:rPr lang="pl-PL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egzekucyjny może w każdym czasie uchylić lub zmienić sposób lub zakres zabezpieczenia. Na postanowienie w sprawie zmiany lub uchylenia zabezpieczenia służy zażalenie</a:t>
            </a:r>
            <a:r>
              <a:rPr lang="pl-PL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Organ egzekucyjny na żądanie zobowiązanego uchyla zabezpieczenie obowiązku o charakterze niepieniężnym, jeżeli wniosek o wszczęcie postępowania egzekucyjnego nie został zgłoszony w terminie 3 miesięcy od dnia dokonania tego zabezpieczenia</a:t>
            </a:r>
            <a:r>
              <a:rPr lang="pl-P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Uchylenie zabezpieczenia następuje w </a:t>
            </a: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drodze postanowienia  - przysługuje zażalenie zobowiązanemu i wierzycielowi niebędącemu jednocześnie organem egzekucyjnym</a:t>
            </a:r>
            <a:r>
              <a:rPr lang="pl-P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pl-PL" sz="2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Zabezpieczenie </a:t>
            </a:r>
            <a:r>
              <a:rPr lang="pl-PL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nie może zmierzać do tego, aby stanowiło wykonanie obowiązku.</a:t>
            </a:r>
          </a:p>
          <a:p>
            <a:pPr algn="just"/>
            <a:endParaRPr lang="pl-PL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pl-PL" sz="2000" b="1" dirty="0">
                <a:latin typeface="Times New Roman" pitchFamily="18" charset="0"/>
                <a:cs typeface="Times New Roman" pitchFamily="18" charset="0"/>
              </a:rPr>
              <a:t>drodze zabezpieczenia nie można stosować przeciw zobowiązanemu przymusu bezpośredniego.</a:t>
            </a:r>
          </a:p>
          <a:p>
            <a:pPr algn="just"/>
            <a:endParaRPr lang="pl-P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59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Bookman Old Style" pitchFamily="18" charset="0"/>
              </a:rPr>
              <a:t>Sposoby zabezpieczenia należności pieniężnych:</a:t>
            </a:r>
            <a:endParaRPr lang="pl-PL" sz="2800" b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4898016"/>
          </a:xfrm>
        </p:spPr>
        <p:txBody>
          <a:bodyPr>
            <a:normAutofit fontScale="32500" lnSpcReduction="20000"/>
          </a:bodyPr>
          <a:lstStyle/>
          <a:p>
            <a:pPr marL="64008" indent="0" algn="just">
              <a:lnSpc>
                <a:spcPct val="150000"/>
              </a:lnSpc>
              <a:buNone/>
            </a:pPr>
            <a:r>
              <a:rPr lang="pl-PL" sz="5500" dirty="0" smtClean="0">
                <a:solidFill>
                  <a:schemeClr val="accent1"/>
                </a:solidFill>
                <a:latin typeface="Bookman Old Style" pitchFamily="18" charset="0"/>
                <a:cs typeface="Times New Roman" pitchFamily="18" charset="0"/>
              </a:rPr>
              <a:t>Zgodnie z art. 164 ustawy o postępowaniu egzekucyjnym w administracji: </a:t>
            </a:r>
          </a:p>
          <a:p>
            <a:pPr marL="64008" indent="0" algn="just">
              <a:buNone/>
            </a:pPr>
            <a:r>
              <a:rPr lang="pl-PL" sz="5500" dirty="0">
                <a:solidFill>
                  <a:schemeClr val="accent1"/>
                </a:solidFill>
                <a:latin typeface="Bookman Old Style" pitchFamily="18" charset="0"/>
                <a:cs typeface="Times New Roman" pitchFamily="18" charset="0"/>
              </a:rPr>
              <a:t>§ 1</a:t>
            </a:r>
            <a:r>
              <a:rPr lang="pl-PL" sz="5500" dirty="0" smtClean="0">
                <a:solidFill>
                  <a:schemeClr val="accent1"/>
                </a:solidFill>
                <a:latin typeface="Bookman Old Style" pitchFamily="18" charset="0"/>
                <a:cs typeface="Times New Roman" pitchFamily="18" charset="0"/>
              </a:rPr>
              <a:t>. Organ </a:t>
            </a:r>
            <a:r>
              <a:rPr lang="pl-PL" sz="5500" dirty="0">
                <a:solidFill>
                  <a:schemeClr val="accent1"/>
                </a:solidFill>
                <a:latin typeface="Bookman Old Style" pitchFamily="18" charset="0"/>
                <a:cs typeface="Times New Roman" pitchFamily="18" charset="0"/>
              </a:rPr>
              <a:t>egzekucyjny dokonuje zabezpieczenia należności pieniężnej przez:</a:t>
            </a:r>
          </a:p>
          <a:p>
            <a:pPr marL="806958" indent="-742950" algn="just">
              <a:lnSpc>
                <a:spcPct val="170000"/>
              </a:lnSpc>
              <a:buAutoNum type="arabicParenR"/>
            </a:pPr>
            <a:r>
              <a:rPr lang="pl-PL" sz="4200" b="1" dirty="0" smtClean="0">
                <a:latin typeface="Times New Roman" pitchFamily="18" charset="0"/>
                <a:cs typeface="Times New Roman" pitchFamily="18" charset="0"/>
              </a:rPr>
              <a:t>zajęcie </a:t>
            </a:r>
            <a:r>
              <a:rPr lang="pl-PL" sz="4200" b="1" dirty="0">
                <a:latin typeface="Times New Roman" pitchFamily="18" charset="0"/>
                <a:cs typeface="Times New Roman" pitchFamily="18" charset="0"/>
              </a:rPr>
              <a:t>pieniędzy, wynagrodzenia za pracę, wierzytelności z rachunków bankowych, innych wierzytelności i praw majątkowych lub </a:t>
            </a:r>
            <a:r>
              <a:rPr lang="pl-PL" sz="4200" b="1" dirty="0" smtClean="0">
                <a:latin typeface="Times New Roman" pitchFamily="18" charset="0"/>
                <a:cs typeface="Times New Roman" pitchFamily="18" charset="0"/>
              </a:rPr>
              <a:t>ruchomości;</a:t>
            </a:r>
          </a:p>
          <a:p>
            <a:pPr marL="806958" indent="-742950" algn="just">
              <a:lnSpc>
                <a:spcPct val="170000"/>
              </a:lnSpc>
              <a:buAutoNum type="arabicParenR"/>
            </a:pPr>
            <a:r>
              <a:rPr lang="pl-PL" sz="4200" b="1" dirty="0" smtClean="0">
                <a:latin typeface="Times New Roman" pitchFamily="18" charset="0"/>
                <a:cs typeface="Times New Roman" pitchFamily="18" charset="0"/>
              </a:rPr>
              <a:t>obciążenie </a:t>
            </a:r>
            <a:r>
              <a:rPr lang="pl-PL" sz="4200" b="1" dirty="0">
                <a:latin typeface="Times New Roman" pitchFamily="18" charset="0"/>
                <a:cs typeface="Times New Roman" pitchFamily="18" charset="0"/>
              </a:rPr>
              <a:t>nieruchomości zobowiązanego hipoteką przymusową, w tym przez złożenie dokumentów do zbioru dokumentów w przypadku nieruchomości, która nie ma urządzonej księgi </a:t>
            </a:r>
            <a:r>
              <a:rPr lang="pl-PL" sz="4200" b="1" dirty="0" smtClean="0">
                <a:latin typeface="Times New Roman" pitchFamily="18" charset="0"/>
                <a:cs typeface="Times New Roman" pitchFamily="18" charset="0"/>
              </a:rPr>
              <a:t>wieczystej;</a:t>
            </a:r>
          </a:p>
          <a:p>
            <a:pPr marL="806958" indent="-742950" algn="just">
              <a:lnSpc>
                <a:spcPct val="170000"/>
              </a:lnSpc>
              <a:buAutoNum type="arabicParenR"/>
            </a:pPr>
            <a:r>
              <a:rPr lang="pl-PL" sz="4200" b="1" dirty="0" smtClean="0">
                <a:latin typeface="Times New Roman" pitchFamily="18" charset="0"/>
                <a:cs typeface="Times New Roman" pitchFamily="18" charset="0"/>
              </a:rPr>
              <a:t>obciążenie </a:t>
            </a:r>
            <a:r>
              <a:rPr lang="pl-PL" sz="4200" b="1" dirty="0">
                <a:latin typeface="Times New Roman" pitchFamily="18" charset="0"/>
                <a:cs typeface="Times New Roman" pitchFamily="18" charset="0"/>
              </a:rPr>
              <a:t>statku morskiego lub statku morskiego w budowie zastawem wpisanym do rejestru okrętowego (hipoteka morska przymusowa</a:t>
            </a:r>
            <a:r>
              <a:rPr lang="pl-PL" sz="4200" b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806958" indent="-742950" algn="just">
              <a:lnSpc>
                <a:spcPct val="170000"/>
              </a:lnSpc>
              <a:buAutoNum type="arabicParenR"/>
            </a:pPr>
            <a:r>
              <a:rPr lang="pl-PL" sz="4200" b="1" dirty="0" smtClean="0">
                <a:latin typeface="Times New Roman" pitchFamily="18" charset="0"/>
                <a:cs typeface="Times New Roman" pitchFamily="18" charset="0"/>
              </a:rPr>
              <a:t>ustanowienie </a:t>
            </a:r>
            <a:r>
              <a:rPr lang="pl-PL" sz="4200" b="1" dirty="0">
                <a:latin typeface="Times New Roman" pitchFamily="18" charset="0"/>
                <a:cs typeface="Times New Roman" pitchFamily="18" charset="0"/>
              </a:rPr>
              <a:t>zakazu zbywania i obciążania nieruchomości, która nie ma urządzonej księgi wieczystej albo której księga wieczysta zginęła lub uległa </a:t>
            </a:r>
            <a:r>
              <a:rPr lang="pl-PL" sz="4200" b="1" dirty="0" smtClean="0">
                <a:latin typeface="Times New Roman" pitchFamily="18" charset="0"/>
                <a:cs typeface="Times New Roman" pitchFamily="18" charset="0"/>
              </a:rPr>
              <a:t>zniszczeniu;</a:t>
            </a:r>
          </a:p>
          <a:p>
            <a:pPr marL="806958" indent="-742950" algn="just">
              <a:lnSpc>
                <a:spcPct val="170000"/>
              </a:lnSpc>
              <a:buAutoNum type="arabicParenR"/>
            </a:pPr>
            <a:r>
              <a:rPr lang="pl-PL" sz="4200" b="1" dirty="0" smtClean="0">
                <a:latin typeface="Times New Roman" pitchFamily="18" charset="0"/>
                <a:cs typeface="Times New Roman" pitchFamily="18" charset="0"/>
              </a:rPr>
              <a:t>ustanowienie zakazu zbywania spółdzielczego prawa do lokalu mieszkalnego, spółdzielczego prawa do lokalu użytkowego lub prawa do domu jednorodzinnego w spółdzielni mieszkaniowej.</a:t>
            </a:r>
          </a:p>
          <a:p>
            <a:pPr marL="64008" indent="0" algn="just">
              <a:lnSpc>
                <a:spcPct val="150000"/>
              </a:lnSpc>
              <a:buNone/>
            </a:pPr>
            <a:endParaRPr lang="pl-PL" sz="24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04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3528" y="260648"/>
            <a:ext cx="8424936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24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l-PL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Sposoby zabezpieczenia</a:t>
            </a:r>
          </a:p>
          <a:p>
            <a:pPr algn="ctr"/>
            <a:r>
              <a:rPr lang="pl-PL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 obowiązków niepieniężnych</a:t>
            </a:r>
            <a:r>
              <a:rPr lang="pl-PL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ookman Old Style" pitchFamily="18" charset="0"/>
                <a:cs typeface="Times New Roman" pitchFamily="18" charset="0"/>
              </a:rPr>
              <a:t>:</a:t>
            </a:r>
          </a:p>
          <a:p>
            <a:endParaRPr lang="pl-PL" dirty="0"/>
          </a:p>
          <a:p>
            <a:pPr marL="285750" indent="-285750" algn="just">
              <a:buFont typeface="Wingdings" pitchFamily="2" charset="2"/>
              <a:buChar char="q"/>
            </a:pPr>
            <a:r>
              <a:rPr lang="pl-PL" sz="2000" dirty="0">
                <a:latin typeface="Times New Roman" pitchFamily="18" charset="0"/>
                <a:cs typeface="Times New Roman" pitchFamily="18" charset="0"/>
              </a:rPr>
              <a:t>Organ egzekucyjny w zarządzeniu zabezpieczenia wykonania obowiązku o charakterze niepieniężnym określa środek zabezpieczania lub inną czynność, które stosownie do okoliczności są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zastosowane.</a:t>
            </a:r>
          </a:p>
          <a:p>
            <a:pPr algn="just"/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Przy </a:t>
            </a:r>
            <a:r>
              <a:rPr lang="pl-PL" sz="2000" dirty="0">
                <a:latin typeface="Times New Roman" pitchFamily="18" charset="0"/>
                <a:cs typeface="Times New Roman" pitchFamily="18" charset="0"/>
              </a:rPr>
              <a:t>wyborze środka zabezpieczenia organ egzekucyjny uwzględni interesy stron w takiej mierze, aby wierzycielowi zapewnić wykonanie obowiązku, a zobowiązanego nie obciążać ponad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potrzebę.</a:t>
            </a:r>
          </a:p>
          <a:p>
            <a:pPr algn="just"/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W razie potrzeby organ egzekucyjny zastosować środki zabezpieczenia przewidziane dla obowiązków pieniężnych.</a:t>
            </a:r>
          </a:p>
          <a:p>
            <a:pPr algn="just"/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pl-PL" sz="2000" dirty="0">
                <a:latin typeface="Times New Roman" pitchFamily="18" charset="0"/>
                <a:cs typeface="Times New Roman" pitchFamily="18" charset="0"/>
              </a:rPr>
              <a:t>szczególności może być dokonane zajęcie pieniędzy, wynagrodzenia za pracę, wierzytelności z rachunków bankowych i wkładów oszczędnościowych oraz innych wierzytelności, jeżeli w ten sposób zabezpieczy się pokrycie przez zobowiązanego kosztów wykonania zastępczego.</a:t>
            </a:r>
          </a:p>
        </p:txBody>
      </p:sp>
    </p:spTree>
    <p:extLst>
      <p:ext uri="{BB962C8B-B14F-4D97-AF65-F5344CB8AC3E}">
        <p14:creationId xmlns:p14="http://schemas.microsoft.com/office/powerpoint/2010/main" val="188331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etyczny">
  <a:themeElements>
    <a:clrScheme name="Energetyczny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etyczn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nergetyczny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349</TotalTime>
  <Words>852</Words>
  <Application>Microsoft Office PowerPoint</Application>
  <PresentationFormat>Pokaz na ekranie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Energetyczny</vt:lpstr>
      <vt:lpstr>Postępowanie zabezpieczające   Materiały pomocnicze  Prawo egzekucyjne </vt:lpstr>
      <vt:lpstr>Prezentacja programu PowerPoint</vt:lpstr>
      <vt:lpstr>Prezentacja programu PowerPoint</vt:lpstr>
      <vt:lpstr>Możliwość dokonania zabezpieczenia:</vt:lpstr>
      <vt:lpstr>Tryb zabezpieczenia </vt:lpstr>
      <vt:lpstr>Elementy zarządzenia zabezpieczenia:</vt:lpstr>
      <vt:lpstr>Prezentacja programu PowerPoint</vt:lpstr>
      <vt:lpstr>Sposoby zabezpieczenia należności pieniężnych: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Terminy załatwienia sprawy  w postępowaniu administracyjnym </dc:title>
  <dc:creator>Beata</dc:creator>
  <cp:lastModifiedBy>Beata</cp:lastModifiedBy>
  <cp:revision>46</cp:revision>
  <dcterms:created xsi:type="dcterms:W3CDTF">2014-06-22T12:00:25Z</dcterms:created>
  <dcterms:modified xsi:type="dcterms:W3CDTF">2015-02-08T13:16:11Z</dcterms:modified>
</cp:coreProperties>
</file>