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70540-F4B6-4966-8FBD-60D075E99E4C}" type="datetimeFigureOut">
              <a:rPr lang="en-GB" smtClean="0"/>
              <a:t>12/04/2017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2D765-342F-40B1-B181-CD78170CA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75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IC CK 653/04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2D765-342F-40B1-B181-CD78170CA35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40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IV CK 79/05 – 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2D765-342F-40B1-B181-CD78170CA35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250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III CK 90/05 – wymagalność strony aktywnej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2D765-342F-40B1-B181-CD78170CA35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65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5E617-5D52-4EC6-9E36-ACB33C024B4D}" type="datetimeFigureOut">
              <a:rPr lang="pl-PL" smtClean="0"/>
              <a:t>2017-04-12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A07D3-646B-44B6-AE0C-6A97A1A9F65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Potrącanie wierzytelności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r>
              <a:rPr lang="pl-PL" dirty="0" smtClean="0"/>
              <a:t>Bożena była winna Adeli 1000 euro w dniu 1 maja 2016 r. natomiast Adela miała jej oddać 300 zł. w dniu 19 maja 2017 r.</a:t>
            </a:r>
          </a:p>
          <a:p>
            <a:r>
              <a:rPr lang="pl-PL" dirty="0" smtClean="0"/>
              <a:t>Czy w tej sprawie możliwe jest potrącenie z uwagi na różne waluty?</a:t>
            </a:r>
          </a:p>
          <a:p>
            <a:r>
              <a:rPr lang="pl-PL" dirty="0" smtClean="0"/>
              <a:t>Czy  w dniu dzisiejszym potrącenie jest możliwe ? </a:t>
            </a:r>
          </a:p>
          <a:p>
            <a:endParaRPr lang="pl-PL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982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332656"/>
            <a:ext cx="8075240" cy="5793507"/>
          </a:xfrm>
        </p:spPr>
        <p:txBody>
          <a:bodyPr/>
          <a:lstStyle/>
          <a:p>
            <a:r>
              <a:rPr lang="pl-PL" dirty="0" smtClean="0"/>
              <a:t>Celina posiadała wierzytelność 2000 zł. z tytułu zadośćuczynienia za krzywdę wobec Agaty</a:t>
            </a:r>
          </a:p>
          <a:p>
            <a:r>
              <a:rPr lang="pl-PL" dirty="0" smtClean="0"/>
              <a:t>Agata wcześniej pożyczyła Celinie 500 zł. i teraz chce zapłacić jej tylko 1500 zł</a:t>
            </a:r>
          </a:p>
          <a:p>
            <a:endParaRPr lang="pl-PL" dirty="0"/>
          </a:p>
          <a:p>
            <a:r>
              <a:rPr lang="pl-PL" dirty="0" smtClean="0"/>
              <a:t>Czy Agata może dokonać potrącenia ?</a:t>
            </a:r>
          </a:p>
          <a:p>
            <a:r>
              <a:rPr lang="pl-PL" dirty="0" smtClean="0"/>
              <a:t>Czy Celina może </a:t>
            </a:r>
            <a:r>
              <a:rPr lang="pl-PL" smtClean="0"/>
              <a:t>dokonać potrącenia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116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pl-PL" dirty="0" smtClean="0"/>
              <a:t>wzajemność wierzytelności </a:t>
            </a:r>
          </a:p>
          <a:p>
            <a:pPr>
              <a:buNone/>
            </a:pPr>
            <a:r>
              <a:rPr lang="pl-PL" dirty="0" smtClean="0"/>
              <a:t>(gdy wierzyciele są jednocześnie swoimi dłużnikami), </a:t>
            </a:r>
          </a:p>
          <a:p>
            <a:r>
              <a:rPr lang="pl-PL" dirty="0" smtClean="0"/>
              <a:t>jednorodzajowość świadczeń</a:t>
            </a:r>
          </a:p>
          <a:p>
            <a:r>
              <a:rPr lang="pl-PL" dirty="0" smtClean="0"/>
              <a:t> wymagalność obu wierzytelności, </a:t>
            </a:r>
          </a:p>
          <a:p>
            <a:r>
              <a:rPr lang="pl-PL" dirty="0" smtClean="0"/>
              <a:t>zaskarżalność -  możliwość dochodzenia ich przed sądem.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1547664" y="2636912"/>
            <a:ext cx="1224136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283968" y="3789039"/>
            <a:ext cx="1224136" cy="2232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l-PL"/>
          </a:p>
        </p:txBody>
      </p:sp>
      <p:cxnSp>
        <p:nvCxnSpPr>
          <p:cNvPr id="7" name="Łącznik prosty 6"/>
          <p:cNvCxnSpPr/>
          <p:nvPr/>
        </p:nvCxnSpPr>
        <p:spPr>
          <a:xfrm>
            <a:off x="1547664" y="3789040"/>
            <a:ext cx="489654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Jan C. miał wierzytelność o zapłatę wynagrodzenia za roboty budowlane wykonane na podstawie umowy z Dyrektorem Urzędu Skarbowego w wysokości 3000 zł. wymagalną w dniu 2 marca 2016 r. Jednocześnie zrobił PIT za 2016 r., z którego wynikało, że musi dopłacić do kończ kwietnia 2017 r. 4000 zł. na rachunek tego Urzędu Skarbowego</a:t>
            </a:r>
          </a:p>
          <a:p>
            <a:r>
              <a:rPr lang="pl-PL" dirty="0" smtClean="0"/>
              <a:t>W dniu 8 kwietnia 2017 r. Jan C. złożył pisemne oświadczenie o potrąceniu kwoty 3000 zł. i zapłacił 1000 zł. tytułem podatku przelewem.</a:t>
            </a:r>
          </a:p>
          <a:p>
            <a:r>
              <a:rPr lang="pl-PL" dirty="0" smtClean="0"/>
              <a:t>Oceń dopuszczalność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12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pPr>
              <a:buNone/>
            </a:pPr>
            <a:r>
              <a:rPr lang="nn-NO" dirty="0"/>
              <a:t> </a:t>
            </a:r>
            <a:r>
              <a:rPr lang="nn-NO" b="1" dirty="0"/>
              <a:t>Dz.U. 1996 Nr 106 poz. 493 </a:t>
            </a:r>
          </a:p>
          <a:p>
            <a:pPr>
              <a:buNone/>
            </a:pPr>
            <a:r>
              <a:rPr lang="pl-PL" b="1" dirty="0"/>
              <a:t>USTAWA </a:t>
            </a:r>
          </a:p>
          <a:p>
            <a:pPr>
              <a:buNone/>
            </a:pPr>
            <a:r>
              <a:rPr lang="pl-PL" dirty="0"/>
              <a:t>z dnia 8 sierpnia 1996 r. </a:t>
            </a:r>
          </a:p>
          <a:p>
            <a:pPr>
              <a:buNone/>
            </a:pPr>
            <a:r>
              <a:rPr lang="pl-PL" b="1" dirty="0"/>
              <a:t>o zasadach wykonywania uprawnień przysługujących Skarbowi Państwa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Art. 17 c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1. Potrącenie z wierzytelności Skarbu Państwa przysługującej danemu podmiotowi reprezentującemu Skarb Państwa może być dokonane, z zastrzeżeniem ust. 2, jeżeli potrącana wierzytelność wzajemna przysługuje wobec tego samego podmiotu reprezentującego Skarb Państwa. </a:t>
            </a:r>
          </a:p>
          <a:p>
            <a:r>
              <a:rPr lang="pl-PL" dirty="0"/>
              <a:t>2. Z wierzytelności Skarbu Państwa nie można potrącić wierzytelności wzajemnej, która była przedmiotem obrotu jako wierzytelność wobec Skarbu Państwa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669360"/>
          </a:xfrm>
        </p:spPr>
        <p:txBody>
          <a:bodyPr>
            <a:noAutofit/>
          </a:bodyPr>
          <a:lstStyle/>
          <a:p>
            <a:r>
              <a:rPr lang="pl-PL" sz="1600" b="1" dirty="0"/>
              <a:t>Art. 64. § 1. Zobowiązania podatkowe oraz zaległości podatkowe wraz z odsetkami za zwłokę w podatkach stanowiących dochód budżetu państwa podlegają, na wniosek podatnika, potrąceniu z wzajemnej, bezspornej i wymagalnej wierzytelności podatnika wobec Skarbu Państwa z tytułu: </a:t>
            </a:r>
          </a:p>
          <a:p>
            <a:r>
              <a:rPr lang="pl-PL" sz="1600" dirty="0"/>
              <a:t>1) prawomocnego wyroku sądowego wydanego na podstawie art. 417 lub art. 4172 Kodeksu cywilnego; </a:t>
            </a:r>
          </a:p>
          <a:p>
            <a:r>
              <a:rPr lang="pl-PL" sz="1600" dirty="0"/>
              <a:t>2) prawomocnej ugody sądowej zawartej w związku z zaistnieniem okoliczności przewidzianych w art. 417 lub art. 4172 Kodeksu </a:t>
            </a:r>
            <a:r>
              <a:rPr lang="pl-PL" sz="1600" dirty="0" smtClean="0"/>
              <a:t>cywilnego Sejmu</a:t>
            </a:r>
            <a:endParaRPr lang="pl-PL" sz="1600" dirty="0"/>
          </a:p>
          <a:p>
            <a:r>
              <a:rPr lang="pl-PL" sz="1600" dirty="0"/>
              <a:t>3) nabycia przez Skarb Państwa nieruchomości na cele uzasadniające jej wywłaszczenie lub wywłaszczenia nieruchomości na podstawie przepisów o gospodarce nieruchomościami; </a:t>
            </a:r>
          </a:p>
          <a:p>
            <a:r>
              <a:rPr lang="pl-PL" sz="1600" dirty="0"/>
              <a:t>4) odszkodowania za niesłuszne skazanie, tymczasowe aresztowanie lub zatrzymanie, uzyskanego na podstawie przepisów Kodeksu postępowania karnego; </a:t>
            </a:r>
          </a:p>
          <a:p>
            <a:r>
              <a:rPr lang="pl-PL" sz="1600" dirty="0"/>
              <a:t>5) odszkodowania uzyskanego na podstawie przepisów o uznaniu za nieważne orzeczeń wydanych wobec osób represjonowanych za działalność na rzecz bytu Państwa Polskiego; </a:t>
            </a:r>
          </a:p>
          <a:p>
            <a:r>
              <a:rPr lang="pl-PL" sz="1600" dirty="0"/>
              <a:t>6) odszkodowania orzeczonego w decyzji organu administracji rządowej. </a:t>
            </a:r>
          </a:p>
          <a:p>
            <a:r>
              <a:rPr lang="pl-PL" sz="1600" dirty="0"/>
              <a:t>§ 2. Przepis § 1 stosuje się również do wzajemnych, bezspornych i wymagalnych wierzytelności podatnika wobec państwowych jednostek budżetowych z tytułu zamówień wykonanych przez niego na podstawie umów zawartych w trybie przepisów o zamówieniach publicznych, pod warunkiem że potrącenie jest dokonywane przez tego podatnika i z tej wierzytelności. </a:t>
            </a:r>
          </a:p>
          <a:p>
            <a:r>
              <a:rPr lang="pl-PL" sz="1600" dirty="0"/>
              <a:t>§ 2a. Do potrącenia zaległości podatkowych wraz z odsetkami za zwłokę przepis art. 55 § 2 stosuje się odpowiednio. </a:t>
            </a:r>
          </a:p>
          <a:p>
            <a:r>
              <a:rPr lang="pl-PL" sz="1600" dirty="0"/>
              <a:t>§ 3. Potrącenia z tytułów wymienionych w § 1 i 2 można również dokonać z urzędu. </a:t>
            </a:r>
          </a:p>
          <a:p>
            <a:r>
              <a:rPr lang="pl-PL" sz="1600" dirty="0"/>
              <a:t>§ 4. Na wniosek podatnika wierzytelności z tytułów wymienionych w § 1 i 2 mogą być również zaliczane na poczet przyszłych zobowiązań podatkowych. </a:t>
            </a:r>
          </a:p>
          <a:p>
            <a:r>
              <a:rPr lang="pl-PL" sz="1600" dirty="0"/>
              <a:t>§ 5. Potrącenie następuje z dniem: </a:t>
            </a:r>
          </a:p>
          <a:p>
            <a:r>
              <a:rPr lang="pl-PL" sz="1600" dirty="0"/>
              <a:t>1) złożenia wniosku, który został uwzględniony;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§ 6. Odmowa potrącenia następuje w drodze decyzji. </a:t>
            </a:r>
          </a:p>
          <a:p>
            <a:r>
              <a:rPr lang="pl-PL" dirty="0"/>
              <a:t>§ 6a. Potrącenie następuje w drodze postanowienia, na które służy zażalenie.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Adam i Ewa byli małżonkami z ustrojem wspólności małżeńskiej majątkowej. Adam był dłużnikiem Piotra co do kwoty 1000 zł., które pożyczył  i miał oddać 2 stycznia 2017 r. Pożyczkę przeznaczył na remont mieszkania małżonków (wymienił cieknący kran i rurę w łazience).</a:t>
            </a:r>
          </a:p>
          <a:p>
            <a:r>
              <a:rPr lang="pl-PL" dirty="0" smtClean="0"/>
              <a:t>Piotr kupił od Ewy samochód, który jednak należał do obu małżonków, ale Ewa była wpisana w dowodzie rejestracyjnym jako właścicielka. Piotr miał zapłacić 6000 zł, ale złożył jej oświadczenie o potrąceniu i zapłacił 5000 zł. </a:t>
            </a:r>
          </a:p>
          <a:p>
            <a:r>
              <a:rPr lang="pl-PL" dirty="0" smtClean="0"/>
              <a:t>Oceń dopuszczalność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80692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715</Words>
  <Application>Microsoft Office PowerPoint</Application>
  <PresentationFormat>Pokaz na ekranie (4:3)</PresentationFormat>
  <Paragraphs>49</Paragraphs>
  <Slides>11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Potrącanie wierzytelności</vt:lpstr>
      <vt:lpstr>Prezentacja programu PowerPoint</vt:lpstr>
      <vt:lpstr>Prezentacja programu PowerPoint</vt:lpstr>
      <vt:lpstr>Prezentacja programu PowerPoint</vt:lpstr>
      <vt:lpstr>Prezentacja programu PowerPoint</vt:lpstr>
      <vt:lpstr>Art. 17 c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Potrącanie wierzytelności</dc:title>
  <dc:creator>drela</dc:creator>
  <cp:lastModifiedBy>aa</cp:lastModifiedBy>
  <cp:revision>11</cp:revision>
  <dcterms:created xsi:type="dcterms:W3CDTF">2015-03-11T15:49:42Z</dcterms:created>
  <dcterms:modified xsi:type="dcterms:W3CDTF">2017-04-12T08:02:25Z</dcterms:modified>
</cp:coreProperties>
</file>