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2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C02A0-BDCF-4C7C-A749-128B81A243BD}" type="datetimeFigureOut">
              <a:rPr lang="pl-PL" smtClean="0"/>
              <a:t>2014-11-11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63937B-16FA-4AC4-B2A6-486A7B0BC19E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1</a:t>
            </a:fld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10</a:t>
            </a:fld>
            <a:endParaRPr lang="pl-P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11</a:t>
            </a:fld>
            <a:endParaRPr lang="pl-P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12</a:t>
            </a:fld>
            <a:endParaRPr lang="pl-P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13</a:t>
            </a:fld>
            <a:endParaRPr lang="pl-P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14</a:t>
            </a:fld>
            <a:endParaRPr lang="pl-P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15</a:t>
            </a:fld>
            <a:endParaRPr lang="pl-P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16</a:t>
            </a:fld>
            <a:endParaRPr lang="pl-P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17</a:t>
            </a:fld>
            <a:endParaRPr lang="pl-P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18</a:t>
            </a:fld>
            <a:endParaRPr lang="pl-P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19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2</a:t>
            </a:fld>
            <a:endParaRPr lang="pl-P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20</a:t>
            </a:fld>
            <a:endParaRPr lang="pl-PL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21</a:t>
            </a:fld>
            <a:endParaRPr lang="pl-P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22</a:t>
            </a:fld>
            <a:endParaRPr lang="pl-P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23</a:t>
            </a:fld>
            <a:endParaRPr lang="pl-P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24</a:t>
            </a:fld>
            <a:endParaRPr lang="pl-P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25</a:t>
            </a:fld>
            <a:endParaRPr lang="pl-P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26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3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4</a:t>
            </a:fld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5</a:t>
            </a:fld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6</a:t>
            </a:fld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7</a:t>
            </a:fld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8</a:t>
            </a:fld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3937B-16FA-4AC4-B2A6-486A7B0BC19E}" type="slidenum">
              <a:rPr lang="pl-PL" smtClean="0"/>
              <a:t>9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0A5BD-F025-4220-B543-817E33C6AA9D}" type="datetimeFigureOut">
              <a:rPr lang="pl-PL" smtClean="0"/>
              <a:t>2014-11-11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C163E-1559-4D6C-AE20-D0425D776905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0A5BD-F025-4220-B543-817E33C6AA9D}" type="datetimeFigureOut">
              <a:rPr lang="pl-PL" smtClean="0"/>
              <a:t>2014-11-11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C163E-1559-4D6C-AE20-D0425D77690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0A5BD-F025-4220-B543-817E33C6AA9D}" type="datetimeFigureOut">
              <a:rPr lang="pl-PL" smtClean="0"/>
              <a:t>2014-11-11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C163E-1559-4D6C-AE20-D0425D77690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0A5BD-F025-4220-B543-817E33C6AA9D}" type="datetimeFigureOut">
              <a:rPr lang="pl-PL" smtClean="0"/>
              <a:t>2014-11-11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C163E-1559-4D6C-AE20-D0425D77690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0A5BD-F025-4220-B543-817E33C6AA9D}" type="datetimeFigureOut">
              <a:rPr lang="pl-PL" smtClean="0"/>
              <a:t>2014-11-11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C163E-1559-4D6C-AE20-D0425D776905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0A5BD-F025-4220-B543-817E33C6AA9D}" type="datetimeFigureOut">
              <a:rPr lang="pl-PL" smtClean="0"/>
              <a:t>2014-11-11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C163E-1559-4D6C-AE20-D0425D77690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0A5BD-F025-4220-B543-817E33C6AA9D}" type="datetimeFigureOut">
              <a:rPr lang="pl-PL" smtClean="0"/>
              <a:t>2014-11-11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C163E-1559-4D6C-AE20-D0425D77690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0A5BD-F025-4220-B543-817E33C6AA9D}" type="datetimeFigureOut">
              <a:rPr lang="pl-PL" smtClean="0"/>
              <a:t>2014-11-11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C163E-1559-4D6C-AE20-D0425D77690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0A5BD-F025-4220-B543-817E33C6AA9D}" type="datetimeFigureOut">
              <a:rPr lang="pl-PL" smtClean="0"/>
              <a:t>2014-11-11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C163E-1559-4D6C-AE20-D0425D77690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0A5BD-F025-4220-B543-817E33C6AA9D}" type="datetimeFigureOut">
              <a:rPr lang="pl-PL" smtClean="0"/>
              <a:t>2014-11-11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C163E-1559-4D6C-AE20-D0425D77690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rogi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0A5BD-F025-4220-B543-817E33C6AA9D}" type="datetimeFigureOut">
              <a:rPr lang="pl-PL" smtClean="0"/>
              <a:t>2014-11-11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ECC163E-1559-4D6C-AE20-D0425D776905}" type="slidenum">
              <a:rPr lang="pl-PL" smtClean="0"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900A5BD-F025-4220-B543-817E33C6AA9D}" type="datetimeFigureOut">
              <a:rPr lang="pl-PL" smtClean="0"/>
              <a:t>2014-11-11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ECC163E-1559-4D6C-AE20-D0425D776905}" type="slidenum">
              <a:rPr lang="pl-PL" smtClean="0"/>
              <a:t>‹#›</a:t>
            </a:fld>
            <a:endParaRPr lang="pl-PL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b="1" dirty="0"/>
              <a:t>Prawo Konstytucyjne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 err="1" smtClean="0"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. Sylwia </a:t>
            </a:r>
            <a:r>
              <a:rPr lang="pl-PL" dirty="0" err="1" smtClean="0">
                <a:latin typeface="Times New Roman" pitchFamily="18" charset="0"/>
                <a:cs typeface="Times New Roman" pitchFamily="18" charset="0"/>
              </a:rPr>
              <a:t>Chamerska</a:t>
            </a: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l-PL" u="sng" dirty="0" smtClean="0">
                <a:latin typeface="Times New Roman" pitchFamily="18" charset="0"/>
                <a:cs typeface="Times New Roman" pitchFamily="18" charset="0"/>
              </a:rPr>
              <a:t>Wykorzystane źródła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B. Banaszak, </a:t>
            </a:r>
            <a:r>
              <a:rPr lang="pl-PL" i="1" dirty="0" smtClean="0">
                <a:latin typeface="Times New Roman" pitchFamily="18" charset="0"/>
                <a:cs typeface="Times New Roman" pitchFamily="18" charset="0"/>
              </a:rPr>
              <a:t>Prawo konstytucyjne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, Warszawa 2012</a:t>
            </a: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M. Granat, </a:t>
            </a:r>
            <a:r>
              <a:rPr lang="pl-PL" i="1" dirty="0" smtClean="0">
                <a:latin typeface="Times New Roman" pitchFamily="18" charset="0"/>
                <a:cs typeface="Times New Roman" pitchFamily="18" charset="0"/>
              </a:rPr>
              <a:t>Prawo konstytucyjne w pytaniach i odpowiedziach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, Warszawa 2012</a:t>
            </a: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B. Banaszak, A. Preisner, </a:t>
            </a:r>
            <a:r>
              <a:rPr lang="pl-PL" i="1" dirty="0" smtClean="0">
                <a:latin typeface="Times New Roman" pitchFamily="18" charset="0"/>
                <a:cs typeface="Times New Roman" pitchFamily="18" charset="0"/>
              </a:rPr>
              <a:t>Wprowadzenie do prawa konstytucyjnego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, Wrocław 1992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860816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/>
              <a:t>Inne określenia prawa konstytucyjnego: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endParaRPr lang="pl-PL" b="1" dirty="0" smtClean="0"/>
          </a:p>
          <a:p>
            <a:pPr lvl="0">
              <a:buNone/>
            </a:pPr>
            <a:r>
              <a:rPr lang="pl-PL" b="1" dirty="0" smtClean="0"/>
              <a:t> Prawo </a:t>
            </a:r>
            <a:r>
              <a:rPr lang="pl-PL" b="1" dirty="0"/>
              <a:t>państwowe</a:t>
            </a:r>
            <a:r>
              <a:rPr lang="pl-PL" dirty="0"/>
              <a:t> – lata 50. i 60. </a:t>
            </a:r>
            <a:endParaRPr lang="pl-PL" dirty="0" smtClean="0"/>
          </a:p>
          <a:p>
            <a:pPr lvl="0" algn="just">
              <a:buNone/>
            </a:pPr>
            <a:endParaRPr lang="pl-PL" dirty="0" smtClean="0"/>
          </a:p>
          <a:p>
            <a:pPr lvl="0" algn="just">
              <a:buNone/>
            </a:pPr>
            <a:r>
              <a:rPr lang="pl-PL" dirty="0" smtClean="0"/>
              <a:t>   W </a:t>
            </a:r>
            <a:r>
              <a:rPr lang="pl-PL" dirty="0"/>
              <a:t>nauce rosyjskiej i radzieckiej, niemieckiej i austriackiej. Główne zainteresowanie i regulacja, to państwo. Termin popularny w okresie PRL. W Polsce posługiwano się tym pojęciem jeszcze w latach 80. XX w. Uważano, </a:t>
            </a:r>
            <a:r>
              <a:rPr lang="pl-PL" dirty="0" smtClean="0"/>
              <a:t>że </a:t>
            </a:r>
            <a:r>
              <a:rPr lang="pl-PL" dirty="0"/>
              <a:t>jest to dziedzina, która ma za swój przedmiot samo państwo. 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16800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/>
              <a:t>Inne określenia prawa konstytucyjnego: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endParaRPr lang="pl-PL" b="1" dirty="0" smtClean="0"/>
          </a:p>
          <a:p>
            <a:pPr lvl="0"/>
            <a:endParaRPr lang="pl-PL" b="1" dirty="0" smtClean="0"/>
          </a:p>
          <a:p>
            <a:pPr lvl="0">
              <a:buNone/>
            </a:pPr>
            <a:r>
              <a:rPr lang="pl-PL" b="1" dirty="0" smtClean="0"/>
              <a:t>    Prawo </a:t>
            </a:r>
            <a:r>
              <a:rPr lang="pl-PL" b="1" dirty="0"/>
              <a:t>polityczne </a:t>
            </a:r>
            <a:r>
              <a:rPr lang="pl-PL" dirty="0"/>
              <a:t>– Francja i Niemcy. </a:t>
            </a:r>
            <a:endParaRPr lang="pl-PL" dirty="0" smtClean="0"/>
          </a:p>
          <a:p>
            <a:pPr lvl="0">
              <a:buNone/>
            </a:pPr>
            <a:r>
              <a:rPr lang="pl-PL" dirty="0" smtClean="0"/>
              <a:t> </a:t>
            </a:r>
            <a:r>
              <a:rPr lang="pl-PL" dirty="0" smtClean="0"/>
              <a:t>   Wywodzi </a:t>
            </a:r>
            <a:r>
              <a:rPr lang="pl-PL" dirty="0"/>
              <a:t>się od J. J. Rousseau, który w „</a:t>
            </a:r>
            <a:r>
              <a:rPr lang="pl-PL" i="1" dirty="0"/>
              <a:t>Umowie społecznej</a:t>
            </a:r>
            <a:r>
              <a:rPr lang="pl-PL" dirty="0"/>
              <a:t>” nadał podtytuł „zasady prawa politycznego”. Gałąź prawa określająca kompetencje, formy działania organów o charakterze politycznym, mechanizmy podejmowania przez nie decyzji oraz zawierającą regulacje dotyczące podstawowych struktur politycznych i systemu wartości społecznych, nakładającego ograniczenia na władzę polityczną. Nazwa ta była często używana w Polsce w okresie międzywojennym. Jej zwolennicy uważali, że ta gałąź prawa określa kompetencje i formy działania organów o charakterze politycznym, mechanizmy podejmowania przez nią decyzji oraz regulacje dotyczące struktur politycznych i systemu wartości społecznych. Inaczej mówiąc chodzi o „rządzenie państwem”. Przeciwnicy uważali, że zbyt mało precyzyjne jest już samo pojęcie polityki. 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56760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/>
              <a:t>Geneza prawa konstytucyjnego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r>
              <a:rPr lang="pl-PL" dirty="0" smtClean="0"/>
              <a:t>Termin </a:t>
            </a:r>
            <a:r>
              <a:rPr lang="pl-PL" dirty="0"/>
              <a:t>„prawo konstytucyjne” pojawił się już pod koniec XVIII w. we Francji. Ma związek z ideologią Wielkiej Rewolucji Francuskiej. W tym okresie tworzyły się fundamentalne kategorie nowoczesnego ustroju politycznego. Twórcy francuskiej Deklaracji Praw Człowieka i Obywatela oraz założyciele demokracji amerykańskiej utożsamiali prawo konstytucyjne z prawem dotyczącym wolności człowieka i obywatela. 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644792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/>
              <a:t>Miejsce prawa konstytucyjnego w systemie prawa: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System </a:t>
            </a:r>
            <a:r>
              <a:rPr lang="pl-PL" dirty="0"/>
              <a:t>jako całość – jedność elementów, między którymi występują określone oddziaływania wzajemne. Części składowe systemu prawa to normy prawne. </a:t>
            </a:r>
          </a:p>
          <a:p>
            <a:r>
              <a:rPr lang="pl-PL" dirty="0"/>
              <a:t>Prawo konstytucyjne jest częścią wewnętrznego systemu prawnego w danym państwie. System ten istnieje obok równolegle z nim występujących innych systemów statuujących samodzielne porządki prawne. </a:t>
            </a:r>
          </a:p>
          <a:p>
            <a:r>
              <a:rPr lang="pl-PL" dirty="0"/>
              <a:t>Wypracowany przez Rzymian podział na prawo publiczne i prywatne – w XIX wieku zaakceptowany w teorii państwa liberalnego. Konsekwencja uznania dualizmu między jednostką a państwem. Ma ono ważne znaczenie praktyczne. </a:t>
            </a:r>
          </a:p>
          <a:p>
            <a:pPr>
              <a:buNone/>
            </a:pPr>
            <a:endParaRPr lang="pl-PL" dirty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 smtClean="0"/>
              <a:t>Miejsce prawa konstytucyjnego w systemie </a:t>
            </a:r>
            <a:r>
              <a:rPr lang="pl-PL" b="1" dirty="0" smtClean="0"/>
              <a:t>prawa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b="1" dirty="0"/>
              <a:t>Prawo publiczne</a:t>
            </a:r>
            <a:r>
              <a:rPr lang="pl-PL" dirty="0"/>
              <a:t> – zawiera normy dotyczące stosunków prawnych między jednostką a państwem oraz pomiędzy różnymi podmiotami reprezentującymi państwo. </a:t>
            </a:r>
            <a:endParaRPr lang="pl-PL" dirty="0" smtClean="0"/>
          </a:p>
          <a:p>
            <a:r>
              <a:rPr lang="pl-PL" dirty="0"/>
              <a:t>Prawo publiczne dzieli się na prawo międzynarodowe – stosunki prawne między państwami – i prawo wewnętrzne – stosunki prawne występujące w danym państwie. </a:t>
            </a:r>
          </a:p>
          <a:p>
            <a:r>
              <a:rPr lang="pl-PL" dirty="0"/>
              <a:t>Do prawa publicznego w tym ujęciu zaliczamy prawo międzynarodowe, a z gałęzi prawa wewnętrznego m.in. prawo konstytucyjne, prawo administracyjne, prawo karne. </a:t>
            </a:r>
          </a:p>
          <a:p>
            <a:r>
              <a:rPr lang="pl-PL" dirty="0"/>
              <a:t>W wewnętrznym prawie publicznym mamy do czynienia z aktami prawnymi formułującymi stosunki nadrzędności i podporządkowania, zawierające zakazy i nakazy. </a:t>
            </a:r>
          </a:p>
          <a:p>
            <a:endParaRPr lang="pl-PL" dirty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 smtClean="0"/>
              <a:t>Miejsce prawa konstytucyjnego w systemie </a:t>
            </a:r>
            <a:r>
              <a:rPr lang="pl-PL" b="1" dirty="0" smtClean="0"/>
              <a:t>prawa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b="1" dirty="0" smtClean="0"/>
          </a:p>
          <a:p>
            <a:pPr>
              <a:buNone/>
            </a:pPr>
            <a:r>
              <a:rPr lang="pl-PL" b="1" dirty="0" smtClean="0"/>
              <a:t>    Prawo </a:t>
            </a:r>
            <a:r>
              <a:rPr lang="pl-PL" b="1" dirty="0"/>
              <a:t>prywatne</a:t>
            </a:r>
            <a:r>
              <a:rPr lang="pl-PL" b="1" dirty="0" smtClean="0"/>
              <a:t>: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 smtClean="0"/>
              <a:t>   Normy </a:t>
            </a:r>
            <a:r>
              <a:rPr lang="pl-PL" dirty="0"/>
              <a:t>regulujące stosunki prawne między osobami fizycznymi, między osobami fizycznymi a osobami prawnymi oraz pomiędzy tymi ostatnimi. Zaliczamy do niego m.in. prawo cywilne. Prawo prywatne ma charakter prawa wewnętrznego. Podstawowa forma to umowy cywilno-prawne. 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 smtClean="0"/>
              <a:t>Miejsce prawa konstytucyjnego w systemie </a:t>
            </a:r>
            <a:r>
              <a:rPr lang="pl-PL" b="1" dirty="0" smtClean="0"/>
              <a:t>prawa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b="1" dirty="0" smtClean="0"/>
          </a:p>
          <a:p>
            <a:pPr>
              <a:buNone/>
            </a:pPr>
            <a:r>
              <a:rPr lang="pl-PL" b="1" dirty="0" smtClean="0"/>
              <a:t>   Druga klasyfikacja</a:t>
            </a:r>
          </a:p>
          <a:p>
            <a:pPr>
              <a:buNone/>
            </a:pPr>
            <a:endParaRPr lang="pl-PL" dirty="0"/>
          </a:p>
          <a:p>
            <a:r>
              <a:rPr lang="pl-PL" b="1" dirty="0"/>
              <a:t>Prawo materialne</a:t>
            </a:r>
            <a:r>
              <a:rPr lang="pl-PL" dirty="0"/>
              <a:t> – normy prawne regulujące stosunki prawne i porządkujące system prawny</a:t>
            </a:r>
          </a:p>
          <a:p>
            <a:r>
              <a:rPr lang="pl-PL" b="1" dirty="0"/>
              <a:t>prawo formalne</a:t>
            </a:r>
            <a:r>
              <a:rPr lang="pl-PL" dirty="0"/>
              <a:t> – normy prawne służące stosowaniu norm prawa materialnego (np. prawo procesowe).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00776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 smtClean="0"/>
              <a:t>Miejsce prawa konstytucyjnego w systemie </a:t>
            </a:r>
            <a:r>
              <a:rPr lang="pl-PL" b="1" dirty="0" smtClean="0"/>
              <a:t>prawa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/>
              <a:t> </a:t>
            </a:r>
          </a:p>
          <a:p>
            <a:r>
              <a:rPr lang="pl-PL" dirty="0"/>
              <a:t>Prawo konstytucyjne – trudno jednoznacznie stwierdzić, czy należy ono do jednej lub drugiej grupy. Zdecydowana większość norm zaliczanych do prawa konstytucyjnego ma charakter materialny, ale i występują również normy proceduralne czy dotyczące zagadnień organizacji i funkcjonowania organów państwowych, mające charakter prawa formalnego. 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 smtClean="0"/>
              <a:t>Miejsce prawa konstytucyjnego w systemie </a:t>
            </a:r>
            <a:r>
              <a:rPr lang="pl-PL" b="1" dirty="0" smtClean="0"/>
              <a:t>prawa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b="1" dirty="0" smtClean="0"/>
              <a:t>  Kolejna </a:t>
            </a:r>
            <a:r>
              <a:rPr lang="pl-PL" b="1" dirty="0"/>
              <a:t>klasyfikacja to podział norm prawnych na gałęzie prawa</a:t>
            </a:r>
            <a:r>
              <a:rPr lang="pl-PL" dirty="0"/>
              <a:t>. </a:t>
            </a:r>
          </a:p>
          <a:p>
            <a:r>
              <a:rPr lang="pl-PL" dirty="0"/>
              <a:t>Normy należące do jednej gałęzi regulują w sposób w miarę pełny jedną, określoną dziedzinę stosunków społecznych. Ponieważ dziedziny te nie mają wyraźnych granic, także kompleksy norm prawnych ich dotyczące takich granic mieć nie mogą. Stad trudności z zaliczeniem poszczególnych norm do jednej tylko gałęzi prawa, z drugiej strony zaś bliskie związki miedzy normami niektórych gałęzi. 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 smtClean="0"/>
              <a:t>Miejsce prawa konstytucyjnego w systemie </a:t>
            </a:r>
            <a:r>
              <a:rPr lang="pl-PL" b="1" dirty="0" smtClean="0"/>
              <a:t>prawa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   W </a:t>
            </a:r>
            <a:r>
              <a:rPr lang="pl-PL" dirty="0"/>
              <a:t>przypadku prawa konstytucyjnego wchodzą dodatkowe komplikacje </a:t>
            </a:r>
            <a:r>
              <a:rPr lang="pl-PL" dirty="0" smtClean="0"/>
              <a:t>klasyfikacyjne</a:t>
            </a:r>
            <a:r>
              <a:rPr lang="pl-PL" dirty="0" smtClean="0"/>
              <a:t>:</a:t>
            </a:r>
            <a:endParaRPr lang="pl-PL" dirty="0"/>
          </a:p>
          <a:p>
            <a:endParaRPr lang="pl-PL" dirty="0"/>
          </a:p>
          <a:p>
            <a:pPr lvl="0"/>
            <a:r>
              <a:rPr lang="pl-PL" dirty="0"/>
              <a:t>Wewnętrzne zróżnicowanie rangi norm prawnych wchodzących w jego zakres może prowadzić do sytuacji, w której rozgraniczenie między prawem konstytucyjnym a innymi gałęziami prawa należy dokonywać wewnątrz konkretnych aktów prawnych.</a:t>
            </a:r>
          </a:p>
          <a:p>
            <a:pPr lvl="0"/>
            <a:r>
              <a:rPr lang="pl-PL" dirty="0"/>
              <a:t>Przedmiotem regulacji norm wchodzących w jego zakres jest ustrój państwa.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 </a:t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sz="4800" b="1" dirty="0" smtClean="0"/>
              <a:t>Pojęcie i przedmiot </a:t>
            </a:r>
          </a:p>
          <a:p>
            <a:pPr algn="ctr">
              <a:buNone/>
            </a:pPr>
            <a:r>
              <a:rPr lang="pl-PL" sz="4800" b="1" dirty="0" smtClean="0"/>
              <a:t>prawa konstytucyjnego</a:t>
            </a:r>
            <a:endParaRPr lang="pl-PL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 smtClean="0"/>
              <a:t>Miejsce prawa konstytucyjnego w systemie </a:t>
            </a:r>
            <a:r>
              <a:rPr lang="pl-PL" b="1" dirty="0" smtClean="0"/>
              <a:t>prawa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Tym </a:t>
            </a:r>
            <a:r>
              <a:rPr lang="pl-PL" dirty="0"/>
              <a:t>samym determinują one w ogólnych zarysach treść norm zaliczanych do innych gałęzi prawa – wyznaczają w sposób generalny kierunki rozwoju i ukształtowania całego porządku prawnego w państwie. Dlatego w pewnych punktach prawo konstytucyjne styka się ze wszystkimi innymi gałęziami prawa. Podobne zjawisko nie występuje w tym stopniu w przypadku żadnej z nich. 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6000" b="1" dirty="0" smtClean="0"/>
              <a:t>Przedmiot i zadania nauki prawa konstytucyjnego</a:t>
            </a:r>
            <a:endParaRPr lang="pl-PL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932824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 smtClean="0"/>
              <a:t>Przedmiot nauki prawa </a:t>
            </a:r>
            <a:r>
              <a:rPr lang="pl-PL" b="1" dirty="0" smtClean="0"/>
              <a:t>konstytucyjnego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 smtClean="0"/>
          </a:p>
          <a:p>
            <a:pPr>
              <a:buNone/>
            </a:pPr>
            <a:r>
              <a:rPr lang="pl-PL" dirty="0" smtClean="0"/>
              <a:t> </a:t>
            </a:r>
            <a:r>
              <a:rPr lang="pl-PL" dirty="0" smtClean="0"/>
              <a:t>   Funkcjonowanie </a:t>
            </a:r>
            <a:r>
              <a:rPr lang="pl-PL" dirty="0"/>
              <a:t>tych instytucji w praktyce w danym państwie oraz prowadzenie studiów komparatystycznych pozwalających lepiej zrozumieć występowanie pewnych prawidłowości. 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 </a:t>
            </a:r>
            <a:r>
              <a:rPr lang="pl-PL" dirty="0" smtClean="0"/>
              <a:t>   Efekt </a:t>
            </a:r>
            <a:r>
              <a:rPr lang="pl-PL" dirty="0"/>
              <a:t>badań naukowych to często propozycje dotyczące konkretnych rozwiązań lub instytucji ustrojowych. 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88808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 smtClean="0"/>
              <a:t>Zadanie nauki prawa </a:t>
            </a:r>
            <a:r>
              <a:rPr lang="pl-PL" b="1" dirty="0" smtClean="0"/>
              <a:t>konstytucyjnego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Usystematyzowanie </a:t>
            </a:r>
            <a:r>
              <a:rPr lang="pl-PL" dirty="0"/>
              <a:t>i wyjaśnienie terminów występujących w normach prawnych należących do tej gałęzi prawa oraz określenie tego, co na gruncie norma prawa konstytucyjnego jest prawnie wiążące. Ma ona na celu także klasyfikowanie norm prawnych i łączenie ich w odpowiednie instytucje ustroju państwowego. 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Zadanie domowe cz. 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b="1" dirty="0" smtClean="0"/>
              <a:t>    Opracować samodzielnie następujące tematy z podręczników:</a:t>
            </a:r>
          </a:p>
          <a:p>
            <a:r>
              <a:rPr lang="pl-PL" dirty="0" smtClean="0"/>
              <a:t>Nauka prawa konstytucyjnego a inne dyscypliny nauk prawnych</a:t>
            </a:r>
          </a:p>
          <a:p>
            <a:r>
              <a:rPr lang="pl-PL" dirty="0" smtClean="0"/>
              <a:t>Metody badań</a:t>
            </a:r>
          </a:p>
          <a:p>
            <a:r>
              <a:rPr lang="pl-PL" dirty="0" smtClean="0"/>
              <a:t>Pojęcie ustroju państwowego</a:t>
            </a:r>
          </a:p>
          <a:p>
            <a:r>
              <a:rPr lang="pl-PL" dirty="0" smtClean="0"/>
              <a:t>Forma państwa</a:t>
            </a:r>
          </a:p>
          <a:p>
            <a:r>
              <a:rPr lang="pl-PL" dirty="0" smtClean="0"/>
              <a:t>Instytucje ustrojowe</a:t>
            </a:r>
          </a:p>
          <a:p>
            <a:r>
              <a:rPr lang="pl-PL" dirty="0" smtClean="0"/>
              <a:t>Zasady ustroju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Zadanie domowe cz. II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   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 </a:t>
            </a:r>
            <a:r>
              <a:rPr lang="pl-PL" dirty="0" smtClean="0"/>
              <a:t>  </a:t>
            </a:r>
            <a:r>
              <a:rPr lang="pl-PL" sz="3200" dirty="0" smtClean="0"/>
              <a:t>Powtórzyć na kolejne zajęcia przerobiony </a:t>
            </a:r>
            <a:r>
              <a:rPr lang="pl-PL" sz="3200" dirty="0" smtClean="0"/>
              <a:t>materiał  obejmujący niniejszą prezentację</a:t>
            </a:r>
            <a:endParaRPr lang="pl-PL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Autofit/>
          </a:bodyPr>
          <a:lstStyle/>
          <a:p>
            <a:pPr algn="ctr"/>
            <a:r>
              <a:rPr lang="pl-PL" sz="2800" dirty="0" smtClean="0"/>
              <a:t>Zagadnienia (także do sprawdzianu ustnego dot. </a:t>
            </a:r>
            <a:r>
              <a:rPr lang="pl-PL" sz="2800" dirty="0"/>
              <a:t>n</a:t>
            </a:r>
            <a:r>
              <a:rPr lang="pl-PL" sz="2800" dirty="0" smtClean="0"/>
              <a:t>iniejszych zajęć)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sz="1400" dirty="0" smtClean="0"/>
              <a:t>Geneza prawa konstytucyjnego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400" dirty="0" smtClean="0"/>
              <a:t>Co to jest prawo konstytucyjne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400" dirty="0" smtClean="0"/>
              <a:t>Jaki jest przedmiot regulacji prawa konstytucyjnego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400" dirty="0"/>
              <a:t>Prawo konstytucyjne jako zespół norm prawnych </a:t>
            </a:r>
            <a:endParaRPr lang="pl-PL" sz="1400" dirty="0" smtClean="0"/>
          </a:p>
          <a:p>
            <a:pPr marL="514350" indent="-514350">
              <a:buFont typeface="+mj-lt"/>
              <a:buAutoNum type="arabicPeriod"/>
            </a:pPr>
            <a:r>
              <a:rPr lang="pl-PL" sz="1400" dirty="0"/>
              <a:t>Prawo konstytucyjne jako akt prawny </a:t>
            </a:r>
            <a:r>
              <a:rPr lang="pl-PL" sz="1400" dirty="0" smtClean="0"/>
              <a:t>spisany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400" dirty="0"/>
              <a:t>Prawo konstytucyjne jako synonim istniejącego ustroju politycznego </a:t>
            </a:r>
            <a:r>
              <a:rPr lang="pl-PL" sz="1400" dirty="0" smtClean="0"/>
              <a:t>państwa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400" dirty="0"/>
              <a:t>Inne określenia prawa </a:t>
            </a:r>
            <a:r>
              <a:rPr lang="pl-PL" sz="1400" dirty="0" smtClean="0"/>
              <a:t>konstytucyjnego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400" dirty="0" smtClean="0"/>
              <a:t>Co to jest prawo państwowe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400" dirty="0" smtClean="0"/>
              <a:t>Co to jest prawo polityczne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400" dirty="0" smtClean="0"/>
              <a:t>Co to jest prawo parlamentarne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400" dirty="0"/>
              <a:t>Miejsce prawa konstytucyjnego w systemie </a:t>
            </a:r>
            <a:r>
              <a:rPr lang="pl-PL" sz="1400" dirty="0" smtClean="0"/>
              <a:t>prawa: (</a:t>
            </a:r>
            <a:r>
              <a:rPr lang="pl-PL" sz="1400" dirty="0"/>
              <a:t>p</a:t>
            </a:r>
            <a:r>
              <a:rPr lang="pl-PL" sz="1400" dirty="0" smtClean="0"/>
              <a:t>rawo publiczne , </a:t>
            </a:r>
            <a:r>
              <a:rPr lang="pl-PL" sz="1400" dirty="0"/>
              <a:t>p</a:t>
            </a:r>
            <a:r>
              <a:rPr lang="pl-PL" sz="1400" dirty="0" smtClean="0"/>
              <a:t>rawo prywatne, prawo materialne , prawo formalne)</a:t>
            </a:r>
            <a:endParaRPr lang="pl-PL" sz="1400" dirty="0"/>
          </a:p>
          <a:p>
            <a:pPr marL="514350" indent="-514350">
              <a:buFont typeface="+mj-lt"/>
              <a:buAutoNum type="arabicPeriod"/>
            </a:pPr>
            <a:r>
              <a:rPr lang="pl-PL" sz="1400" dirty="0" smtClean="0"/>
              <a:t>Zadania </a:t>
            </a:r>
            <a:r>
              <a:rPr lang="pl-PL" sz="1400" dirty="0"/>
              <a:t>nauki prawa konstytucyjnego</a:t>
            </a:r>
            <a:r>
              <a:rPr lang="pl-PL" sz="1400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400" dirty="0" smtClean="0"/>
              <a:t>Jaką rolę odgrywa zasada demokratycznego państwa prawnego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400" dirty="0" smtClean="0"/>
              <a:t>Nauka prawa konstytucyjnego a inne dyscypliny nauk prawnych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400" dirty="0" smtClean="0"/>
              <a:t>Metody badań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400" dirty="0" smtClean="0"/>
              <a:t>Pojęcie ustroju państwowego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400" dirty="0" smtClean="0"/>
              <a:t>Forma państwa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400" dirty="0" smtClean="0"/>
              <a:t>Instytucje ustrojowe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400" dirty="0" smtClean="0"/>
              <a:t>Zasady ustroju</a:t>
            </a:r>
            <a:endParaRPr lang="pl-PL" sz="1400" dirty="0" smtClean="0"/>
          </a:p>
          <a:p>
            <a:pPr marL="514350" indent="-514350">
              <a:buFont typeface="+mj-lt"/>
              <a:buAutoNum type="arabicPeriod"/>
            </a:pPr>
            <a:r>
              <a:rPr lang="pl-PL" sz="1400" dirty="0" smtClean="0"/>
              <a:t>Jakie jest miejsce prawa konstytucyjnego w systemie prawa</a:t>
            </a:r>
            <a:endParaRPr lang="pl-PL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Pojęcie </a:t>
            </a:r>
            <a:r>
              <a:rPr lang="pl-PL" b="1" dirty="0"/>
              <a:t>prawa konstytucyjnego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pPr algn="ctr">
              <a:buNone/>
            </a:pPr>
            <a:r>
              <a:rPr lang="pl-PL" sz="3600" dirty="0" smtClean="0"/>
              <a:t>Pojecie „</a:t>
            </a:r>
            <a:r>
              <a:rPr lang="pl-PL" sz="3600" dirty="0"/>
              <a:t>prawo konstytucyjne” rozumiane dwojako</a:t>
            </a:r>
            <a:r>
              <a:rPr lang="pl-PL" sz="3600" dirty="0" smtClean="0"/>
              <a:t>:</a:t>
            </a:r>
          </a:p>
          <a:p>
            <a:pPr algn="ctr">
              <a:buNone/>
            </a:pPr>
            <a:endParaRPr lang="pl-PL" dirty="0"/>
          </a:p>
          <a:p>
            <a:pPr lvl="0" algn="just"/>
            <a:r>
              <a:rPr lang="pl-PL" dirty="0"/>
              <a:t>Zespół norm prawnych wyodrębnionych w systemie prawa i tworzących określoną jego </a:t>
            </a:r>
            <a:r>
              <a:rPr lang="pl-PL" dirty="0" smtClean="0"/>
              <a:t>gałąź</a:t>
            </a:r>
          </a:p>
          <a:p>
            <a:pPr lvl="0" algn="just">
              <a:buNone/>
            </a:pPr>
            <a:endParaRPr lang="pl-PL" dirty="0"/>
          </a:p>
          <a:p>
            <a:pPr lvl="0" algn="just"/>
            <a:r>
              <a:rPr lang="pl-PL" dirty="0"/>
              <a:t>Dyscyplina nauk prawnych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pojęcie prawa konstytucyjnego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 algn="ctr">
              <a:buNone/>
            </a:pPr>
            <a:r>
              <a:rPr lang="pl-PL" sz="3600" dirty="0" smtClean="0"/>
              <a:t>Według </a:t>
            </a:r>
            <a:r>
              <a:rPr lang="pl-PL" sz="3600" dirty="0"/>
              <a:t>M. </a:t>
            </a:r>
            <a:r>
              <a:rPr lang="pl-PL" sz="3600" dirty="0" err="1" smtClean="0"/>
              <a:t>Granata</a:t>
            </a:r>
            <a:r>
              <a:rPr lang="pl-PL" sz="3600" dirty="0" smtClean="0"/>
              <a:t> </a:t>
            </a:r>
            <a:r>
              <a:rPr lang="pl-PL" sz="3600" dirty="0" smtClean="0"/>
              <a:t>prawo konstytucyjne, to:</a:t>
            </a:r>
          </a:p>
          <a:p>
            <a:pPr>
              <a:buNone/>
            </a:pPr>
            <a:endParaRPr lang="pl-PL" dirty="0"/>
          </a:p>
          <a:p>
            <a:pPr lvl="0" algn="just"/>
            <a:r>
              <a:rPr lang="pl-PL" sz="3200" dirty="0"/>
              <a:t>Akt prawny spisany – ustawa zasadnicza w państwie</a:t>
            </a:r>
          </a:p>
          <a:p>
            <a:pPr lvl="0" algn="just"/>
            <a:r>
              <a:rPr lang="pl-PL" sz="3200" dirty="0"/>
              <a:t>Synonim istniejącego ustroju politycznego państwa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 smtClean="0"/>
              <a:t>Prawo konstytucyjne jako zespół norm prawnych</a:t>
            </a: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>
              <a:buNone/>
            </a:pPr>
            <a:r>
              <a:rPr lang="pl-PL" dirty="0" smtClean="0"/>
              <a:t>  </a:t>
            </a:r>
          </a:p>
          <a:p>
            <a:pPr algn="just">
              <a:buNone/>
            </a:pPr>
            <a:r>
              <a:rPr lang="pl-PL" dirty="0" smtClean="0"/>
              <a:t>   </a:t>
            </a:r>
            <a:r>
              <a:rPr lang="pl-PL" sz="3200" dirty="0" smtClean="0"/>
              <a:t>Całokształt </a:t>
            </a:r>
            <a:r>
              <a:rPr lang="pl-PL" sz="3200" dirty="0"/>
              <a:t>norm prawnych dotyczących </a:t>
            </a:r>
            <a:r>
              <a:rPr lang="pl-PL" sz="3200" dirty="0" smtClean="0"/>
              <a:t>ustroju państwowego</a:t>
            </a:r>
            <a:r>
              <a:rPr lang="pl-PL" sz="3200" dirty="0"/>
              <a:t>. Normy konstytucyjne sensu stricte oraz normy zawarte w innych aktach prawnych, o różnej mocy prawnej, które łączy to, iż przedmiotem ich regulacji są instytucje i zasady ustroju politycznego i społeczno-gospodarczego państwa. 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 smtClean="0"/>
              <a:t>Prawo konstytucyjne jako zespół norm prawnych</a:t>
            </a: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b="1" dirty="0" smtClean="0"/>
              <a:t>Ogólnie </a:t>
            </a:r>
            <a:r>
              <a:rPr lang="pl-PL" b="1" dirty="0"/>
              <a:t>ujmując chodzi o normy prawne określające</a:t>
            </a:r>
            <a:r>
              <a:rPr lang="pl-PL" b="1" dirty="0" smtClean="0"/>
              <a:t>:</a:t>
            </a:r>
          </a:p>
          <a:p>
            <a:pPr algn="ctr">
              <a:buNone/>
            </a:pPr>
            <a:endParaRPr lang="pl-PL" dirty="0"/>
          </a:p>
          <a:p>
            <a:pPr lvl="0" algn="just"/>
            <a:r>
              <a:rPr lang="pl-PL" sz="3300" dirty="0"/>
              <a:t>Pozycję państwa w stosunkach zewnętrznych i </a:t>
            </a:r>
            <a:r>
              <a:rPr lang="pl-PL" sz="3300" dirty="0" smtClean="0"/>
              <a:t>wewnętrznych</a:t>
            </a:r>
            <a:endParaRPr lang="pl-PL" sz="3300" dirty="0"/>
          </a:p>
          <a:p>
            <a:pPr lvl="0" algn="just"/>
            <a:r>
              <a:rPr lang="pl-PL" sz="3300" dirty="0"/>
              <a:t>Podmiot władzy najwyższej w </a:t>
            </a:r>
            <a:r>
              <a:rPr lang="pl-PL" sz="3300" dirty="0" smtClean="0"/>
              <a:t>państwie</a:t>
            </a:r>
            <a:endParaRPr lang="pl-PL" sz="3300" dirty="0"/>
          </a:p>
          <a:p>
            <a:pPr lvl="0" algn="just"/>
            <a:r>
              <a:rPr lang="pl-PL" sz="3300" dirty="0"/>
              <a:t>Formy sprawowania władzy przez </a:t>
            </a:r>
            <a:r>
              <a:rPr lang="pl-PL" sz="3300" dirty="0" smtClean="0"/>
              <a:t>suwerena</a:t>
            </a:r>
            <a:endParaRPr lang="pl-PL" sz="3300" dirty="0"/>
          </a:p>
          <a:p>
            <a:pPr lvl="0" algn="just"/>
            <a:r>
              <a:rPr lang="pl-PL" sz="3300" dirty="0"/>
              <a:t>Status jednostki w państwie, ze szczególnym uwzględnieniem przysługujących jej praw i wolności oraz nałożonych na nią </a:t>
            </a:r>
            <a:r>
              <a:rPr lang="pl-PL" sz="3300" dirty="0" smtClean="0"/>
              <a:t>obowiązków</a:t>
            </a:r>
            <a:endParaRPr lang="pl-PL" sz="3300" dirty="0"/>
          </a:p>
          <a:p>
            <a:pPr lvl="0" algn="just"/>
            <a:r>
              <a:rPr lang="pl-PL" sz="3300" dirty="0"/>
              <a:t>Normy prawne regulujące zasady organizacji i funkcjonowania organów państwowych i relacje pomiędzy poszczególnymi grupami tych organów.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 smtClean="0"/>
              <a:t>Prawo konstytucyjne jako zespół norm prawnych</a:t>
            </a: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l-PL" sz="4400" dirty="0" smtClean="0"/>
              <a:t>  </a:t>
            </a:r>
            <a:r>
              <a:rPr lang="pl-PL" sz="3600" dirty="0" smtClean="0"/>
              <a:t>W </a:t>
            </a:r>
            <a:r>
              <a:rPr lang="pl-PL" sz="3600" dirty="0"/>
              <a:t>drugim znaczeniu </a:t>
            </a:r>
            <a:r>
              <a:rPr lang="pl-PL" sz="3600" dirty="0" smtClean="0"/>
              <a:t>to:</a:t>
            </a:r>
          </a:p>
          <a:p>
            <a:pPr algn="ctr">
              <a:buNone/>
            </a:pPr>
            <a:r>
              <a:rPr lang="pl-PL" sz="4800" dirty="0" smtClean="0"/>
              <a:t> </a:t>
            </a:r>
            <a:r>
              <a:rPr lang="pl-PL" sz="4800" dirty="0"/>
              <a:t>tworzący pewien system zespół poglądów na temat gałęzi prawa określanej mianem prawa konstytucyjnego. 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 smtClean="0"/>
              <a:t>Prawo konstytucyjne jako akt prawny </a:t>
            </a:r>
            <a:r>
              <a:rPr lang="pl-PL" b="1" dirty="0" smtClean="0"/>
              <a:t>spisany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/>
          </a:p>
          <a:p>
            <a:pPr algn="just">
              <a:buNone/>
            </a:pPr>
            <a:r>
              <a:rPr lang="pl-PL" dirty="0" smtClean="0"/>
              <a:t> </a:t>
            </a:r>
            <a:r>
              <a:rPr lang="pl-PL" sz="3200" dirty="0" smtClean="0"/>
              <a:t>Zespół </a:t>
            </a:r>
            <a:r>
              <a:rPr lang="pl-PL" sz="3200" dirty="0"/>
              <a:t>norm prawnych zawartych w konstytucji. </a:t>
            </a:r>
            <a:endParaRPr lang="pl-PL" sz="3200" dirty="0" smtClean="0"/>
          </a:p>
          <a:p>
            <a:pPr algn="just">
              <a:buNone/>
            </a:pPr>
            <a:endParaRPr lang="pl-PL" sz="3200" dirty="0" smtClean="0"/>
          </a:p>
          <a:p>
            <a:pPr algn="just">
              <a:buNone/>
            </a:pPr>
            <a:r>
              <a:rPr lang="pl-PL" sz="3200" dirty="0" smtClean="0"/>
              <a:t>Normy </a:t>
            </a:r>
            <a:r>
              <a:rPr lang="pl-PL" sz="3200" dirty="0"/>
              <a:t>te wyróżniają się swoją szczególną mocą prawną – najwyższą w systemie prawa. </a:t>
            </a:r>
            <a:endParaRPr lang="pl-PL" sz="3200" dirty="0" smtClean="0"/>
          </a:p>
          <a:p>
            <a:pPr algn="just">
              <a:buNone/>
            </a:pPr>
            <a:endParaRPr lang="pl-PL" sz="3200" dirty="0" smtClean="0"/>
          </a:p>
          <a:p>
            <a:pPr algn="just">
              <a:buNone/>
            </a:pPr>
            <a:r>
              <a:rPr lang="pl-PL" sz="3200" dirty="0" smtClean="0"/>
              <a:t>Jest </a:t>
            </a:r>
            <a:r>
              <a:rPr lang="pl-PL" sz="3200" dirty="0"/>
              <a:t>to węższe ujęcie tego pojęcia.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148848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Prawo konstytucyjne jako synonim istniejącego ustroju politycznego państwa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sz="3200" dirty="0" smtClean="0"/>
              <a:t>Prawo </a:t>
            </a:r>
            <a:r>
              <a:rPr lang="pl-PL" sz="3200" dirty="0"/>
              <a:t>konstytucyjne w szerszym znaczeniu. </a:t>
            </a:r>
            <a:endParaRPr lang="pl-PL" sz="3200" dirty="0" smtClean="0"/>
          </a:p>
          <a:p>
            <a:pPr>
              <a:buNone/>
            </a:pPr>
            <a:endParaRPr lang="pl-PL" sz="3200" dirty="0" smtClean="0"/>
          </a:p>
          <a:p>
            <a:pPr>
              <a:buNone/>
            </a:pPr>
            <a:r>
              <a:rPr lang="pl-PL" sz="3200" dirty="0" smtClean="0"/>
              <a:t>Istotny </a:t>
            </a:r>
            <a:r>
              <a:rPr lang="pl-PL" sz="3200" dirty="0"/>
              <a:t>jest tu przedmiot tego prawa, a nie moc prawna norm zawartych w konstytucji. 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</TotalTime>
  <Words>1332</Words>
  <Application>Microsoft Office PowerPoint</Application>
  <PresentationFormat>Pokaz na ekranie (4:3)</PresentationFormat>
  <Paragraphs>171</Paragraphs>
  <Slides>26</Slides>
  <Notes>26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27" baseType="lpstr">
      <vt:lpstr>Przepływ</vt:lpstr>
      <vt:lpstr>Prawo Konstytucyjne </vt:lpstr>
      <vt:lpstr>   </vt:lpstr>
      <vt:lpstr>Pojęcie prawa konstytucyjnego</vt:lpstr>
      <vt:lpstr>pojęcie prawa konstytucyjnego</vt:lpstr>
      <vt:lpstr>Prawo konstytucyjne jako zespół norm prawnych </vt:lpstr>
      <vt:lpstr>Prawo konstytucyjne jako zespół norm prawnych </vt:lpstr>
      <vt:lpstr>Prawo konstytucyjne jako zespół norm prawnych </vt:lpstr>
      <vt:lpstr>Prawo konstytucyjne jako akt prawny spisany</vt:lpstr>
      <vt:lpstr>  Prawo konstytucyjne jako synonim istniejącego ustroju politycznego państwa</vt:lpstr>
      <vt:lpstr>Inne określenia prawa konstytucyjnego: </vt:lpstr>
      <vt:lpstr>Inne określenia prawa konstytucyjnego: </vt:lpstr>
      <vt:lpstr>Geneza prawa konstytucyjnego </vt:lpstr>
      <vt:lpstr>Miejsce prawa konstytucyjnego w systemie prawa: </vt:lpstr>
      <vt:lpstr>Miejsce prawa konstytucyjnego w systemie prawa</vt:lpstr>
      <vt:lpstr>Miejsce prawa konstytucyjnego w systemie prawa</vt:lpstr>
      <vt:lpstr>Miejsce prawa konstytucyjnego w systemie prawa</vt:lpstr>
      <vt:lpstr>Miejsce prawa konstytucyjnego w systemie prawa</vt:lpstr>
      <vt:lpstr>Miejsce prawa konstytucyjnego w systemie prawa</vt:lpstr>
      <vt:lpstr>Miejsce prawa konstytucyjnego w systemie prawa</vt:lpstr>
      <vt:lpstr>Miejsce prawa konstytucyjnego w systemie prawa</vt:lpstr>
      <vt:lpstr> </vt:lpstr>
      <vt:lpstr>Przedmiot nauki prawa konstytucyjnego </vt:lpstr>
      <vt:lpstr>Zadanie nauki prawa konstytucyjnego </vt:lpstr>
      <vt:lpstr>Zadanie domowe cz. I</vt:lpstr>
      <vt:lpstr>Zadanie domowe cz. II</vt:lpstr>
      <vt:lpstr>Zagadnienia (także do sprawdzianu ustnego dot. niniejszych zajęć)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Konstytucyjne</dc:title>
  <dc:creator>właściciel</dc:creator>
  <cp:lastModifiedBy>właściciel</cp:lastModifiedBy>
  <cp:revision>6</cp:revision>
  <dcterms:created xsi:type="dcterms:W3CDTF">2014-11-11T12:24:53Z</dcterms:created>
  <dcterms:modified xsi:type="dcterms:W3CDTF">2014-11-11T13:13:31Z</dcterms:modified>
</cp:coreProperties>
</file>