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2" r:id="rId8"/>
    <p:sldId id="263" r:id="rId9"/>
    <p:sldId id="264" r:id="rId10"/>
    <p:sldId id="268" r:id="rId11"/>
    <p:sldId id="270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323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5F2C778-EE2F-4417-ACB9-0071BE3290AA}" type="datetimeFigureOut">
              <a:rPr lang="pl-PL" smtClean="0"/>
              <a:t>2015-02-03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A7000BB-DB45-49A4-AF7C-3B3270E4F395}" type="slidenum">
              <a:rPr lang="pl-PL" smtClean="0"/>
              <a:t>‹#›</a:t>
            </a:fld>
            <a:endParaRPr lang="pl-P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Prawo wekslowe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542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Weksel </a:t>
            </a:r>
            <a:r>
              <a:rPr lang="pl-PL" i="1" dirty="0" smtClean="0"/>
              <a:t>in blanco</a:t>
            </a:r>
            <a:endParaRPr lang="pl-PL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200" dirty="0"/>
              <a:t>c</a:t>
            </a:r>
            <a:r>
              <a:rPr lang="pl-PL" sz="2200" dirty="0" smtClean="0"/>
              <a:t>elowo nieuzupełniony </a:t>
            </a:r>
            <a:r>
              <a:rPr lang="pl-PL" sz="2200" dirty="0"/>
              <a:t>w chwili wystawienia, </a:t>
            </a:r>
            <a:r>
              <a:rPr lang="pl-PL" sz="2200" dirty="0" smtClean="0"/>
              <a:t>tj. </a:t>
            </a:r>
            <a:r>
              <a:rPr lang="pl-PL" sz="2200" dirty="0"/>
              <a:t>nie został wypełniony całkowicie lub nie posiada niektórych cech, </a:t>
            </a:r>
            <a:r>
              <a:rPr lang="pl-PL" sz="2200" dirty="0" smtClean="0"/>
              <a:t>które Prawo </a:t>
            </a:r>
            <a:r>
              <a:rPr lang="pl-PL" sz="2200" dirty="0"/>
              <a:t>wekslowe wymaga dla ważności </a:t>
            </a:r>
            <a:r>
              <a:rPr lang="pl-PL" sz="2200" dirty="0" smtClean="0"/>
              <a:t>weksla </a:t>
            </a:r>
            <a:r>
              <a:rPr lang="pl-PL" sz="2200" dirty="0"/>
              <a:t>(np. suma </a:t>
            </a:r>
            <a:r>
              <a:rPr lang="pl-PL" sz="2200" dirty="0" smtClean="0"/>
              <a:t>wekslowa)</a:t>
            </a:r>
          </a:p>
          <a:p>
            <a:r>
              <a:rPr lang="pl-PL" sz="2200" dirty="0"/>
              <a:t>p</a:t>
            </a:r>
            <a:r>
              <a:rPr lang="pl-PL" sz="2200" dirty="0" smtClean="0"/>
              <a:t>owinien zawierać podpis </a:t>
            </a:r>
            <a:r>
              <a:rPr lang="pl-PL" sz="2200" dirty="0"/>
              <a:t>któregokolwiek z dłużników wekslowych (wystawcy, akceptanta, poręczyciela), złożony w zamiarze zobowiązania się wekslowo</a:t>
            </a:r>
            <a:r>
              <a:rPr lang="pl-PL" sz="2200" dirty="0" smtClean="0"/>
              <a:t>; </a:t>
            </a:r>
          </a:p>
          <a:p>
            <a:r>
              <a:rPr lang="pl-PL" sz="2200" dirty="0" smtClean="0"/>
              <a:t>niezupełność </a:t>
            </a:r>
            <a:r>
              <a:rPr lang="pl-PL" sz="2200" dirty="0"/>
              <a:t>treści weksla nie może być </a:t>
            </a:r>
            <a:r>
              <a:rPr lang="pl-PL" sz="2200" dirty="0" smtClean="0"/>
              <a:t>niezamierzona (w </a:t>
            </a:r>
            <a:r>
              <a:rPr lang="pl-PL" sz="2200" dirty="0"/>
              <a:t>przeciwnym </a:t>
            </a:r>
            <a:r>
              <a:rPr lang="pl-PL" sz="2200" dirty="0" smtClean="0"/>
              <a:t>razie jest </a:t>
            </a:r>
            <a:r>
              <a:rPr lang="pl-PL" sz="2200" dirty="0"/>
              <a:t>to weksel nieważny</a:t>
            </a:r>
            <a:r>
              <a:rPr lang="pl-PL" sz="2200" dirty="0" smtClean="0"/>
              <a:t>)</a:t>
            </a:r>
          </a:p>
          <a:p>
            <a:pPr marL="285750"/>
            <a:r>
              <a:rPr lang="pl-PL" sz="2200" dirty="0" smtClean="0"/>
              <a:t>z </a:t>
            </a:r>
            <a:r>
              <a:rPr lang="pl-PL" sz="2200" dirty="0"/>
              <a:t>chwilą uzupełnienia </a:t>
            </a:r>
            <a:r>
              <a:rPr lang="pl-PL" sz="2200" dirty="0" smtClean="0"/>
              <a:t>staje </a:t>
            </a:r>
            <a:r>
              <a:rPr lang="pl-PL" sz="2200" dirty="0"/>
              <a:t>się on wekslem zwykłym</a:t>
            </a:r>
          </a:p>
        </p:txBody>
      </p:sp>
    </p:spTree>
    <p:extLst>
      <p:ext uri="{BB962C8B-B14F-4D97-AF65-F5344CB8AC3E}">
        <p14:creationId xmlns:p14="http://schemas.microsoft.com/office/powerpoint/2010/main" val="1080164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Deklaracja wekslowa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dirty="0" smtClean="0"/>
              <a:t>dokument wystawiany z </a:t>
            </a:r>
            <a:r>
              <a:rPr lang="pl-PL" dirty="0"/>
              <a:t>wekslem in </a:t>
            </a:r>
            <a:r>
              <a:rPr lang="pl-PL" dirty="0" smtClean="0"/>
              <a:t>blanco, który opisuje treść </a:t>
            </a:r>
            <a:r>
              <a:rPr lang="pl-PL" dirty="0"/>
              <a:t>porozumienia pomiędzy wystawcą weksla a </a:t>
            </a:r>
            <a:r>
              <a:rPr lang="pl-PL" dirty="0" smtClean="0"/>
              <a:t>jego </a:t>
            </a:r>
            <a:r>
              <a:rPr lang="pl-PL" dirty="0"/>
              <a:t>remitentem </a:t>
            </a:r>
            <a:r>
              <a:rPr lang="pl-PL" dirty="0" smtClean="0"/>
              <a:t>(np. warunki</a:t>
            </a:r>
            <a:r>
              <a:rPr lang="pl-PL" dirty="0"/>
              <a:t>, od których spełnienia </a:t>
            </a:r>
            <a:r>
              <a:rPr lang="pl-PL" dirty="0" smtClean="0"/>
              <a:t>uzależnione jest uprawnienie wypełnienia weksla; kwota, </a:t>
            </a:r>
            <a:r>
              <a:rPr lang="pl-PL" dirty="0"/>
              <a:t>na którą weksel może być </a:t>
            </a:r>
            <a:r>
              <a:rPr lang="pl-PL" dirty="0" smtClean="0"/>
              <a:t>wystawiony; terminu </a:t>
            </a:r>
            <a:r>
              <a:rPr lang="pl-PL" dirty="0"/>
              <a:t>płatności, jakim weksel może być </a:t>
            </a:r>
            <a:r>
              <a:rPr lang="pl-PL" dirty="0" smtClean="0"/>
              <a:t>opatrzony)</a:t>
            </a:r>
          </a:p>
          <a:p>
            <a:pPr algn="just"/>
            <a:r>
              <a:rPr lang="pl-PL" dirty="0" smtClean="0"/>
              <a:t>określa sposób </a:t>
            </a:r>
            <a:r>
              <a:rPr lang="pl-PL" dirty="0"/>
              <a:t>wypełnienia weksla in </a:t>
            </a:r>
            <a:r>
              <a:rPr lang="pl-PL" dirty="0" smtClean="0"/>
              <a:t>blanco</a:t>
            </a:r>
          </a:p>
          <a:p>
            <a:pPr algn="just"/>
            <a:r>
              <a:rPr lang="pl-PL" dirty="0"/>
              <a:t>nie jest warunkiem ważności samego </a:t>
            </a:r>
            <a:r>
              <a:rPr lang="pl-PL" dirty="0" smtClean="0"/>
              <a:t>weksla</a:t>
            </a:r>
          </a:p>
          <a:p>
            <a:pPr algn="just"/>
            <a:r>
              <a:rPr lang="pl-PL" dirty="0" smtClean="0"/>
              <a:t>brak </a:t>
            </a:r>
            <a:r>
              <a:rPr lang="pl-PL" dirty="0"/>
              <a:t>pisemnego porozumienia </a:t>
            </a:r>
            <a:r>
              <a:rPr lang="pl-PL" dirty="0" smtClean="0"/>
              <a:t>w przedmiocie uzupełnienia </a:t>
            </a:r>
            <a:r>
              <a:rPr lang="pl-PL" dirty="0"/>
              <a:t>weksla </a:t>
            </a:r>
            <a:r>
              <a:rPr lang="pl-PL" i="1" dirty="0"/>
              <a:t>in blan</a:t>
            </a:r>
            <a:r>
              <a:rPr lang="pl-PL" dirty="0"/>
              <a:t>co oznacza, </a:t>
            </a:r>
            <a:r>
              <a:rPr lang="pl-PL" dirty="0" smtClean="0"/>
              <a:t>że wystawca upoważnił remitenta do </a:t>
            </a:r>
            <a:r>
              <a:rPr lang="pl-PL" dirty="0"/>
              <a:t>uzupełnienia weksla według </a:t>
            </a:r>
            <a:r>
              <a:rPr lang="pl-PL" dirty="0" smtClean="0"/>
              <a:t>jego uznania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4924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Zobowiązanie wekslowe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ma charakter </a:t>
            </a:r>
            <a:r>
              <a:rPr lang="pl-PL" dirty="0" smtClean="0"/>
              <a:t>abstrakcyjny, tj. oderwane od istnienia przyczyny (</a:t>
            </a:r>
            <a:r>
              <a:rPr lang="pl-PL" i="1" dirty="0" smtClean="0"/>
              <a:t>causa</a:t>
            </a:r>
            <a:r>
              <a:rPr lang="pl-PL" dirty="0" smtClean="0"/>
              <a:t>)</a:t>
            </a:r>
          </a:p>
          <a:p>
            <a:pPr algn="just"/>
            <a:r>
              <a:rPr lang="pl-PL" dirty="0"/>
              <a:t>obowiązek zapłaty sumy wekslowej jest niezależny od istnienia i ważności zobowiązania </a:t>
            </a:r>
            <a:r>
              <a:rPr lang="pl-PL" dirty="0" smtClean="0"/>
              <a:t>podstawowego</a:t>
            </a:r>
          </a:p>
          <a:p>
            <a:pPr algn="just"/>
            <a:r>
              <a:rPr lang="pl-PL" dirty="0"/>
              <a:t>bezwarunkowe, </a:t>
            </a:r>
            <a:r>
              <a:rPr lang="pl-PL" dirty="0" smtClean="0"/>
              <a:t>tj. dłużnik </a:t>
            </a:r>
            <a:r>
              <a:rPr lang="pl-PL" dirty="0"/>
              <a:t>zobowiązuje się </a:t>
            </a:r>
            <a:r>
              <a:rPr lang="pl-PL" dirty="0" smtClean="0"/>
              <a:t>do zapłaty </a:t>
            </a:r>
            <a:r>
              <a:rPr lang="pl-PL" dirty="0"/>
              <a:t>bez względu na </a:t>
            </a:r>
            <a:r>
              <a:rPr lang="pl-PL" dirty="0" smtClean="0"/>
              <a:t>inne </a:t>
            </a:r>
            <a:r>
              <a:rPr lang="pl-PL" dirty="0"/>
              <a:t>okoliczności, które mogą </a:t>
            </a:r>
            <a:r>
              <a:rPr lang="pl-PL" dirty="0" smtClean="0"/>
              <a:t>zaistnieć</a:t>
            </a:r>
          </a:p>
          <a:p>
            <a:pPr algn="just"/>
            <a:r>
              <a:rPr lang="pl-PL" dirty="0"/>
              <a:t>posiadanie dokumentu weksla jest </a:t>
            </a:r>
            <a:r>
              <a:rPr lang="pl-PL" dirty="0" smtClean="0"/>
              <a:t>okolicznością warunkująca </a:t>
            </a:r>
            <a:r>
              <a:rPr lang="pl-PL" dirty="0"/>
              <a:t>istnienie </a:t>
            </a:r>
            <a:r>
              <a:rPr lang="pl-PL" dirty="0" smtClean="0"/>
              <a:t>uprawnień </a:t>
            </a:r>
            <a:r>
              <a:rPr lang="pl-PL" dirty="0"/>
              <a:t>wynikających z </a:t>
            </a:r>
            <a:r>
              <a:rPr lang="pl-PL" dirty="0" smtClean="0"/>
              <a:t>weksla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4210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Indos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dirty="0" smtClean="0"/>
              <a:t>pisemne oświadczenie umieszczone </a:t>
            </a:r>
            <a:r>
              <a:rPr lang="pl-PL" dirty="0"/>
              <a:t>na papierze wartościowym na zlecenie i </a:t>
            </a:r>
            <a:r>
              <a:rPr lang="pl-PL" dirty="0" smtClean="0"/>
              <a:t>zawierające </a:t>
            </a:r>
            <a:r>
              <a:rPr lang="pl-PL" dirty="0"/>
              <a:t>co najmniej podpis zbywającego, </a:t>
            </a:r>
            <a:r>
              <a:rPr lang="pl-PL" dirty="0" smtClean="0"/>
              <a:t>oznaczające przeniesienie </a:t>
            </a:r>
            <a:r>
              <a:rPr lang="pl-PL" dirty="0"/>
              <a:t>praw na inna </a:t>
            </a:r>
            <a:r>
              <a:rPr lang="pl-PL" dirty="0" smtClean="0"/>
              <a:t>osobę (art. 921 </a:t>
            </a:r>
            <a:r>
              <a:rPr lang="pl-PL" dirty="0"/>
              <a:t>§ 2 </a:t>
            </a:r>
            <a:r>
              <a:rPr lang="pl-PL" baseline="30000" dirty="0" smtClean="0"/>
              <a:t>9</a:t>
            </a:r>
            <a:r>
              <a:rPr lang="pl-PL" dirty="0" smtClean="0"/>
              <a:t> k.c.)</a:t>
            </a:r>
          </a:p>
          <a:p>
            <a:pPr algn="just"/>
            <a:r>
              <a:rPr lang="pl-PL" dirty="0"/>
              <a:t>p</a:t>
            </a:r>
            <a:r>
              <a:rPr lang="pl-PL" dirty="0" smtClean="0"/>
              <a:t>owinien być </a:t>
            </a:r>
            <a:r>
              <a:rPr lang="pl-PL" dirty="0"/>
              <a:t>bezwarunkowy (</a:t>
            </a:r>
            <a:r>
              <a:rPr lang="pl-PL" dirty="0" smtClean="0"/>
              <a:t>warunki uważa </a:t>
            </a:r>
            <a:r>
              <a:rPr lang="pl-PL" dirty="0"/>
              <a:t>się za nienapisane) i </a:t>
            </a:r>
            <a:r>
              <a:rPr lang="pl-PL" dirty="0" smtClean="0"/>
              <a:t>przenosić </a:t>
            </a:r>
            <a:r>
              <a:rPr lang="pl-PL" dirty="0"/>
              <a:t>całość praw z weksla </a:t>
            </a:r>
            <a:r>
              <a:rPr lang="pl-PL" dirty="0" smtClean="0"/>
              <a:t>(indos </a:t>
            </a:r>
            <a:r>
              <a:rPr lang="pl-PL" dirty="0"/>
              <a:t>częściowy jest </a:t>
            </a:r>
            <a:r>
              <a:rPr lang="pl-PL" dirty="0" smtClean="0"/>
              <a:t>nieważny</a:t>
            </a:r>
            <a:r>
              <a:rPr lang="pl-PL" dirty="0"/>
              <a:t>)</a:t>
            </a:r>
            <a:endParaRPr lang="pl-PL" dirty="0" smtClean="0"/>
          </a:p>
          <a:p>
            <a:pPr algn="just"/>
            <a:r>
              <a:rPr lang="pl-PL" dirty="0"/>
              <a:t>o</a:t>
            </a:r>
            <a:r>
              <a:rPr lang="pl-PL" dirty="0" smtClean="0"/>
              <a:t>świadczenie jest </a:t>
            </a:r>
            <a:r>
              <a:rPr lang="pl-PL" dirty="0"/>
              <a:t>składane </a:t>
            </a:r>
            <a:r>
              <a:rPr lang="pl-PL" dirty="0" smtClean="0"/>
              <a:t>na </a:t>
            </a:r>
            <a:r>
              <a:rPr lang="pl-PL" dirty="0"/>
              <a:t>grzbiecie weksla albo na </a:t>
            </a:r>
            <a:r>
              <a:rPr lang="pl-PL" dirty="0" smtClean="0"/>
              <a:t>przedłużku</a:t>
            </a:r>
          </a:p>
          <a:p>
            <a:pPr algn="just"/>
            <a:r>
              <a:rPr lang="pl-PL" dirty="0"/>
              <a:t>indosatariusz może wykonywać </a:t>
            </a:r>
            <a:r>
              <a:rPr lang="pl-PL" dirty="0" smtClean="0"/>
              <a:t>wszelkie prawa </a:t>
            </a:r>
            <a:r>
              <a:rPr lang="pl-PL" dirty="0"/>
              <a:t>z weksla, </a:t>
            </a:r>
            <a:r>
              <a:rPr lang="pl-PL" dirty="0" smtClean="0"/>
              <a:t>a „osoby</a:t>
            </a:r>
            <a:r>
              <a:rPr lang="pl-PL" dirty="0"/>
              <a:t>, przeciw którym dochodzi się praw z weksla, nie mogą wobec posiadacza zasłaniać się zarzutami, opartymi na swych stosunkach osobistych z wystawcą lub z posiadaczami poprzednimi” (art. 17 Prawa wekslowego</a:t>
            </a:r>
            <a:r>
              <a:rPr lang="pl-PL" dirty="0" smtClean="0"/>
              <a:t>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1567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Przedawnienie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Roszczenia wekslowe przeciw akceptantowi ulegają przedawnieniu z upływem </a:t>
            </a:r>
            <a:r>
              <a:rPr lang="pl-PL" dirty="0" smtClean="0"/>
              <a:t>3 lat od </a:t>
            </a:r>
            <a:r>
              <a:rPr lang="pl-PL" dirty="0"/>
              <a:t>dnia płatności </a:t>
            </a:r>
            <a:r>
              <a:rPr lang="pl-PL" dirty="0" smtClean="0"/>
              <a:t>wekslu</a:t>
            </a:r>
            <a:endParaRPr lang="pl-PL" dirty="0"/>
          </a:p>
          <a:p>
            <a:pPr algn="just"/>
            <a:r>
              <a:rPr lang="pl-PL" dirty="0" smtClean="0"/>
              <a:t>Roszczenia </a:t>
            </a:r>
            <a:r>
              <a:rPr lang="pl-PL" dirty="0"/>
              <a:t>posiadacza </a:t>
            </a:r>
            <a:r>
              <a:rPr lang="pl-PL" dirty="0" smtClean="0"/>
              <a:t>weksla </a:t>
            </a:r>
            <a:r>
              <a:rPr lang="pl-PL" dirty="0"/>
              <a:t>przeciw indosantom i wystawcy ulegają przedawnieniu z upływem </a:t>
            </a:r>
            <a:r>
              <a:rPr lang="pl-PL" dirty="0" smtClean="0"/>
              <a:t>roku od </a:t>
            </a:r>
            <a:r>
              <a:rPr lang="pl-PL" dirty="0"/>
              <a:t>dnia protestu, </a:t>
            </a:r>
            <a:r>
              <a:rPr lang="pl-PL" dirty="0" smtClean="0"/>
              <a:t>a w </a:t>
            </a:r>
            <a:r>
              <a:rPr lang="pl-PL" dirty="0"/>
              <a:t>przypadku </a:t>
            </a:r>
            <a:r>
              <a:rPr lang="pl-PL" dirty="0" smtClean="0"/>
              <a:t>zastrzeżenia </a:t>
            </a:r>
            <a:r>
              <a:rPr lang="pl-PL" dirty="0"/>
              <a:t>"bez kosztów" - </a:t>
            </a:r>
            <a:r>
              <a:rPr lang="pl-PL" dirty="0" smtClean="0"/>
              <a:t>od </a:t>
            </a:r>
            <a:r>
              <a:rPr lang="pl-PL" dirty="0"/>
              <a:t>dnia płatności.</a:t>
            </a:r>
          </a:p>
          <a:p>
            <a:pPr algn="just"/>
            <a:r>
              <a:rPr lang="pl-PL" dirty="0" smtClean="0"/>
              <a:t>Roszczenia </a:t>
            </a:r>
            <a:r>
              <a:rPr lang="pl-PL" dirty="0"/>
              <a:t>indosantów między sobą i przeciw wystawcy ulegają przedawnieniu z upływem </a:t>
            </a:r>
            <a:r>
              <a:rPr lang="pl-PL" dirty="0" smtClean="0"/>
              <a:t>6 miesięcy od </a:t>
            </a:r>
            <a:r>
              <a:rPr lang="pl-PL" dirty="0"/>
              <a:t>dnia, w którym </a:t>
            </a:r>
            <a:r>
              <a:rPr lang="pl-PL" dirty="0" smtClean="0"/>
              <a:t>indosant </a:t>
            </a:r>
            <a:r>
              <a:rPr lang="pl-PL" dirty="0"/>
              <a:t>wykupił weksel albo w którym sam został pociągnięty do odpowiedzialności </a:t>
            </a:r>
            <a:r>
              <a:rPr lang="pl-PL" dirty="0" smtClean="0"/>
              <a:t>sądowej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4441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Pojęcie weksla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Weksel – papier wartościowy stanowiący bezwarunkowe zobowiązanie zapłaty przez wystawcę lub osobę przez niego wskazaną na dokumencie</a:t>
            </a:r>
            <a:r>
              <a:rPr lang="pl-PL" dirty="0"/>
              <a:t> określonej</a:t>
            </a:r>
            <a:r>
              <a:rPr lang="pl-PL" dirty="0" smtClean="0"/>
              <a:t> sumy pieniężnej </a:t>
            </a:r>
            <a:r>
              <a:rPr lang="pl-PL" dirty="0"/>
              <a:t>w oznaczonym miejscu i </a:t>
            </a:r>
            <a:r>
              <a:rPr lang="pl-PL" dirty="0" smtClean="0"/>
              <a:t>czasie</a:t>
            </a:r>
          </a:p>
        </p:txBody>
      </p:sp>
    </p:spTree>
    <p:extLst>
      <p:ext uri="{BB962C8B-B14F-4D97-AF65-F5344CB8AC3E}">
        <p14:creationId xmlns:p14="http://schemas.microsoft.com/office/powerpoint/2010/main" val="414787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Słowniczek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b="1" dirty="0"/>
              <a:t>Akcept</a:t>
            </a:r>
            <a:r>
              <a:rPr lang="pl-PL" dirty="0"/>
              <a:t> – przyjęcie weksla przez trasata</a:t>
            </a:r>
          </a:p>
          <a:p>
            <a:pPr algn="just"/>
            <a:r>
              <a:rPr lang="pl-PL" b="1" dirty="0"/>
              <a:t>Akceptant</a:t>
            </a:r>
            <a:r>
              <a:rPr lang="pl-PL" dirty="0"/>
              <a:t> – </a:t>
            </a:r>
            <a:r>
              <a:rPr lang="pl-PL" dirty="0" err="1"/>
              <a:t>przyjemca</a:t>
            </a:r>
            <a:r>
              <a:rPr lang="pl-PL" dirty="0"/>
              <a:t> weksla trasowanego, którym staje się trasat z chwilą złożenia podpisu na </a:t>
            </a:r>
            <a:r>
              <a:rPr lang="pl-PL" dirty="0" smtClean="0"/>
              <a:t>wekslu</a:t>
            </a:r>
          </a:p>
          <a:p>
            <a:pPr algn="just"/>
            <a:r>
              <a:rPr lang="pl-PL" b="1" dirty="0" smtClean="0"/>
              <a:t>Awal</a:t>
            </a:r>
            <a:r>
              <a:rPr lang="pl-PL" dirty="0" smtClean="0"/>
              <a:t> –</a:t>
            </a:r>
            <a:r>
              <a:rPr lang="pl-PL" dirty="0"/>
              <a:t> </a:t>
            </a:r>
            <a:r>
              <a:rPr lang="pl-PL" dirty="0" smtClean="0"/>
              <a:t>poręczenie </a:t>
            </a:r>
            <a:r>
              <a:rPr lang="pl-PL" dirty="0"/>
              <a:t>za </a:t>
            </a:r>
            <a:r>
              <a:rPr lang="pl-PL" dirty="0" smtClean="0"/>
              <a:t>cudzy </a:t>
            </a:r>
            <a:r>
              <a:rPr lang="pl-PL" dirty="0"/>
              <a:t>dług </a:t>
            </a:r>
            <a:r>
              <a:rPr lang="pl-PL" dirty="0" smtClean="0"/>
              <a:t>wekslowy</a:t>
            </a:r>
          </a:p>
          <a:p>
            <a:pPr algn="just"/>
            <a:r>
              <a:rPr lang="pl-PL" b="1" dirty="0" smtClean="0"/>
              <a:t>Dłużnik wekslowy </a:t>
            </a:r>
            <a:r>
              <a:rPr lang="pl-PL" dirty="0" smtClean="0"/>
              <a:t>– wszystkie osoby podpisane na wekslu; zobowiązane z weksla (akceptant weksla trasowanego i wystawca weksla własnego), odpowiedzialne z weksla (trasant, remitent, indosant, awalista, wyręczyciel)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840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Słowniczek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b="1" dirty="0"/>
              <a:t>Domicyl</a:t>
            </a:r>
            <a:r>
              <a:rPr lang="pl-PL" dirty="0"/>
              <a:t> - </a:t>
            </a:r>
            <a:r>
              <a:rPr lang="pl-PL" dirty="0" smtClean="0"/>
              <a:t>wskazanie osoby </a:t>
            </a:r>
            <a:r>
              <a:rPr lang="pl-PL" dirty="0"/>
              <a:t>trzeciej, u której weksel jest </a:t>
            </a:r>
            <a:r>
              <a:rPr lang="pl-PL" dirty="0" smtClean="0"/>
              <a:t>płatny</a:t>
            </a:r>
          </a:p>
          <a:p>
            <a:pPr algn="just"/>
            <a:r>
              <a:rPr lang="pl-PL" b="1" dirty="0" smtClean="0"/>
              <a:t>Indos</a:t>
            </a:r>
            <a:r>
              <a:rPr lang="pl-PL" dirty="0" smtClean="0"/>
              <a:t> (żyro) – przeniesienie weksla przez złożenie oświadczenia umieszczonego na grzbiecie weksla lub na przedłużku</a:t>
            </a:r>
          </a:p>
          <a:p>
            <a:pPr algn="just"/>
            <a:r>
              <a:rPr lang="pl-PL" b="1" dirty="0" smtClean="0"/>
              <a:t>Inkaso</a:t>
            </a:r>
            <a:r>
              <a:rPr lang="pl-PL" dirty="0" smtClean="0"/>
              <a:t> – przedstawienie weksla do </a:t>
            </a:r>
            <a:r>
              <a:rPr lang="pl-PL" dirty="0" smtClean="0"/>
              <a:t>zapłaty</a:t>
            </a:r>
          </a:p>
          <a:p>
            <a:r>
              <a:rPr lang="pl-PL" b="1" dirty="0"/>
              <a:t>Indosant</a:t>
            </a:r>
            <a:r>
              <a:rPr lang="pl-PL" dirty="0"/>
              <a:t> – osoba, która zbyła weksel przez indos.</a:t>
            </a:r>
          </a:p>
          <a:p>
            <a:r>
              <a:rPr lang="pl-PL" b="1" dirty="0"/>
              <a:t>Indosatariusz</a:t>
            </a:r>
            <a:r>
              <a:rPr lang="pl-PL" dirty="0"/>
              <a:t> – osoba, która nabyła weksel przez </a:t>
            </a:r>
            <a:r>
              <a:rPr lang="pl-PL" dirty="0" smtClean="0"/>
              <a:t>indos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21563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Słowniczek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pl-PL" b="1" dirty="0"/>
              <a:t>Protest</a:t>
            </a:r>
            <a:r>
              <a:rPr lang="pl-PL" dirty="0"/>
              <a:t> – akt notarialny stwierdzający odmowę zapłaty, przyjęcia, wizowania </a:t>
            </a:r>
            <a:r>
              <a:rPr lang="pl-PL" dirty="0" smtClean="0"/>
              <a:t>weksla</a:t>
            </a:r>
            <a:endParaRPr lang="pl-PL" b="1" dirty="0" smtClean="0"/>
          </a:p>
          <a:p>
            <a:pPr algn="just">
              <a:lnSpc>
                <a:spcPct val="90000"/>
              </a:lnSpc>
            </a:pPr>
            <a:r>
              <a:rPr lang="pl-PL" b="1" dirty="0" err="1" smtClean="0"/>
              <a:t>Rekta</a:t>
            </a:r>
            <a:r>
              <a:rPr lang="pl-PL" b="1" dirty="0" smtClean="0"/>
              <a:t> </a:t>
            </a:r>
            <a:r>
              <a:rPr lang="pl-PL" b="1" dirty="0"/>
              <a:t>weksel</a:t>
            </a:r>
            <a:r>
              <a:rPr lang="pl-PL" dirty="0"/>
              <a:t> </a:t>
            </a:r>
            <a:r>
              <a:rPr lang="pl-PL" dirty="0" smtClean="0"/>
              <a:t>– weksel </a:t>
            </a:r>
            <a:r>
              <a:rPr lang="pl-PL" dirty="0"/>
              <a:t>imienny, w którym zakazano jego </a:t>
            </a:r>
            <a:r>
              <a:rPr lang="pl-PL" dirty="0" smtClean="0"/>
              <a:t>indosowania</a:t>
            </a:r>
            <a:endParaRPr lang="pl-PL" dirty="0"/>
          </a:p>
          <a:p>
            <a:pPr algn="just">
              <a:lnSpc>
                <a:spcPct val="90000"/>
              </a:lnSpc>
            </a:pPr>
            <a:r>
              <a:rPr lang="pl-PL" b="1" dirty="0"/>
              <a:t>Remitent</a:t>
            </a:r>
            <a:r>
              <a:rPr lang="pl-PL" dirty="0"/>
              <a:t>  </a:t>
            </a:r>
            <a:r>
              <a:rPr lang="pl-PL" dirty="0" smtClean="0"/>
              <a:t>(</a:t>
            </a:r>
            <a:r>
              <a:rPr lang="pl-PL" dirty="0" err="1" smtClean="0"/>
              <a:t>wekslobiorca</a:t>
            </a:r>
            <a:r>
              <a:rPr lang="pl-PL" dirty="0" smtClean="0"/>
              <a:t>) – </a:t>
            </a:r>
            <a:r>
              <a:rPr lang="pl-PL" dirty="0"/>
              <a:t>osoba na której rzecz ma nastąpić zapłata sumy </a:t>
            </a:r>
            <a:r>
              <a:rPr lang="pl-PL" dirty="0" smtClean="0"/>
              <a:t>wekslowej</a:t>
            </a:r>
            <a:endParaRPr lang="pl-PL" dirty="0"/>
          </a:p>
          <a:p>
            <a:pPr algn="just">
              <a:lnSpc>
                <a:spcPct val="90000"/>
              </a:lnSpc>
            </a:pPr>
            <a:r>
              <a:rPr lang="pl-PL" b="1" dirty="0" smtClean="0"/>
              <a:t>Trasant</a:t>
            </a:r>
            <a:r>
              <a:rPr lang="pl-PL" dirty="0" smtClean="0"/>
              <a:t> – wystawca </a:t>
            </a:r>
            <a:r>
              <a:rPr lang="pl-PL" dirty="0"/>
              <a:t>weksla </a:t>
            </a:r>
            <a:r>
              <a:rPr lang="pl-PL" dirty="0" smtClean="0"/>
              <a:t>trasowanego</a:t>
            </a:r>
            <a:endParaRPr lang="pl-PL" dirty="0"/>
          </a:p>
          <a:p>
            <a:pPr algn="just">
              <a:lnSpc>
                <a:spcPct val="90000"/>
              </a:lnSpc>
            </a:pPr>
            <a:r>
              <a:rPr lang="pl-PL" b="1" dirty="0"/>
              <a:t>Trasat</a:t>
            </a:r>
            <a:r>
              <a:rPr lang="pl-PL" dirty="0"/>
              <a:t> (</a:t>
            </a:r>
            <a:r>
              <a:rPr lang="pl-PL" dirty="0" smtClean="0"/>
              <a:t>przekazany) – </a:t>
            </a:r>
            <a:r>
              <a:rPr lang="pl-PL" dirty="0"/>
              <a:t>osoba, której wystawca poleca dokonać zapłaty sumy </a:t>
            </a:r>
            <a:r>
              <a:rPr lang="pl-PL" dirty="0" smtClean="0"/>
              <a:t>wekslowej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548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Funkcje weksla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b="1" dirty="0"/>
              <a:t>płatnicza</a:t>
            </a:r>
            <a:r>
              <a:rPr lang="pl-PL" dirty="0"/>
              <a:t> – wręczany zamiast </a:t>
            </a:r>
            <a:r>
              <a:rPr lang="pl-PL" dirty="0" smtClean="0"/>
              <a:t>zapłaty</a:t>
            </a:r>
            <a:endParaRPr lang="pl-PL" dirty="0"/>
          </a:p>
          <a:p>
            <a:pPr algn="just"/>
            <a:r>
              <a:rPr lang="pl-PL" b="1" dirty="0" smtClean="0"/>
              <a:t>kredytowa</a:t>
            </a:r>
            <a:r>
              <a:rPr lang="pl-PL" dirty="0" smtClean="0"/>
              <a:t> – możliwość odroczenia terminu </a:t>
            </a:r>
            <a:r>
              <a:rPr lang="pl-PL" dirty="0"/>
              <a:t>płatności </a:t>
            </a:r>
            <a:r>
              <a:rPr lang="pl-PL" dirty="0" smtClean="0"/>
              <a:t>do </a:t>
            </a:r>
            <a:r>
              <a:rPr lang="pl-PL" dirty="0"/>
              <a:t>daty oznaczonej na wekslu </a:t>
            </a:r>
            <a:endParaRPr lang="pl-PL" dirty="0" smtClean="0"/>
          </a:p>
          <a:p>
            <a:pPr algn="just"/>
            <a:r>
              <a:rPr lang="pl-PL" b="1" dirty="0" smtClean="0"/>
              <a:t>gwarancyjna</a:t>
            </a:r>
            <a:r>
              <a:rPr lang="pl-PL" dirty="0" smtClean="0"/>
              <a:t> – zabezpieczenie </a:t>
            </a:r>
            <a:r>
              <a:rPr lang="pl-PL" dirty="0"/>
              <a:t>zobowiązań pieniężnych istniejących w chwili </a:t>
            </a:r>
            <a:r>
              <a:rPr lang="pl-PL" dirty="0" smtClean="0"/>
              <a:t>jego wystawienia oraz przyszłych</a:t>
            </a:r>
            <a:endParaRPr lang="pl-PL" dirty="0"/>
          </a:p>
          <a:p>
            <a:pPr algn="just"/>
            <a:r>
              <a:rPr lang="pl-PL" b="1" dirty="0" smtClean="0"/>
              <a:t>obiegowa</a:t>
            </a:r>
            <a:r>
              <a:rPr lang="pl-PL" dirty="0" smtClean="0"/>
              <a:t> </a:t>
            </a:r>
            <a:r>
              <a:rPr lang="pl-PL" dirty="0"/>
              <a:t>– przedmiot </a:t>
            </a:r>
            <a:r>
              <a:rPr lang="pl-PL" dirty="0" smtClean="0"/>
              <a:t>obrotu; prawa </a:t>
            </a:r>
            <a:r>
              <a:rPr lang="pl-PL" dirty="0"/>
              <a:t>z weksla mogą być przenoszone w drodze indosu na inne </a:t>
            </a:r>
            <a:r>
              <a:rPr lang="pl-PL" dirty="0" smtClean="0"/>
              <a:t>osoby</a:t>
            </a:r>
            <a:endParaRPr lang="pl-PL" dirty="0"/>
          </a:p>
          <a:p>
            <a:pPr algn="just"/>
            <a:r>
              <a:rPr lang="pl-PL" b="1" dirty="0" smtClean="0"/>
              <a:t>refinansowa</a:t>
            </a:r>
            <a:r>
              <a:rPr lang="pl-PL" dirty="0" smtClean="0"/>
              <a:t> </a:t>
            </a:r>
            <a:r>
              <a:rPr lang="pl-PL" dirty="0"/>
              <a:t>– przedstawienie weksla do dyskonta w banku pozwala </a:t>
            </a:r>
            <a:r>
              <a:rPr lang="pl-PL" dirty="0" smtClean="0"/>
              <a:t>jego posiadaczowi uzyskać </a:t>
            </a:r>
            <a:r>
              <a:rPr lang="pl-PL" dirty="0"/>
              <a:t>sumę wekslową, pomniejszoną o dyskonto i prowizję banku przed terminem płatności </a:t>
            </a:r>
            <a:r>
              <a:rPr lang="pl-PL" dirty="0" smtClean="0"/>
              <a:t>weksla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8943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weksli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Weksel trasowany </a:t>
            </a:r>
            <a:r>
              <a:rPr lang="pl-PL" dirty="0" smtClean="0"/>
              <a:t>(</a:t>
            </a:r>
            <a:r>
              <a:rPr lang="pl-PL" dirty="0"/>
              <a:t>trata weksel</a:t>
            </a:r>
            <a:r>
              <a:rPr lang="pl-PL" dirty="0" smtClean="0"/>
              <a:t>)</a:t>
            </a:r>
          </a:p>
          <a:p>
            <a:r>
              <a:rPr lang="pl-PL" b="1" dirty="0"/>
              <a:t>Weksel własny </a:t>
            </a:r>
            <a:r>
              <a:rPr lang="pl-PL" dirty="0"/>
              <a:t>(sola weksel</a:t>
            </a:r>
            <a:r>
              <a:rPr lang="pl-PL" dirty="0" smtClean="0"/>
              <a:t>)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749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Weksel trasowany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l-PL" dirty="0" smtClean="0"/>
              <a:t>Papier </a:t>
            </a:r>
            <a:r>
              <a:rPr lang="pl-PL" dirty="0"/>
              <a:t>wartościowy </a:t>
            </a:r>
            <a:r>
              <a:rPr lang="pl-PL" dirty="0" smtClean="0"/>
              <a:t>spełniający wymogi określone Prawem </a:t>
            </a:r>
            <a:r>
              <a:rPr lang="pl-PL" dirty="0"/>
              <a:t>wekslowym, zawierający </a:t>
            </a:r>
            <a:r>
              <a:rPr lang="pl-PL" dirty="0" smtClean="0"/>
              <a:t>skierowane </a:t>
            </a:r>
            <a:r>
              <a:rPr lang="pl-PL" dirty="0"/>
              <a:t>przez wystawcę weksla do </a:t>
            </a:r>
            <a:r>
              <a:rPr lang="pl-PL" dirty="0" smtClean="0"/>
              <a:t>trasata </a:t>
            </a:r>
            <a:r>
              <a:rPr lang="pl-PL" dirty="0"/>
              <a:t>bezwarunkowe polecenie zapłaty określonej </a:t>
            </a:r>
            <a:r>
              <a:rPr lang="pl-PL" dirty="0" smtClean="0"/>
              <a:t>sumy </a:t>
            </a:r>
            <a:r>
              <a:rPr lang="pl-PL" dirty="0"/>
              <a:t>pieniężnej osobie która wykazała nieprzerwany szereg indosów, w terminie płatności w oznaczonym miejscu i czasie. W wypadku, gdy wystawca weksla jest jednocześnie trasatem weksel nosi nazwę weksla trasowano-własnego.</a:t>
            </a:r>
          </a:p>
          <a:p>
            <a:pPr algn="just"/>
            <a:endParaRPr lang="pl-PL" dirty="0"/>
          </a:p>
          <a:p>
            <a:pPr algn="just"/>
            <a:r>
              <a:rPr lang="pl-PL" dirty="0" smtClean="0"/>
              <a:t>Weksel </a:t>
            </a:r>
            <a:r>
              <a:rPr lang="pl-PL" dirty="0"/>
              <a:t>trasowany powinien zawierać następujące elementy: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nazwę </a:t>
            </a:r>
            <a:r>
              <a:rPr lang="pl-PL" dirty="0"/>
              <a:t>"weksel" w treści dokumentu w jeżyku w jakim go </a:t>
            </a:r>
            <a:r>
              <a:rPr lang="pl-PL" dirty="0" smtClean="0"/>
              <a:t>wystawiono;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bezwarunkowe </a:t>
            </a:r>
            <a:r>
              <a:rPr lang="pl-PL" dirty="0"/>
              <a:t>polecenie zapłacenia oznaczonej sumy </a:t>
            </a:r>
            <a:r>
              <a:rPr lang="pl-PL" dirty="0" smtClean="0"/>
              <a:t>pieniężnej;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nazwisko trasata;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oznaczenie </a:t>
            </a:r>
            <a:r>
              <a:rPr lang="pl-PL" dirty="0"/>
              <a:t>terminu i miejsca płatności (w braku ich oznaczenia uznaje się, że weksel jest płatny za okazaniem w miejscu wymienionym obok nazwiska trasata</a:t>
            </a:r>
            <a:r>
              <a:rPr lang="pl-PL" dirty="0" smtClean="0"/>
              <a:t>);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nazwisko </a:t>
            </a:r>
            <a:r>
              <a:rPr lang="pl-PL" dirty="0"/>
              <a:t>osoby na której rzecz lub na której zlecenie ma być dokonana </a:t>
            </a:r>
            <a:r>
              <a:rPr lang="pl-PL" dirty="0" smtClean="0"/>
              <a:t>płatność;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oznaczenie </a:t>
            </a:r>
            <a:r>
              <a:rPr lang="pl-PL" dirty="0"/>
              <a:t>daty i miejsca wystawienia weksla; </a:t>
            </a:r>
            <a:endParaRPr lang="pl-PL" dirty="0" smtClean="0"/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podpis </a:t>
            </a:r>
            <a:r>
              <a:rPr lang="pl-PL" dirty="0"/>
              <a:t>wystawcy weksla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86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Weksel własny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Papier wartościowy spełniający wymogi określone w przepisach prawa wekslowego, zawierający bezwarunkowe przyrzeczenie wystawcy weksla do zapłaty sumy pieniężnej w oznaczonym miejscu i czasie. Wystawca weksla własnego jest jednocześnie jego akceptantem.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Treścią weksla własnego, zamiast polecenia zapłaty oznaczonej sumy pieniężnej (jak w przypadku weksla trasowanego) jest bezwarunkowe przyrzeczenie zapłaty sumy wekslowej przez wystawcę weksla.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530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erownictwo">
  <a:themeElements>
    <a:clrScheme name="Kierownictw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ierownictw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ierownictw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142</TotalTime>
  <Words>758</Words>
  <Application>Microsoft Office PowerPoint</Application>
  <PresentationFormat>Pokaz na ekranie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Kierownictwo</vt:lpstr>
      <vt:lpstr>Prawo wekslowe</vt:lpstr>
      <vt:lpstr>Pojęcie weksla</vt:lpstr>
      <vt:lpstr>Słowniczek</vt:lpstr>
      <vt:lpstr>Słowniczek</vt:lpstr>
      <vt:lpstr>Słowniczek</vt:lpstr>
      <vt:lpstr>Funkcje weksla</vt:lpstr>
      <vt:lpstr>Rodzaje weksli</vt:lpstr>
      <vt:lpstr>Weksel trasowany</vt:lpstr>
      <vt:lpstr>Weksel własny</vt:lpstr>
      <vt:lpstr>Weksel in blanco</vt:lpstr>
      <vt:lpstr>Deklaracja wekslowa</vt:lpstr>
      <vt:lpstr>Zobowiązanie wekslowe</vt:lpstr>
      <vt:lpstr>Indos</vt:lpstr>
      <vt:lpstr>Przedawnienie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wekslowe</dc:title>
  <dc:creator>Radek</dc:creator>
  <cp:lastModifiedBy>Radek</cp:lastModifiedBy>
  <cp:revision>23</cp:revision>
  <dcterms:created xsi:type="dcterms:W3CDTF">2015-02-01T09:27:22Z</dcterms:created>
  <dcterms:modified xsi:type="dcterms:W3CDTF">2015-02-03T18:54:47Z</dcterms:modified>
</cp:coreProperties>
</file>