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2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246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007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12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59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320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428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26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365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3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879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409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edyt. styl wz. tyt.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FA4A6-0378-874B-BC7E-AF54717ED11B}" type="datetimeFigureOut">
              <a:rPr lang="pl-PL" smtClean="0"/>
              <a:t>04.01.15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0019-50F5-664E-8B3C-DF76DFC0B478}" type="slidenum">
              <a:rPr lang="pl-PL" smtClean="0"/>
              <a:t>‹nr›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10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kumimoji="0" lang="pl-PL" sz="3600" dirty="0" smtClean="0">
                <a:latin typeface="Calibri" charset="0"/>
              </a:rPr>
              <a:t>Prawa Człowieka w Konstytucji Rzeczypospolitej Polskiej </a:t>
            </a:r>
            <a:endParaRPr kumimoji="0" lang="pl-PL" sz="3600" dirty="0">
              <a:latin typeface="Calibri" charset="0"/>
            </a:endParaRPr>
          </a:p>
        </p:txBody>
      </p:sp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pl-PL" sz="2400" dirty="0">
              <a:latin typeface="Calibri" charset="0"/>
            </a:endParaRP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kumimoji="0" lang="pl-PL" sz="2400" dirty="0" smtClean="0">
                <a:latin typeface="Calibri" charset="0"/>
              </a:rPr>
              <a:t>Preambuła</a:t>
            </a:r>
            <a:r>
              <a:rPr kumimoji="0" lang="pl-PL" sz="2400" dirty="0">
                <a:latin typeface="Calibri" charset="0"/>
              </a:rPr>
              <a:t>, Rozdziały I, II i XI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kumimoji="0" lang="pl-PL" sz="2400" dirty="0">
                <a:latin typeface="Calibri" charset="0"/>
              </a:rPr>
              <a:t>Rozdział II „Wolności, prawa i obowiązki człowieka i obywatela”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kumimoji="0" lang="pl-PL" sz="3000" dirty="0">
                <a:latin typeface="Calibri" charset="0"/>
              </a:rPr>
              <a:t>	</a:t>
            </a:r>
            <a:r>
              <a:rPr kumimoji="0" lang="pl-PL" sz="2000" dirty="0">
                <a:latin typeface="Calibri" charset="0"/>
              </a:rPr>
              <a:t>- podmiot: osoba fizyczna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kumimoji="0" lang="pl-PL" sz="2000" dirty="0">
                <a:latin typeface="Calibri" charset="0"/>
              </a:rPr>
              <a:t>	- wyraźne odróżnienie wolności od praw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kumimoji="0" lang="pl-PL" sz="2000" dirty="0">
                <a:latin typeface="Calibri" charset="0"/>
              </a:rPr>
              <a:t>	- podział na obywatelskie i powszechne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kumimoji="0" lang="pl-PL" sz="2000" dirty="0">
                <a:latin typeface="Calibri" charset="0"/>
              </a:rPr>
              <a:t>	- wskazanie obowiązków konstytucyjnych</a:t>
            </a:r>
          </a:p>
          <a:p>
            <a:pPr marL="514350" indent="-514350" eaLnBrk="1" hangingPunct="1">
              <a:buFont typeface="Arial" charset="0"/>
              <a:buNone/>
            </a:pPr>
            <a:endParaRPr kumimoji="0" lang="pl-PL" sz="3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3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charset="0"/>
              </a:rPr>
              <a:t>Prawa Człowieka w Konstytucji Rzeczypospolitej Polskiej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pl-PL" sz="3600" dirty="0" smtClean="0">
              <a:latin typeface="Calibri" charset="0"/>
            </a:endParaRPr>
          </a:p>
          <a:p>
            <a:pPr marL="0" indent="0">
              <a:buNone/>
            </a:pPr>
            <a:r>
              <a:rPr lang="pl-PL" sz="3600" dirty="0" smtClean="0">
                <a:latin typeface="Calibri" charset="0"/>
              </a:rPr>
              <a:t>3. Klasyfikacja </a:t>
            </a:r>
            <a:r>
              <a:rPr lang="pl-PL" sz="3600" dirty="0">
                <a:latin typeface="Calibri" charset="0"/>
              </a:rPr>
              <a:t>praw i wolności </a:t>
            </a:r>
            <a:r>
              <a:rPr lang="pl-PL" sz="3600" dirty="0" smtClean="0">
                <a:latin typeface="Calibri" charset="0"/>
              </a:rPr>
              <a:t>podstawowych</a:t>
            </a:r>
          </a:p>
          <a:p>
            <a:pPr marL="0" indent="0">
              <a:buNone/>
            </a:pPr>
            <a:endParaRPr lang="pl-PL" sz="3600" dirty="0" smtClean="0">
              <a:latin typeface="Calibri" charset="0"/>
            </a:endParaRPr>
          </a:p>
          <a:p>
            <a:pPr marL="1143000" lvl="1" indent="-742950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30 – godność </a:t>
            </a:r>
            <a:r>
              <a:rPr lang="pl-PL" sz="3600" dirty="0" smtClean="0">
                <a:latin typeface="Calibri" charset="0"/>
              </a:rPr>
              <a:t>człowieka</a:t>
            </a:r>
          </a:p>
          <a:p>
            <a:pPr marL="1143000" lvl="1" indent="-742950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31 – wolność </a:t>
            </a:r>
            <a:r>
              <a:rPr lang="pl-PL" sz="3600" dirty="0" smtClean="0">
                <a:latin typeface="Calibri" charset="0"/>
              </a:rPr>
              <a:t>człowieka</a:t>
            </a:r>
          </a:p>
          <a:p>
            <a:pPr marL="1143000" lvl="1" indent="-742950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32 – zasada równości; </a:t>
            </a:r>
          </a:p>
          <a:p>
            <a:pPr marL="1143000" lvl="1" indent="-742950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33 – zasada równouprawnienia </a:t>
            </a:r>
            <a:r>
              <a:rPr lang="pl-PL" sz="3600" dirty="0" smtClean="0">
                <a:latin typeface="Calibri" charset="0"/>
              </a:rPr>
              <a:t>i niedyskryminacji</a:t>
            </a:r>
          </a:p>
          <a:p>
            <a:pPr marL="1143000" lvl="1" indent="-742950" algn="just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 art</a:t>
            </a:r>
            <a:r>
              <a:rPr lang="pl-PL" sz="3600" dirty="0">
                <a:latin typeface="Calibri" charset="0"/>
              </a:rPr>
              <a:t>. 34 – zasady nabywania obywatelstwa </a:t>
            </a:r>
            <a:r>
              <a:rPr lang="pl-PL" sz="3600" dirty="0" smtClean="0">
                <a:latin typeface="Calibri" charset="0"/>
              </a:rPr>
              <a:t>RP</a:t>
            </a:r>
          </a:p>
          <a:p>
            <a:pPr marL="1143000" lvl="1" indent="-742950" algn="just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35 – zasady ochrony praw mniejszości narodowych i </a:t>
            </a:r>
            <a:r>
              <a:rPr lang="pl-PL" sz="3600" dirty="0" smtClean="0">
                <a:latin typeface="Calibri" charset="0"/>
              </a:rPr>
              <a:t>etnicznych</a:t>
            </a:r>
          </a:p>
          <a:p>
            <a:pPr marL="1143000" lvl="1" indent="-742950" algn="just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36 – zasada sprawowania opieki nad obywatelami RP </a:t>
            </a:r>
            <a:r>
              <a:rPr lang="pl-PL" sz="3600" dirty="0" smtClean="0">
                <a:latin typeface="Calibri" charset="0"/>
              </a:rPr>
              <a:t>	 </a:t>
            </a:r>
            <a:r>
              <a:rPr lang="pl-PL" sz="3600" dirty="0" smtClean="0">
                <a:latin typeface="Calibri" charset="0"/>
              </a:rPr>
              <a:t>przebywającymi </a:t>
            </a:r>
            <a:r>
              <a:rPr lang="pl-PL" sz="3600" dirty="0">
                <a:latin typeface="Calibri" charset="0"/>
              </a:rPr>
              <a:t>poza granicami </a:t>
            </a:r>
            <a:r>
              <a:rPr lang="pl-PL" sz="3600" dirty="0" smtClean="0">
                <a:latin typeface="Calibri" charset="0"/>
              </a:rPr>
              <a:t>kraju</a:t>
            </a:r>
          </a:p>
          <a:p>
            <a:pPr marL="1143000" lvl="1" indent="-742950" algn="just">
              <a:buFont typeface="+mj-lt"/>
              <a:buAutoNum type="alphaLcParenR"/>
            </a:pPr>
            <a:r>
              <a:rPr lang="pl-PL" sz="3600" dirty="0" smtClean="0">
                <a:latin typeface="Calibri" charset="0"/>
              </a:rPr>
              <a:t>art</a:t>
            </a:r>
            <a:r>
              <a:rPr lang="pl-PL" sz="3600" dirty="0">
                <a:latin typeface="Calibri" charset="0"/>
              </a:rPr>
              <a:t>. 37 – zasada różnicowania zakresu realizacji konstytucyjnych </a:t>
            </a:r>
            <a:r>
              <a:rPr lang="pl-PL" sz="3600" dirty="0" smtClean="0">
                <a:latin typeface="Calibri" charset="0"/>
              </a:rPr>
              <a:t>  </a:t>
            </a:r>
            <a:r>
              <a:rPr lang="pl-PL" sz="3600" dirty="0" smtClean="0">
                <a:latin typeface="Calibri" charset="0"/>
              </a:rPr>
              <a:t>wolności </a:t>
            </a:r>
            <a:r>
              <a:rPr lang="pl-PL" sz="3600" dirty="0">
                <a:latin typeface="Calibri" charset="0"/>
              </a:rPr>
              <a:t>i praw na podstawie obywatelstwa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115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charset="0"/>
              </a:rPr>
              <a:t>Prawa Człowieka w Konstytucji Rzeczypospolitej Polskiej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>
                <a:latin typeface="Calibri" charset="0"/>
              </a:rPr>
              <a:t>4. Katalog wolności i praw </a:t>
            </a:r>
            <a:r>
              <a:rPr lang="pl-PL" dirty="0" smtClean="0">
                <a:latin typeface="Calibri" charset="0"/>
              </a:rPr>
              <a:t>osobistych.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prawo </a:t>
            </a:r>
            <a:r>
              <a:rPr lang="pl-PL" dirty="0">
                <a:latin typeface="Calibri" charset="0"/>
              </a:rPr>
              <a:t>do </a:t>
            </a:r>
            <a:r>
              <a:rPr lang="pl-PL" dirty="0" smtClean="0">
                <a:latin typeface="Calibri" charset="0"/>
              </a:rPr>
              <a:t>życia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wolność </a:t>
            </a:r>
            <a:r>
              <a:rPr lang="pl-PL" dirty="0">
                <a:latin typeface="Calibri" charset="0"/>
              </a:rPr>
              <a:t>od eksperymentów naukowych przeprowadzanych bez zgody poddanej im </a:t>
            </a:r>
            <a:r>
              <a:rPr lang="pl-PL" dirty="0" smtClean="0">
                <a:latin typeface="Calibri" charset="0"/>
              </a:rPr>
              <a:t>osoby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wolność </a:t>
            </a:r>
            <a:r>
              <a:rPr lang="pl-PL" dirty="0">
                <a:latin typeface="Calibri" charset="0"/>
              </a:rPr>
              <a:t>od tortur, okrutnego, nieludzkiego, poniżającego traktowania lub </a:t>
            </a:r>
            <a:r>
              <a:rPr lang="pl-PL" dirty="0" smtClean="0">
                <a:latin typeface="Calibri" charset="0"/>
              </a:rPr>
              <a:t>karania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wolność </a:t>
            </a:r>
            <a:r>
              <a:rPr lang="pl-PL" dirty="0">
                <a:latin typeface="Calibri" charset="0"/>
              </a:rPr>
              <a:t>od stosowania kar </a:t>
            </a:r>
            <a:r>
              <a:rPr lang="pl-PL" dirty="0" smtClean="0">
                <a:latin typeface="Calibri" charset="0"/>
              </a:rPr>
              <a:t>cielesnych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prawo </a:t>
            </a:r>
            <a:r>
              <a:rPr lang="pl-PL" dirty="0">
                <a:latin typeface="Calibri" charset="0"/>
              </a:rPr>
              <a:t>do nietykalności </a:t>
            </a:r>
            <a:r>
              <a:rPr lang="pl-PL" dirty="0" smtClean="0">
                <a:latin typeface="Calibri" charset="0"/>
              </a:rPr>
              <a:t>osobistej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wolność osobista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prawo </a:t>
            </a:r>
            <a:r>
              <a:rPr lang="pl-PL" dirty="0">
                <a:latin typeface="Calibri" charset="0"/>
              </a:rPr>
              <a:t>osób zatrzymanych do humanitarnego </a:t>
            </a:r>
            <a:r>
              <a:rPr lang="pl-PL" dirty="0" smtClean="0">
                <a:latin typeface="Calibri" charset="0"/>
              </a:rPr>
              <a:t>traktowania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prawo </a:t>
            </a:r>
            <a:r>
              <a:rPr lang="pl-PL" dirty="0">
                <a:latin typeface="Calibri" charset="0"/>
              </a:rPr>
              <a:t>do poinformowania o przyczynach </a:t>
            </a:r>
            <a:r>
              <a:rPr lang="pl-PL" dirty="0" smtClean="0">
                <a:latin typeface="Calibri" charset="0"/>
              </a:rPr>
              <a:t>zatrzymania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prawo </a:t>
            </a:r>
            <a:r>
              <a:rPr lang="pl-PL" dirty="0">
                <a:latin typeface="Calibri" charset="0"/>
              </a:rPr>
              <a:t>do odszkodowania za bezprawne zatrzymanie i pozbawienie </a:t>
            </a:r>
            <a:r>
              <a:rPr lang="pl-PL" dirty="0" smtClean="0">
                <a:latin typeface="Calibri" charset="0"/>
              </a:rPr>
              <a:t>wolności</a:t>
            </a:r>
          </a:p>
          <a:p>
            <a:pPr marL="914400" lvl="1" indent="-514350" algn="just">
              <a:buFont typeface="+mj-lt"/>
              <a:buAutoNum type="alphaLcParenR"/>
            </a:pPr>
            <a:r>
              <a:rPr lang="pl-PL" dirty="0" smtClean="0">
                <a:latin typeface="Calibri" charset="0"/>
              </a:rPr>
              <a:t>prawo </a:t>
            </a:r>
            <a:r>
              <a:rPr lang="pl-PL" dirty="0">
                <a:latin typeface="Calibri" charset="0"/>
              </a:rPr>
              <a:t>do wzruszania decyzji o zatrzymaniu </a:t>
            </a:r>
            <a:r>
              <a:rPr lang="pl-PL" dirty="0" smtClean="0">
                <a:latin typeface="Calibri" charset="0"/>
              </a:rPr>
              <a:t>osoby</a:t>
            </a:r>
          </a:p>
          <a:p>
            <a:pPr marL="400050" lvl="1" indent="0" algn="just">
              <a:buNone/>
            </a:pPr>
            <a:endParaRPr lang="pl-PL" dirty="0">
              <a:latin typeface="Calibri" charset="0"/>
            </a:endParaRP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8297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charset="0"/>
              </a:rPr>
              <a:t>Prawa Człowieka w Konstytucji Rzeczypospolitej Polskiej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prawo do sprawiedliwego i jawnego rozpatrzenia sprawy bez  nieuzasadnionej zwłoki przez właściwy, niezależny, bezstronny i niezawisły sąd</a:t>
            </a:r>
          </a:p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prawo do ochrony prawnej życia prywatnego, rodzinnego, czci i dobrego imienia </a:t>
            </a:r>
          </a:p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prawo do decydowania o swoim życiu osobistym</a:t>
            </a:r>
          </a:p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prawo rodziców do wychowywania dziecka zgodnie z własnymi przekonaniami</a:t>
            </a:r>
          </a:p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wolność i tajemnicę komunikowania się</a:t>
            </a:r>
          </a:p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nienaruszalność mieszkania</a:t>
            </a:r>
          </a:p>
          <a:p>
            <a:pPr marL="914400" lvl="1" indent="-514350">
              <a:buFont typeface="+mj-lt"/>
              <a:buAutoNum type="alphaLcParenR" startAt="11"/>
            </a:pPr>
            <a:r>
              <a:rPr lang="pl-PL" sz="2000" dirty="0">
                <a:latin typeface="Calibri" charset="0"/>
              </a:rPr>
              <a:t>ochronę informacji dotyczącą </a:t>
            </a:r>
            <a:r>
              <a:rPr lang="pl-PL" sz="2000" dirty="0" smtClean="0">
                <a:latin typeface="Calibri" charset="0"/>
              </a:rPr>
              <a:t>osoby</a:t>
            </a:r>
          </a:p>
          <a:p>
            <a:pPr marL="400050" lvl="1" indent="0">
              <a:buNone/>
            </a:pPr>
            <a:endParaRPr lang="pl-PL" dirty="0">
              <a:latin typeface="Calibri" charset="0"/>
            </a:endParaRPr>
          </a:p>
          <a:p>
            <a:pPr marL="514350" indent="-514350">
              <a:buFont typeface="+mj-lt"/>
              <a:buAutoNum type="alphaLcParenR" startAt="11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935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charset="0"/>
              </a:rPr>
              <a:t>Prawa Człowieka w Konstytucji Rzeczypospolitej Polskiej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1" indent="-514350">
              <a:buFont typeface="+mj-lt"/>
              <a:buAutoNum type="alphaLcParenR" startAt="18"/>
            </a:pPr>
            <a:r>
              <a:rPr lang="pl-PL" dirty="0"/>
              <a:t>w</a:t>
            </a:r>
            <a:r>
              <a:rPr lang="pl-PL" dirty="0" smtClean="0"/>
              <a:t>olność poruszania się po </a:t>
            </a:r>
            <a:r>
              <a:rPr lang="pl-PL" dirty="0" smtClean="0"/>
              <a:t>Rzeczypospolitej </a:t>
            </a:r>
            <a:r>
              <a:rPr lang="pl-PL" dirty="0" smtClean="0"/>
              <a:t>P</a:t>
            </a:r>
            <a:r>
              <a:rPr lang="pl-PL" dirty="0" smtClean="0"/>
              <a:t>olskiej </a:t>
            </a:r>
            <a:r>
              <a:rPr lang="pl-PL" dirty="0" smtClean="0"/>
              <a:t>oraz wyboru miejsca zamieszkania i pobytu</a:t>
            </a:r>
          </a:p>
          <a:p>
            <a:pPr marL="914400" lvl="1" indent="-514350">
              <a:buFont typeface="+mj-lt"/>
              <a:buAutoNum type="alphaLcParenR" startAt="18"/>
            </a:pPr>
            <a:r>
              <a:rPr lang="pl-PL" dirty="0"/>
              <a:t>w</a:t>
            </a:r>
            <a:r>
              <a:rPr lang="pl-PL" dirty="0" smtClean="0"/>
              <a:t>olność sumienia i religii</a:t>
            </a:r>
          </a:p>
          <a:p>
            <a:pPr marL="914400" lvl="1" indent="-514350">
              <a:buFont typeface="+mj-lt"/>
              <a:buAutoNum type="alphaLcParenR" startAt="18"/>
            </a:pPr>
            <a:r>
              <a:rPr lang="pl-PL" dirty="0"/>
              <a:t>w</a:t>
            </a:r>
            <a:r>
              <a:rPr lang="pl-PL" dirty="0" smtClean="0"/>
              <a:t>olność wyrażania poglądów oraz pozyskiwania </a:t>
            </a:r>
            <a:r>
              <a:rPr lang="pl-PL" dirty="0" smtClean="0"/>
              <a:t>informacji</a:t>
            </a:r>
          </a:p>
          <a:p>
            <a:pPr marL="914400" lvl="1" indent="-514350">
              <a:buFont typeface="+mj-lt"/>
              <a:buAutoNum type="alphaLcParenR" startAt="18"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5. Katalog wolności i praw </a:t>
            </a:r>
            <a:r>
              <a:rPr lang="pl-PL" dirty="0" smtClean="0"/>
              <a:t>politycznych</a:t>
            </a:r>
          </a:p>
          <a:p>
            <a:pPr marL="0" indent="0">
              <a:buNone/>
            </a:pPr>
            <a:endParaRPr lang="pl-PL" dirty="0" smtClean="0"/>
          </a:p>
          <a:p>
            <a:pPr marL="914400" lvl="1" indent="-514350">
              <a:buFont typeface="+mj-lt"/>
              <a:buAutoNum type="alphaLcParenR"/>
            </a:pPr>
            <a:r>
              <a:rPr lang="pl-PL" dirty="0"/>
              <a:t>w</a:t>
            </a:r>
            <a:r>
              <a:rPr lang="pl-PL" dirty="0" smtClean="0"/>
              <a:t>olność zgromadzeń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 smtClean="0"/>
              <a:t>wolność zrzeszania się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 smtClean="0"/>
              <a:t>Wolność zrzeszania się w związkach zawodowych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dostępu do służby publicznej  dla obywatela polskiego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uzyskiwania informacji publicznej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udziału w referendum 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wyboru Prezydenta RP, posłów, senatorów i przedstawicieli samorządu terytorialnego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składania petycji, skarg i wniosków</a:t>
            </a:r>
          </a:p>
          <a:p>
            <a:pPr marL="914400" lvl="1" indent="-514350">
              <a:buFont typeface="+mj-lt"/>
              <a:buAutoNum type="alphaLcParenR"/>
            </a:pPr>
            <a:endParaRPr lang="pl-PL" dirty="0" smtClean="0"/>
          </a:p>
          <a:p>
            <a:pPr marL="914400" lvl="1" indent="-514350">
              <a:buFont typeface="+mj-lt"/>
              <a:buAutoNum type="alphaLcParenR"/>
            </a:pPr>
            <a:endParaRPr lang="pl-PL" dirty="0" smtClean="0"/>
          </a:p>
          <a:p>
            <a:pPr marL="514350" indent="-514350">
              <a:buFont typeface="+mj-lt"/>
              <a:buAutoNum type="alphaLcParenR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10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charset="0"/>
              </a:rPr>
              <a:t>Prawa Człowieka w Konstytucji Rzeczypospolitej Polskiej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 smtClean="0"/>
              <a:t>6. Katalog wolności i praw ekonomicznych, socjalnych i </a:t>
            </a:r>
            <a:r>
              <a:rPr lang="pl-PL" smtClean="0"/>
              <a:t>kulturalnych.</a:t>
            </a:r>
          </a:p>
          <a:p>
            <a:pPr marL="0" indent="0">
              <a:buNone/>
            </a:pPr>
            <a:endParaRPr lang="pl-PL" dirty="0" smtClean="0"/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własności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w</a:t>
            </a:r>
            <a:r>
              <a:rPr lang="pl-PL" dirty="0" smtClean="0"/>
              <a:t>olność wyboru i wykonywania zawodu oraz wyboru miejsca pracy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bezpiecznych i higienicznych warunków pracy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zabezpieczania społecznego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ochrony zdrowia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osób niepełnosprawnych do ochrony 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p</a:t>
            </a:r>
            <a:r>
              <a:rPr lang="pl-PL" dirty="0" smtClean="0"/>
              <a:t>rawo do nauki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o</a:t>
            </a:r>
            <a:r>
              <a:rPr lang="pl-PL" dirty="0" smtClean="0"/>
              <a:t>chronę rodziny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o</a:t>
            </a:r>
            <a:r>
              <a:rPr lang="pl-PL" dirty="0" smtClean="0"/>
              <a:t>chronę praw dziecka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w</a:t>
            </a:r>
            <a:r>
              <a:rPr lang="pl-PL" dirty="0" smtClean="0"/>
              <a:t>olność twórczości artystycznej i badań naukowych, wolność nauczania oraz wolność korzystania z dóbr kultury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z</a:t>
            </a:r>
            <a:r>
              <a:rPr lang="pl-PL" dirty="0" smtClean="0"/>
              <a:t>obowiązano władze publiczne do ochrony środowiska 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z</a:t>
            </a:r>
            <a:r>
              <a:rPr lang="pl-PL" dirty="0" smtClean="0"/>
              <a:t>obowiązano władzę do sprzyjania w zaspokojeniu potrzeb mieszkaniowych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/>
              <a:t>o</a:t>
            </a:r>
            <a:r>
              <a:rPr lang="pl-PL" dirty="0" smtClean="0"/>
              <a:t>chronę konsumentów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109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Calibri" charset="0"/>
              </a:rPr>
              <a:t>Prawa Człowieka w Konstytucji Rzeczypospolitej Polskiej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29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2600" dirty="0" smtClean="0"/>
              <a:t>7. </a:t>
            </a:r>
            <a:r>
              <a:rPr lang="pl-PL" sz="2400" dirty="0" smtClean="0"/>
              <a:t>Środki ochrony praw i wolności</a:t>
            </a:r>
          </a:p>
          <a:p>
            <a:pPr marL="0" indent="0">
              <a:buNone/>
            </a:pPr>
            <a:endParaRPr lang="pl-PL" sz="2400" dirty="0" smtClean="0"/>
          </a:p>
          <a:p>
            <a:pPr marL="914400" lvl="1" indent="-514350">
              <a:buFont typeface="+mj-lt"/>
              <a:buAutoNum type="alphaLcParenR"/>
            </a:pPr>
            <a:r>
              <a:rPr lang="pl-PL" sz="2400" dirty="0"/>
              <a:t>k</a:t>
            </a:r>
            <a:r>
              <a:rPr lang="pl-PL" sz="2400" dirty="0" smtClean="0"/>
              <a:t>ażdy </a:t>
            </a:r>
            <a:r>
              <a:rPr lang="pl-PL" sz="2400" dirty="0"/>
              <a:t>ma prawo do wynagrodzenia szkody, jaka została mu wyrządzona przez niezgodne z prawem działanie organu władzy </a:t>
            </a:r>
            <a:r>
              <a:rPr lang="pl-PL" sz="2400" dirty="0" smtClean="0"/>
              <a:t>publicznej art. 77 ust. 1. 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sz="2400" dirty="0"/>
              <a:t>u</a:t>
            </a:r>
            <a:r>
              <a:rPr lang="pl-PL" sz="2400" dirty="0" smtClean="0"/>
              <a:t>stawa </a:t>
            </a:r>
            <a:r>
              <a:rPr lang="pl-PL" sz="2400" dirty="0"/>
              <a:t>nie może nikomu zamykać drogi sądowej dochodzenia naruszonych wolności lub </a:t>
            </a:r>
            <a:r>
              <a:rPr lang="pl-PL" sz="2400" dirty="0" smtClean="0"/>
              <a:t>praw art. 77 ust 2.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sz="2400" dirty="0" smtClean="0"/>
              <a:t>każdy </a:t>
            </a:r>
            <a:r>
              <a:rPr lang="pl-PL" sz="2400" dirty="0"/>
              <a:t>ma prawo do zaskarżenia orzeczeń i decyzji wydanych w pierwszej </a:t>
            </a:r>
            <a:r>
              <a:rPr lang="pl-PL" sz="2400" dirty="0" smtClean="0"/>
              <a:t>instancji art. 78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sz="2400" dirty="0"/>
              <a:t>k</a:t>
            </a:r>
            <a:r>
              <a:rPr lang="pl-PL" sz="2400" dirty="0" smtClean="0"/>
              <a:t>ażdy</a:t>
            </a:r>
            <a:r>
              <a:rPr lang="pl-PL" sz="2400" dirty="0"/>
              <a:t>, czyje konstytucyjne wolności lub prawa zostały naruszone, ma </a:t>
            </a:r>
            <a:r>
              <a:rPr lang="pl-PL" sz="2400" dirty="0" smtClean="0"/>
              <a:t>prawo </a:t>
            </a:r>
            <a:r>
              <a:rPr lang="pl-PL" sz="2400" dirty="0"/>
              <a:t>wnieść skargę do Trybunału </a:t>
            </a:r>
            <a:r>
              <a:rPr lang="pl-PL" sz="2400" dirty="0" smtClean="0"/>
              <a:t>Konstytucyjnego art. 79 ust. 1</a:t>
            </a:r>
          </a:p>
          <a:p>
            <a:pPr marL="914400" lvl="1" indent="-514350">
              <a:buFont typeface="+mj-lt"/>
              <a:buAutoNum type="alphaLcParenR"/>
            </a:pPr>
            <a:r>
              <a:rPr lang="pl-PL" sz="2400" dirty="0"/>
              <a:t>k</a:t>
            </a:r>
            <a:r>
              <a:rPr lang="pl-PL" sz="2400" dirty="0" smtClean="0"/>
              <a:t>ażdy </a:t>
            </a:r>
            <a:r>
              <a:rPr lang="pl-PL" sz="2400" dirty="0"/>
              <a:t>ma prawo wystąpienia, na zasadach określonych w ustawie, do Rzecznika Praw Obywatelskich z wnioskiem o pomoc w ochronie swoich wolności lub praw naruszonych przez organy władzy </a:t>
            </a:r>
            <a:r>
              <a:rPr lang="pl-PL" sz="2400" dirty="0" smtClean="0"/>
              <a:t>publicznej </a:t>
            </a:r>
            <a:r>
              <a:rPr lang="pl-PL" sz="2400" dirty="0"/>
              <a:t>a</a:t>
            </a:r>
            <a:r>
              <a:rPr lang="pl-PL" sz="2400" dirty="0" smtClean="0"/>
              <a:t>rt. 80</a:t>
            </a:r>
          </a:p>
          <a:p>
            <a:pPr marL="514350" indent="-514350">
              <a:buFont typeface="+mj-lt"/>
              <a:buAutoNum type="alphaLcParenR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4461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541</Words>
  <Application>Microsoft Macintosh PowerPoint</Application>
  <PresentationFormat>Pokaz na ekranie (4:3)</PresentationFormat>
  <Paragraphs>81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Prawa Człowieka w Konstytucji Rzeczypospolitej Polskiej </vt:lpstr>
      <vt:lpstr>Prawa Człowieka w Konstytucji Rzeczypospolitej Polskiej </vt:lpstr>
      <vt:lpstr>Prawa Człowieka w Konstytucji Rzeczypospolitej Polskiej </vt:lpstr>
      <vt:lpstr>Prawa Człowieka w Konstytucji Rzeczypospolitej Polskiej </vt:lpstr>
      <vt:lpstr>Prawa Człowieka w Konstytucji Rzeczypospolitej Polskiej </vt:lpstr>
      <vt:lpstr>Prawa Człowieka w Konstytucji Rzeczypospolitej Polskiej </vt:lpstr>
      <vt:lpstr>Prawa Człowieka w Konstytucji Rzeczypospolitej Polskiej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Zakres regulacji wolności i praw jednostki w Konstytucji RP</dc:title>
  <dc:creator>Damian Mroczynski</dc:creator>
  <cp:lastModifiedBy>Damian Mroczynski</cp:lastModifiedBy>
  <cp:revision>15</cp:revision>
  <dcterms:created xsi:type="dcterms:W3CDTF">2014-11-09T19:27:16Z</dcterms:created>
  <dcterms:modified xsi:type="dcterms:W3CDTF">2015-01-04T20:50:14Z</dcterms:modified>
</cp:coreProperties>
</file>