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252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6275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9773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6985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2419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2406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1686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711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158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728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180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643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086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1117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2972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6711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7BE8B-C3BB-4EA8-B3EA-51F3436C4524}" type="datetimeFigureOut">
              <a:rPr lang="pl-PL" smtClean="0"/>
              <a:t>2015-03-09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EEEF87D-F40E-4A75-9BD2-2CCAAD105E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73231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Prezydent RP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Funkcja, kompetencje, tryb wyboru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904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ma prawo, przed ratyfikacją umowy, wnioskować do Trybunału Konstytucyjnego o zbadanie jej zgodności z Konstytucją (nie wymaga kontrasygnaty) – art. 133 ust. 2 Konstytucji,</a:t>
            </a:r>
          </a:p>
          <a:p>
            <a:r>
              <a:rPr lang="pl-PL" dirty="0" smtClean="0"/>
              <a:t>mianuje i odwołuje pełnomocnych przedstawicieli RP w innych państwach (wymagana kontrasygnata) – art. 133 ust. 1 pkt 2 Konstytucji,</a:t>
            </a:r>
          </a:p>
          <a:p>
            <a:r>
              <a:rPr lang="pl-PL" dirty="0" smtClean="0"/>
              <a:t>przyjmuje listy uwierzytelniające i odwołujące akredytowanych przy nim przedstawicieli państw obcych (nie wymaga kontrasygnaty) – art. 133 ust. 1 pkt 3 Konstytucji,</a:t>
            </a:r>
          </a:p>
          <a:p>
            <a:r>
              <a:rPr lang="pl-PL" dirty="0" smtClean="0"/>
              <a:t>jest najwyższym zwierzchnikiem sił zbrojnych – w czasie pokoju sprawuje zwierzchnictwo nad siłami zbrojnymi za pośrednictwem Ministra Obrony Narodowej – art. 134 ust. 1 i 2 Konstytucji,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482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powołuje i odwołuje (wymagana kontrasygnata):</a:t>
            </a:r>
          </a:p>
          <a:p>
            <a:endParaRPr lang="pl-PL" dirty="0" smtClean="0"/>
          </a:p>
          <a:p>
            <a:r>
              <a:rPr lang="pl-PL" dirty="0" smtClean="0"/>
              <a:t>    na wniosek Premiera w czasie stanu wojny Naczelnego Dowódcę Sił Zbrojnych – art. 134 ust. 4 Konstytucji,</a:t>
            </a:r>
          </a:p>
          <a:p>
            <a:r>
              <a:rPr lang="pl-PL" dirty="0" smtClean="0"/>
              <a:t>    na wniosek Ministra Obrony Narodowej – Szefa Sztabu Generalnego Wojska Polskiego – art. 5 pkt 2 ustawy o powszechnym obowiązku obrony RP,</a:t>
            </a:r>
          </a:p>
          <a:p>
            <a:r>
              <a:rPr lang="pl-PL" dirty="0" smtClean="0"/>
              <a:t>    na wniosek Ministra Obrony Narodowej – dowódców rodzajów sił zbrojnych – art. 5 pkt 2 ustawy o powszechnym obowiązku obrony RP,</a:t>
            </a:r>
          </a:p>
          <a:p>
            <a:endParaRPr lang="pl-PL" dirty="0" smtClean="0"/>
          </a:p>
          <a:p>
            <a:r>
              <a:rPr lang="pl-PL" dirty="0" smtClean="0"/>
              <a:t>na wniosek Ministra Obrony Narodowej nadaje określone w ustawach stopnie wojskowe (wymagana kontrasygnata) – art. 134 ust. 5 Konstytucji,</a:t>
            </a:r>
          </a:p>
          <a:p>
            <a:r>
              <a:rPr lang="pl-PL" dirty="0" smtClean="0"/>
              <a:t>powołuje i odwołuje członków Rady Bezpieczeństwa Narodowego (bez kontrasygnaty) – art. 144 pkt 26 Konstytucji,</a:t>
            </a:r>
          </a:p>
          <a:p>
            <a:r>
              <a:rPr lang="pl-PL" dirty="0" smtClean="0"/>
              <a:t>na wniosek Ministra Obrony Narodowej określa kierunki rozwoju sił zbrojnych (wymagana kontrasygnata) – art. 5 pkt 1 ustawy o powszechnym obowiązku obrony RP,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501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na wniosek Premiera zatwierdza strategię bezpieczeństwa narodowego (wymagana kontrasygnata) – art. 4a ustawy o powszechnym obowiązku obrony RP,</a:t>
            </a:r>
          </a:p>
          <a:p>
            <a:r>
              <a:rPr lang="pl-PL" dirty="0" smtClean="0"/>
              <a:t>na wniosek Premiera wydaje w drodze postanowienia Polityczno-Strategiczną Dyrektywę Obronną RP oraz inne dokumenty wykonawcze do strategii bezpieczeństwa narodowego (wymagana kontrasygnata) – art. 4a ustawy o powszechnym obowiązku obrony RP,</a:t>
            </a:r>
          </a:p>
          <a:p>
            <a:r>
              <a:rPr lang="pl-PL" dirty="0" smtClean="0"/>
              <a:t>na wniosek Premiera postanawia o wprowadzeniu lub zmianie określonego stanu gotowości obronnej państwa (wymagana kontrasygnata) – art. 4a ustawy o powszechnym obowiązku obrony RP,</a:t>
            </a:r>
          </a:p>
          <a:p>
            <a:r>
              <a:rPr lang="pl-PL" dirty="0" smtClean="0"/>
              <a:t>na wniosek Rady Ministrów postanawia o użyciu jednostek wojskowych poza granicami państwa (wymagana kontrasygnata) – art. 3 ustawy o zasadach użycia lub pobytu Sił Zbrojnych RP poza granicami państwa,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2208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nadaje według uznania obywatelstwo polskie. Od decyzji odwołanie nie przysługuje nikomu (zewnętrznym osobom lub organom też)[2]. Na wniosek osoby zainteresowanej zwalnia z obywatelstwa (bez kontrasygnaty) – art. 137 Konstytucji,</a:t>
            </a:r>
          </a:p>
          <a:p>
            <a:r>
              <a:rPr lang="pl-PL" dirty="0" smtClean="0"/>
              <a:t>w sprawach szczególnej wagi może zwoływać posiedzenia Rady Gabinetowej (bez kontrasygnaty) – art. 141 Konstytucji,</a:t>
            </a:r>
          </a:p>
          <a:p>
            <a:r>
              <a:rPr lang="pl-PL" dirty="0" smtClean="0"/>
              <a:t>wnioskuje do Sejmu o powołanie Prezesa Narodowego Banku Polskiego (bez kontrasygnaty) – art. 227 ust. 3 Konstytucji,</a:t>
            </a:r>
          </a:p>
          <a:p>
            <a:r>
              <a:rPr lang="pl-PL" dirty="0" smtClean="0"/>
              <a:t>powołuje 2 członków Krajowej Rady Radiofonii i Telewizji (bez kontrasygnaty) – art. 214 ust. 1 Konstytucji,</a:t>
            </a:r>
          </a:p>
          <a:p>
            <a:r>
              <a:rPr lang="pl-PL" dirty="0" smtClean="0"/>
              <a:t>w przypadkach określonych w ustawie ma prawo odwołać powołanych przez siebie członków Krajowej Rady Radiofonii i Telewizji (wymagana kontrasygnata) – art. 7 ustawy o radiofonii i telewizji,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9945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 ma prawo zlecać Najwyższej Izbie Kontroli przeprowadzenie kontroli (bez kontrasygnaty) – art. 144 ust. 3 pkt 10 Konstytucji,</a:t>
            </a:r>
          </a:p>
          <a:p>
            <a:r>
              <a:rPr lang="pl-PL" dirty="0" smtClean="0"/>
              <a:t>    nadaje ordery i odznaczenia (bez kontrasygnaty) – art. 138 Konstytucji,</a:t>
            </a:r>
          </a:p>
          <a:p>
            <a:r>
              <a:rPr lang="pl-PL" dirty="0" smtClean="0"/>
              <a:t>    na wniosek Centralnej Komisji do Spraw Stopni i Tytułów nadaje tytuły naukowe profesora oraz profesora sztuki (bez kontrasygnaty) – art. 25 ustawy o stopniach naukowych,</a:t>
            </a:r>
          </a:p>
          <a:p>
            <a:r>
              <a:rPr lang="pl-PL" dirty="0" smtClean="0"/>
              <a:t>    jest z racji urzędu wielkim mistrzem Orderu Orła Białego i Orderu Odrodzenia Polski oraz ich kawalerem,</a:t>
            </a:r>
          </a:p>
          <a:p>
            <a:r>
              <a:rPr lang="pl-PL" dirty="0" smtClean="0"/>
              <a:t>    nadaje statut Kancelarii Prezydenta RP oraz powołuje i odwołuje jej szefa (bez kontrasygnaty) – art. 143 Konstytucji,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890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Prezydent – uprawienia wobec władzy ustawodawczej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Dotyczące wyborów:</a:t>
            </a:r>
          </a:p>
          <a:p>
            <a:endParaRPr lang="pl-PL" dirty="0" smtClean="0"/>
          </a:p>
          <a:p>
            <a:r>
              <a:rPr lang="pl-PL" dirty="0" smtClean="0"/>
              <a:t>    zarządza wybory parlamentarne, wyznaczając jednocześnie dzień wyborów (bez kontrasygnaty) – art. 98 Konstytucji:</a:t>
            </a:r>
          </a:p>
          <a:p>
            <a:r>
              <a:rPr lang="pl-PL" dirty="0" smtClean="0"/>
              <a:t>        jeżeli wybory odbywają się w normalnym trybie, wówczas dzień wyborów musi przypadać na dzień wolny od pracy, w ciągu 30 dni przed datą upływu kadencji obradującego parlamentu,</a:t>
            </a:r>
          </a:p>
          <a:p>
            <a:r>
              <a:rPr lang="pl-PL" dirty="0" smtClean="0"/>
              <a:t>        jeżeli wybory są efektem skrócenia kadencji parlamentu przez Prezydenta, to dzień wyborów musi zostać zawarty w akcie skracającym kadencję Sejmu i Senatu, musi także przypadać w ciągu 45 dni od daty skrócenia kadencji,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35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zwołuje pierwsze posiedzenie Sejmu i Senatu (bez kontrasygnaty):</a:t>
            </a:r>
          </a:p>
          <a:p>
            <a:endParaRPr lang="pl-PL" dirty="0" smtClean="0"/>
          </a:p>
          <a:p>
            <a:r>
              <a:rPr lang="pl-PL" dirty="0" smtClean="0"/>
              <a:t>    w normalnym trybie winno ono się odbyć w ciągu 30 dni po dniu wyborów – art. 109 ust. 2 Konstytucji,</a:t>
            </a:r>
          </a:p>
          <a:p>
            <a:r>
              <a:rPr lang="pl-PL" dirty="0" smtClean="0"/>
              <a:t>    w sytuacji skrócenia kadencji przez Prezydenta data pierwszego posiedzenia musi przypadać nie później niż na 15 dzień po dniu wyborów – art. 98 ust 5 Konstytucji,</a:t>
            </a:r>
          </a:p>
          <a:p>
            <a:endParaRPr lang="pl-PL" dirty="0" smtClean="0"/>
          </a:p>
          <a:p>
            <a:r>
              <a:rPr lang="pl-PL" dirty="0" smtClean="0"/>
              <a:t>wyznacza Marszałka Seniora w Sejmie – art. 1 ust. 2 regulaminu Sejmu – i Senacie – art. 30 ust. 1 regulaminu Senatu (wymagana kontrasygnata),</a:t>
            </a:r>
          </a:p>
          <a:p>
            <a:r>
              <a:rPr lang="pl-PL" dirty="0" smtClean="0"/>
              <a:t>zgodnie z regulaminem Senatu otwiera pierwsze posiedzenie Senatu – art. 30 ust. 1 regulaminu Senatu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352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l-PL" dirty="0" smtClean="0"/>
          </a:p>
          <a:p>
            <a:r>
              <a:rPr lang="pl-PL" dirty="0" smtClean="0"/>
              <a:t>    skraca kadencję parlamentu (po zasięgnięciu niewiążącej opinii Marszałka Sejmu i Senatu, nadto kadencja parlamentu nie może być skrócona w czasie obowiązywania stanu nadzwyczajnego; bez kontrasygnaty):</a:t>
            </a:r>
          </a:p>
          <a:p>
            <a:r>
              <a:rPr lang="pl-PL" dirty="0" smtClean="0"/>
              <a:t>        fakultatywnie – jeśli w ciągu 4 miesięcy od dnia przedłożenia Sejmowi projektu ustawy budżetowej przez Radę Ministrów nie zostanie ona przekazana Prezydentowi do podpisu (Prezydent ma 14 dni na podjęcie decyzji o skróceniu kadencji Sejmu i Senatu) – art. 225 Konstytucji,</a:t>
            </a:r>
          </a:p>
          <a:p>
            <a:r>
              <a:rPr lang="pl-PL" dirty="0" smtClean="0"/>
              <a:t>        obligatoryjnie – jeżeli zasadnicza i obie rezerwowe procedury powoływania Rady Ministrów zakończą się fiaskiem – art. 155 ust. 2 Konstytucji,</a:t>
            </a:r>
          </a:p>
          <a:p>
            <a:r>
              <a:rPr lang="pl-PL" dirty="0" smtClean="0"/>
              <a:t>    ma prawo zwrócić się z orędziem do Sejmu, Senatu lub Zgromadzenia Narodowego, którego audytorium ma obowiązek wysłuchać i nie może nad nim przeprowadzać debaty ze względu na autorytet Głowy Państwa (bez kontrasygnaty) – art. 140 Konstytucji.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520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Dotyczące stanowienia ustaw:</a:t>
            </a:r>
          </a:p>
          <a:p>
            <a:endParaRPr lang="pl-PL" dirty="0" smtClean="0"/>
          </a:p>
          <a:p>
            <a:r>
              <a:rPr lang="pl-PL" dirty="0" smtClean="0"/>
              <a:t>    ma prawo inicjatywy ustawodawczej (bez kontrasygnaty) – art. 118 ust. 1 Konstytucji,</a:t>
            </a:r>
          </a:p>
          <a:p>
            <a:r>
              <a:rPr lang="pl-PL" dirty="0" smtClean="0"/>
              <a:t>    ma prawo zgłaszania poprawek do zgłoszonych przez siebie projektów ustaw (wymagana kontrasygnata) – art. 119 ust. 2 Konstytucji,</a:t>
            </a:r>
          </a:p>
          <a:p>
            <a:r>
              <a:rPr lang="pl-PL" dirty="0" smtClean="0"/>
              <a:t>    ma prawo weta ustawodawczego (bez kontrasygnaty) art. 122 ust. 5 Konstytucji; weto jest to umotywowany wniosek przekazujący Sejmowi ustawę do ponownego rozpatrzenia. Sejm może to weto odrzucić większością kwalifikowaną 3/5 ustawowej liczby posłów przy kworum 1/2. Weto prezydenckie nie ma charakteru selektywnego – Prezydent nie może zakwestionować tylko niektórych przepisów, musi kwestionować całą ustawę.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644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 przed podpisaniem ustawy ma prawo zwrócić się do Trybunału Konstytucyjnego o zbadanie konstytucyjności ustawy (nie wymaga to kontrasygnaty) – art. 122 ust. 4 Konstytucji,</a:t>
            </a:r>
          </a:p>
          <a:p>
            <a:r>
              <a:rPr lang="pl-PL" dirty="0" smtClean="0"/>
              <a:t>    jeżeli Trybunał Konstytucyjny orzeknie o niezgodności tylko niektórych przepisów ustawy i orzeknie, iż nie są one nierozerwalnie związane z ustawą, wówczas Prezydent ma do wyboru: podpisać ustawę z pominięciem niekonstytucyjnych przepisów lub zwrócić ją Sejmowi w celu usunięcia niezgodności (te czynności nie wymagają kontrasygnaty) – art. 122 ust. 4 Konstytucji,</a:t>
            </a:r>
          </a:p>
          <a:p>
            <a:r>
              <a:rPr lang="pl-PL" dirty="0" smtClean="0"/>
              <a:t>    podpisuje ustawy (bez kontrasygnaty) – art. 122 ust. 2 Konstytucji; podpisanie ustawy przez Prezydenta oznacza jej dojście do skutku oraz zgodność sygnowanego tekstu z przyjętym przez parlament,</a:t>
            </a:r>
          </a:p>
          <a:p>
            <a:r>
              <a:rPr lang="pl-PL" dirty="0" smtClean="0"/>
              <a:t>    zarządza ogłoszenie ustawy w Dzienniku Ustaw (bez kontrasygnaty) – art. 122 ust. 2 Konstytucji,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830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Prezydent RP – podstawowe wiadomości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Kadencja prezydenta RP trwa 5 lat</a:t>
            </a:r>
          </a:p>
          <a:p>
            <a:r>
              <a:rPr lang="pl-PL" dirty="0" smtClean="0"/>
              <a:t>Prezydent może być wybrany powtórnie na następną kadencje tylko raz</a:t>
            </a:r>
          </a:p>
          <a:p>
            <a:r>
              <a:rPr lang="pl-PL" dirty="0" smtClean="0"/>
              <a:t>Prezydentem RP może być osoba:</a:t>
            </a:r>
          </a:p>
          <a:p>
            <a:pPr lvl="1"/>
            <a:r>
              <a:rPr lang="pl-PL" dirty="0" smtClean="0"/>
              <a:t>Która w dniu wyboru ukończyła 35 lat</a:t>
            </a:r>
          </a:p>
          <a:p>
            <a:pPr lvl="1"/>
            <a:r>
              <a:rPr lang="pl-PL" dirty="0" smtClean="0"/>
              <a:t>nie jest pozbawiona praw wyborczych do Sejmu</a:t>
            </a:r>
          </a:p>
          <a:p>
            <a:pPr lvl="1"/>
            <a:r>
              <a:rPr lang="pl-PL" dirty="0" smtClean="0"/>
              <a:t>zbiorą przynajmniej 100 tysięcy podpisów osób popierających ich kandydaturę.</a:t>
            </a:r>
          </a:p>
          <a:p>
            <a:pPr lvl="1"/>
            <a:r>
              <a:rPr lang="pl-PL" dirty="0" smtClean="0"/>
              <a:t>Kadencja Prezydenta Rzeczypospolitej rozpoczyna się w dniu objęcia przez niego urzędu. </a:t>
            </a:r>
          </a:p>
          <a:p>
            <a:pPr lvl="1"/>
            <a:r>
              <a:rPr lang="pl-PL" dirty="0" smtClean="0"/>
              <a:t>Nowo wybrany prezydent elekt obejmuje urząd w ostatnim dniu urzędowania ustępującego Prezydenta Rzeczypospolitej.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3494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Prezydent RP – uprawnienia wobec władzy sądowniczej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na wniosek Krajowej Rady Sądownictwa mianuje sędziów (bez kontrasygnaty) – art. 179 Konstytucji,</a:t>
            </a:r>
          </a:p>
          <a:p>
            <a:r>
              <a:rPr lang="pl-PL" dirty="0" smtClean="0"/>
              <a:t>wskazuje 1 członka Krajowej Rady Sądownictwa (wymaga kontrasygnaty) – art. 187 ust. 1 pkt 1 Konstytucji,</a:t>
            </a:r>
          </a:p>
          <a:p>
            <a:r>
              <a:rPr lang="pl-PL" dirty="0" smtClean="0"/>
              <a:t>powołuje Prokuratora Generalnego spośród kandydatów zgłoszonych przez Krajową Radę Sądownictwa i Krajową Radę Prokuratury (wymaga kontrasygnaty) – art. 10a ust. 1 ustawy o prokuraturze,</a:t>
            </a:r>
          </a:p>
          <a:p>
            <a:r>
              <a:rPr lang="pl-PL" dirty="0" smtClean="0"/>
              <a:t>powołuje I Prezesa Sądu Najwyższego spośród kandydatów przedstawionych przez Zgromadzenie Ogólne Sędziów Sądu Najwyższego (nie wymaga kontrasygnaty) – art. 183 ust. 3 Konstytucji,</a:t>
            </a:r>
          </a:p>
          <a:p>
            <a:r>
              <a:rPr lang="pl-PL" dirty="0" smtClean="0"/>
              <a:t>powołuje prezesów Sądu Najwyższego (bez kontrasygnaty) – art. 144 ust. 3 pkt 23 Konstytucji,</a:t>
            </a:r>
          </a:p>
          <a:p>
            <a:r>
              <a:rPr lang="pl-PL" dirty="0" smtClean="0"/>
              <a:t>powołuje Prezesa Naczelnego Sądu Administracyjnego spośród kandydatów przedstawionych przez Zgromadzenie Ogólne Sędziów Naczelnego Sądu Administracyjnego (bez kontrasygnaty) – art. 185 Konstytucji,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89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powołuje wiceprezesów Naczelnego Sądu Administracyjnego (bez kontrasygnaty) – art. 144 ust. 3 pkt 23 Konstytucji,</a:t>
            </a:r>
          </a:p>
          <a:p>
            <a:r>
              <a:rPr lang="pl-PL" dirty="0" smtClean="0"/>
              <a:t>powołuje Prezesa i Wiceprezesa Trybunału Konstytucyjnego spośród kandydatów przedstawionych przez Zgromadzenie Ogólne Sędziów Trybunału Konstytucyjnego (bez kontrasygnaty) – art. 194 ust. 2 Konstytucji,</a:t>
            </a:r>
          </a:p>
          <a:p>
            <a:r>
              <a:rPr lang="pl-PL" dirty="0" smtClean="0"/>
              <a:t>wnioskuje do Trybunału Konstytucyjnego o:</a:t>
            </a:r>
          </a:p>
          <a:p>
            <a:endParaRPr lang="pl-PL" dirty="0" smtClean="0"/>
          </a:p>
          <a:p>
            <a:r>
              <a:rPr lang="pl-PL" dirty="0" smtClean="0"/>
              <a:t>    zbadanie konstytucyjności aktu normatywnego (bez kontrasygnaty) – art. 191 ust. 1 pkt 1 Konstytucji,</a:t>
            </a:r>
          </a:p>
          <a:p>
            <a:r>
              <a:rPr lang="pl-PL" dirty="0" smtClean="0"/>
              <a:t>    rozstrzygnięcie sporu kompetencyjnego (bez kontrasygnaty) – art. 192 Konstytucji,</a:t>
            </a:r>
          </a:p>
          <a:p>
            <a:endParaRPr lang="pl-PL" dirty="0" smtClean="0"/>
          </a:p>
          <a:p>
            <a:r>
              <a:rPr lang="pl-PL" dirty="0" smtClean="0"/>
              <a:t>ma prawo złożyć wstępny wniosek o pociągnięcie do odpowiedzialności konstytucyjnej członka Rządu (bez kontrasygnaty) – art. 144 ust. 3 pkt 13 Konstytucji,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090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 ma prawo złożyć wstępny wniosek o pociągnięcie do odpowiedzialności konstytucyjnej osób zajmujących następujące stanowiska (wymaga kontrasygnaty) – art. 198 ust. 1 Konstytucji:</a:t>
            </a:r>
          </a:p>
          <a:p>
            <a:r>
              <a:rPr lang="pl-PL" dirty="0" smtClean="0"/>
              <a:t>        Prezes Najwyższej Izby Kontroli,</a:t>
            </a:r>
          </a:p>
          <a:p>
            <a:r>
              <a:rPr lang="pl-PL" dirty="0" smtClean="0"/>
              <a:t>        Prezes Narodowego Banku Polskiego,</a:t>
            </a:r>
          </a:p>
          <a:p>
            <a:r>
              <a:rPr lang="pl-PL" dirty="0" smtClean="0"/>
              <a:t>        Naczelnego Dowódcę Sił Zbrojnych,</a:t>
            </a:r>
          </a:p>
          <a:p>
            <a:r>
              <a:rPr lang="pl-PL" dirty="0" smtClean="0"/>
              <a:t>        ministra resortowego,</a:t>
            </a:r>
          </a:p>
          <a:p>
            <a:r>
              <a:rPr lang="pl-PL" dirty="0" smtClean="0"/>
              <a:t>        członka Krajowej Rady Radiofonii i Telewizji,</a:t>
            </a:r>
          </a:p>
          <a:p>
            <a:r>
              <a:rPr lang="pl-PL" dirty="0" smtClean="0"/>
              <a:t>    dysponuje prawem łaski (nie wymaga kontrasygnaty) – art. 139 Konstytucji; nie stosuje się do osób skazanych przez Trybunał Stanu,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295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Uprawnienia w stanach nadzwyczajnych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jeżeli Sejm nie może się zebrać na posiedzenie, to Prezydent postanawia o stanie wojny (wymaga kontrasygnaty) – art. 116 ust. 2 Konstytucji:</a:t>
            </a:r>
          </a:p>
          <a:p>
            <a:endParaRPr lang="pl-PL" dirty="0" smtClean="0"/>
          </a:p>
          <a:p>
            <a:r>
              <a:rPr lang="pl-PL" dirty="0" smtClean="0"/>
              <a:t>    w przypadku zbrojnej napaści na terytorium RP,</a:t>
            </a:r>
          </a:p>
          <a:p>
            <a:r>
              <a:rPr lang="pl-PL" dirty="0" smtClean="0"/>
              <a:t>    gdy z umów międzynarodowych wynika zobowiązanie do obrony przeciwko agresji,</a:t>
            </a:r>
          </a:p>
          <a:p>
            <a:endParaRPr lang="pl-PL" dirty="0" smtClean="0"/>
          </a:p>
          <a:p>
            <a:r>
              <a:rPr lang="pl-PL" dirty="0" smtClean="0"/>
              <a:t>na wniosek Rady Ministrów wydaje rozporządzenie o wprowadzeniu stanu wojennego lub wyjątkowego (wymaga kontrasygnaty) – art. 229 i 230 Konstytucji,</a:t>
            </a:r>
          </a:p>
          <a:p>
            <a:r>
              <a:rPr lang="pl-PL" dirty="0" smtClean="0"/>
              <a:t>na wniosek Premiera, w sytuacji bezpośredniego zewnętrznego zagrożenia państwa, zarządza powszechną lub częściową mobilizację i użycie sił zbrojnych do obrony RP (wymaga kontrasygnaty) – art. 136 Konstytucji,</a:t>
            </a:r>
          </a:p>
          <a:p>
            <a:r>
              <a:rPr lang="pl-PL" dirty="0" smtClean="0"/>
              <a:t>na wniosek Rady Ministrów, jeżeli w czasie stanu wojennego Sejm nie może się zebrać na posiedzenie, wydaje rozporządzenia z mocą ustawy (wymaga kontrasygnaty) – art. 234 Konstytucji,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632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na wniosek Rady Ministrów podczas trwania stanu wojennego postanawia o przejściu organów władzy publicznej na określone stanowiska kierowania (wymaga kontrasygnaty) – art. 10 ustawy o stanie wojennym,</a:t>
            </a:r>
          </a:p>
          <a:p>
            <a:r>
              <a:rPr lang="pl-PL" dirty="0" smtClean="0"/>
              <a:t>na wniosek Rady Ministrów podczas trwania stanu wojennego określa zadania sił zbrojnych (wymaga kontrasygnaty) – art. 10 ustawy o stanie wojennym,</a:t>
            </a:r>
          </a:p>
          <a:p>
            <a:r>
              <a:rPr lang="pl-PL" dirty="0" smtClean="0"/>
              <a:t>na wniosek Premiera w czasie stanu wyjątkowego może postanowić o użyciu oddziałów i pododdziałów Sił Zbrojnych RP do przywrócenia normalnego funkcjonowania państwa, jeżeli dotychczas zastosowane siły i środki zostały wyczerpane (wymaga kontrasygnaty) – art. 11 ustawy o stanie wyjątkowym.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225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Opróżnienie urzędu Prezydenta RP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Urzędowanie Prezydenta RP kończy się </a:t>
            </a:r>
          </a:p>
          <a:p>
            <a:r>
              <a:rPr lang="pl-PL" dirty="0" smtClean="0"/>
              <a:t>wskutek upływu kadencji; </a:t>
            </a:r>
          </a:p>
          <a:p>
            <a:r>
              <a:rPr lang="pl-PL" dirty="0" smtClean="0"/>
              <a:t>w wyniku rezygnacji,</a:t>
            </a:r>
          </a:p>
          <a:p>
            <a:r>
              <a:rPr lang="pl-PL" dirty="0" smtClean="0"/>
              <a:t> śmierci </a:t>
            </a:r>
          </a:p>
          <a:p>
            <a:r>
              <a:rPr lang="pl-PL" dirty="0" smtClean="0"/>
              <a:t>stwierdzenia nieważności wyboru Prezydenta Rzeczypospolitej lub innych przyczyn nieobjęcia urzędu po wyborze,</a:t>
            </a:r>
          </a:p>
          <a:p>
            <a:r>
              <a:rPr lang="pl-PL" dirty="0" smtClean="0"/>
              <a:t>uznania przez Zgromadzenie Narodowe trwałej niezdolności Prezydenta Rzeczypospolitej do sprawowania urzędu ze względu na stan zdrowia, uchwałą podjętą większością co najmniej 2/3 głosów ustawowej liczby członków Zgromadzenia Narodowego,</a:t>
            </a:r>
          </a:p>
          <a:p>
            <a:r>
              <a:rPr lang="pl-PL" dirty="0" smtClean="0"/>
              <a:t>złożenia Prezydenta Rzeczypospolitej z urzędu orzeczeniem Trybunału Stanu.</a:t>
            </a:r>
          </a:p>
        </p:txBody>
      </p:sp>
    </p:spTree>
    <p:extLst>
      <p:ext uri="{BB962C8B-B14F-4D97-AF65-F5344CB8AC3E}">
        <p14:creationId xmlns:p14="http://schemas.microsoft.com/office/powerpoint/2010/main" val="47236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Prezydent RP – podstawowe wiadomości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Prezydent jest: </a:t>
            </a:r>
          </a:p>
          <a:p>
            <a:pPr>
              <a:buFontTx/>
              <a:buChar char="-"/>
            </a:pPr>
            <a:r>
              <a:rPr lang="pl-PL" dirty="0" smtClean="0"/>
              <a:t>najwyższym przedstawicielem Rzeczypospolitej Polskiej,</a:t>
            </a:r>
          </a:p>
          <a:p>
            <a:pPr>
              <a:buFontTx/>
              <a:buChar char="-"/>
            </a:pPr>
            <a:r>
              <a:rPr lang="pl-PL" dirty="0" smtClean="0"/>
              <a:t> gwarantem ciągłości władzy państwowej</a:t>
            </a:r>
          </a:p>
          <a:p>
            <a:pPr>
              <a:buFontTx/>
              <a:buChar char="-"/>
            </a:pPr>
            <a:r>
              <a:rPr lang="pl-PL" dirty="0" smtClean="0"/>
              <a:t>strażnikiem fundamentalnych wartości państwowych (bezpieczeństwa, suwerenności i nienaruszalności terytorium państwa oraz jego Konstytucji), </a:t>
            </a:r>
          </a:p>
        </p:txBody>
      </p:sp>
    </p:spTree>
    <p:extLst>
      <p:ext uri="{BB962C8B-B14F-4D97-AF65-F5344CB8AC3E}">
        <p14:creationId xmlns:p14="http://schemas.microsoft.com/office/powerpoint/2010/main" val="259479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Prezydent – obowiązki wobec Suwerena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prawo zarządzenia przeprowadzenia referendum za zgodą wyrażoną przez bezwzględną większość ustawowej liczby senatorów</a:t>
            </a:r>
            <a:r>
              <a:rPr lang="pl-PL" dirty="0"/>
              <a:t> </a:t>
            </a:r>
            <a:r>
              <a:rPr lang="pl-PL" dirty="0" smtClean="0"/>
              <a:t>przy kworum</a:t>
            </a:r>
            <a:r>
              <a:rPr lang="pl-PL" dirty="0"/>
              <a:t> </a:t>
            </a:r>
            <a:r>
              <a:rPr lang="pl-PL" dirty="0" smtClean="0"/>
              <a:t>½ – art. 125. ust. 2 Konstytucji,</a:t>
            </a:r>
          </a:p>
          <a:p>
            <a:r>
              <a:rPr lang="pl-PL" dirty="0" smtClean="0"/>
              <a:t>prawo wnioskowania do Marszałka Sejmu</a:t>
            </a:r>
            <a:r>
              <a:rPr lang="pl-PL" dirty="0"/>
              <a:t> </a:t>
            </a:r>
            <a:r>
              <a:rPr lang="pl-PL" dirty="0" smtClean="0"/>
              <a:t>o przeprowadzenie referendum zatwierdzającego ustawę o zmianie Konstytucji</a:t>
            </a:r>
            <a:r>
              <a:rPr lang="pl-PL" dirty="0"/>
              <a:t> </a:t>
            </a:r>
            <a:r>
              <a:rPr lang="pl-PL" dirty="0" smtClean="0"/>
              <a:t>uchwaloną przez parlament, jeżeli dotyczy ona zmiany przepisów rozdziału I, II lub XII Konstytucji</a:t>
            </a:r>
            <a:r>
              <a:rPr lang="pl-PL" dirty="0"/>
              <a:t> </a:t>
            </a:r>
            <a:r>
              <a:rPr lang="pl-PL" dirty="0" smtClean="0"/>
              <a:t>– art. 235 ust. 6 Konstytucji,</a:t>
            </a:r>
          </a:p>
          <a:p>
            <a:r>
              <a:rPr lang="pl-PL" b="1" dirty="0" smtClean="0"/>
              <a:t>Uprawnienia wobec zmian ustrojowych</a:t>
            </a:r>
          </a:p>
          <a:p>
            <a:r>
              <a:rPr lang="pl-PL" dirty="0" smtClean="0"/>
              <a:t>prawo zgłoszenia projektu ustawy o zmianie Konstytucji – art. 235 ust. 1 Konstytucji,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797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Prezydent uprawnienia wobec władzy wykonawczej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Dotyczące Rady Ministrów:</a:t>
            </a:r>
          </a:p>
          <a:p>
            <a:r>
              <a:rPr lang="pl-PL" dirty="0" smtClean="0"/>
              <a:t>desygnuje i powołuje Premiera w zasadniczej procedurze powoływania Rządu– art. 154 ust. 1 Konstytucji; </a:t>
            </a:r>
          </a:p>
          <a:p>
            <a:r>
              <a:rPr lang="pl-PL" dirty="0" smtClean="0"/>
              <a:t>powołuje Premiera w II procedurze powoływania Rządu – art. 155 ust. 1 Konstytucji,</a:t>
            </a:r>
          </a:p>
          <a:p>
            <a:r>
              <a:rPr lang="pl-PL" dirty="0" smtClean="0"/>
              <a:t>a wniosek Premiera w zasadniczej i w II procedurze powoływania Rządu powołuje Radę Ministrów w pełnym składzie i odbiera przysięgę od jej członków – art. 154 ust. 1 i art. 155 ust. 1 Konstytucji,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26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powołuje Premiera wybranego przez Sejm w I rezerwowej procedurze powoływania Rządu– art. 154 ust. 1 Konstytucji,</a:t>
            </a:r>
          </a:p>
          <a:p>
            <a:r>
              <a:rPr lang="pl-PL" dirty="0" smtClean="0"/>
              <a:t>na wniosek Premiera w I rezerwowej procedurze powoływania Rządu powołuje członków Rządu wybranych przez Sejm i odbiera od nich przysięgę – art. 154 ust. 1 Konstytucji,</a:t>
            </a:r>
          </a:p>
          <a:p>
            <a:r>
              <a:rPr lang="pl-PL" dirty="0" smtClean="0"/>
              <a:t>na wniosek Premiera dokonuje zmian na stanowiskach poszczególnych ministrów – art. 161 Konstytucji,</a:t>
            </a:r>
          </a:p>
          <a:p>
            <a:r>
              <a:rPr lang="pl-PL" dirty="0" smtClean="0"/>
              <a:t>obligatoryjnie odwołuje ministra, wobec którego Sejm uchwalił wotum nieufności – art. 159 ust. 2 Konstytucji,</a:t>
            </a:r>
          </a:p>
        </p:txBody>
      </p:sp>
    </p:spTree>
    <p:extLst>
      <p:ext uri="{BB962C8B-B14F-4D97-AF65-F5344CB8AC3E}">
        <p14:creationId xmlns:p14="http://schemas.microsoft.com/office/powerpoint/2010/main" val="228971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przyjmuje dymisję Rady Ministrów i powierza jej dalsze sprawowanie funkcji do czasu powołania nowej Rady Ministrów – art. 162 ust. 3 Konstytucji:</a:t>
            </a:r>
          </a:p>
          <a:p>
            <a:endParaRPr lang="pl-PL" dirty="0" smtClean="0"/>
          </a:p>
          <a:p>
            <a:r>
              <a:rPr lang="pl-PL" dirty="0" smtClean="0"/>
              <a:t>    obligatoryjnie: jeśli wobec Rządu uchwalono wotum nieufności lub nie uchwalono wotum zaufania,</a:t>
            </a:r>
          </a:p>
          <a:p>
            <a:r>
              <a:rPr lang="pl-PL" dirty="0" smtClean="0"/>
              <a:t>    fakultatywnie: jeśli jedyną przyczyną wręczenia Prezydentowi dymisji Rządu jest rezygnacja Premiera,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736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dotyczące stanowienia aktów </a:t>
            </a:r>
            <a:r>
              <a:rPr lang="pl-PL" dirty="0" err="1" smtClean="0"/>
              <a:t>podustawowych</a:t>
            </a:r>
            <a:r>
              <a:rPr lang="pl-PL" dirty="0" smtClean="0"/>
              <a:t>:</a:t>
            </a:r>
          </a:p>
          <a:p>
            <a:endParaRPr lang="pl-PL" dirty="0" smtClean="0"/>
          </a:p>
          <a:p>
            <a:r>
              <a:rPr lang="pl-PL" dirty="0" smtClean="0"/>
              <a:t>    wydaje rozporządzenia na podstawie szczegółowego upoważnienia ustawowego i w celu wykonania ustawy (wymagana kontrasygnata) – art. 142 ust. 1 Konstytucji,</a:t>
            </a:r>
          </a:p>
          <a:p>
            <a:r>
              <a:rPr lang="pl-PL" dirty="0" smtClean="0"/>
              <a:t>    wydaje zarządzenia na podstawie ustaw (bez kontrasygnaty) – art. 142 ust. 1 Konstytucji,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331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dotyczące polityki zagranicznej i obronności (art. 133 ust. 3 Konstytucji):</a:t>
            </a:r>
          </a:p>
          <a:p>
            <a:r>
              <a:rPr lang="pl-PL" dirty="0" smtClean="0"/>
              <a:t>ratyfikuje i wypowiada umowy międzynarodowe – art. 133 ust. 1 pkt 1 Konstytucji;</a:t>
            </a:r>
          </a:p>
          <a:p>
            <a:r>
              <a:rPr lang="pl-PL" dirty="0" smtClean="0"/>
              <a:t>jednakże niektóre umowy międzynarodowe mogą zostać ratyfikowane i wypowiedziane tylko na podstawie upoważnienia ustawowego – dotyczące:</a:t>
            </a:r>
          </a:p>
          <a:p>
            <a:pPr lvl="1"/>
            <a:r>
              <a:rPr lang="pl-PL" dirty="0" smtClean="0"/>
              <a:t> pokoju, sojuszu, układu wojskowego lub politycznego,</a:t>
            </a:r>
          </a:p>
          <a:p>
            <a:pPr lvl="1"/>
            <a:r>
              <a:rPr lang="pl-PL" dirty="0" smtClean="0"/>
              <a:t>wolności, praw lub obowiązków obywatelskich określonych w Konstytucji,</a:t>
            </a:r>
          </a:p>
          <a:p>
            <a:pPr lvl="1"/>
            <a:r>
              <a:rPr lang="pl-PL" dirty="0" smtClean="0"/>
              <a:t>członkostwa RP w organizacji międzynarodowej,</a:t>
            </a:r>
          </a:p>
          <a:p>
            <a:pPr lvl="1"/>
            <a:r>
              <a:rPr lang="pl-PL" dirty="0" smtClean="0"/>
              <a:t>znacznego obciążenia finansowego RP,</a:t>
            </a:r>
          </a:p>
          <a:p>
            <a:pPr lvl="1"/>
            <a:r>
              <a:rPr lang="pl-PL" dirty="0" smtClean="0"/>
              <a:t>spraw uregulowanych w ustawie lub w których Konstytucja wymaga ustawy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701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</TotalTime>
  <Words>2441</Words>
  <Application>Microsoft Office PowerPoint</Application>
  <PresentationFormat>Panoramiczny</PresentationFormat>
  <Paragraphs>142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29" baseType="lpstr">
      <vt:lpstr>Arial</vt:lpstr>
      <vt:lpstr>Trebuchet MS</vt:lpstr>
      <vt:lpstr>Wingdings 3</vt:lpstr>
      <vt:lpstr>Faseta</vt:lpstr>
      <vt:lpstr>Prezydent RP</vt:lpstr>
      <vt:lpstr>Prezydent RP – podstawowe wiadomości</vt:lpstr>
      <vt:lpstr>Prezydent RP – podstawowe wiadomości</vt:lpstr>
      <vt:lpstr>Prezydent – obowiązki wobec Suwerena</vt:lpstr>
      <vt:lpstr>Prezydent uprawnienia wobec władzy wykonawczej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Prezydent – uprawienia wobec władzy ustawodawczej</vt:lpstr>
      <vt:lpstr>Prezentacja programu PowerPoint</vt:lpstr>
      <vt:lpstr>Prezentacja programu PowerPoint</vt:lpstr>
      <vt:lpstr>Prezentacja programu PowerPoint</vt:lpstr>
      <vt:lpstr>Prezentacja programu PowerPoint</vt:lpstr>
      <vt:lpstr>Prezydent RP – uprawnienia wobec władzy sądowniczej</vt:lpstr>
      <vt:lpstr>Prezentacja programu PowerPoint</vt:lpstr>
      <vt:lpstr>Prezentacja programu PowerPoint</vt:lpstr>
      <vt:lpstr>Uprawnienia w stanach nadzwyczajnych</vt:lpstr>
      <vt:lpstr>Prezentacja programu PowerPoint</vt:lpstr>
      <vt:lpstr>Opróżnienie urzędu Prezydenta RP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Prezydent RP</dc:title>
  <dc:creator>Przemysaw Mazurek</dc:creator>
  <cp:lastModifiedBy>Przemysaw Mazurek</cp:lastModifiedBy>
  <cp:revision>6</cp:revision>
  <dcterms:created xsi:type="dcterms:W3CDTF">2015-03-09T14:46:49Z</dcterms:created>
  <dcterms:modified xsi:type="dcterms:W3CDTF">2015-03-09T15:31:19Z</dcterms:modified>
</cp:coreProperties>
</file>