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6" r:id="rId4"/>
    <p:sldId id="268" r:id="rId5"/>
    <p:sldId id="275" r:id="rId6"/>
    <p:sldId id="279" r:id="rId7"/>
    <p:sldId id="280" r:id="rId8"/>
    <p:sldId id="270" r:id="rId9"/>
    <p:sldId id="284" r:id="rId10"/>
    <p:sldId id="271" r:id="rId11"/>
    <p:sldId id="272" r:id="rId12"/>
    <p:sldId id="273" r:id="rId13"/>
    <p:sldId id="274" r:id="rId14"/>
    <p:sldId id="281" r:id="rId15"/>
    <p:sldId id="282" r:id="rId16"/>
    <p:sldId id="259" r:id="rId17"/>
    <p:sldId id="258" r:id="rId18"/>
    <p:sldId id="260" r:id="rId19"/>
    <p:sldId id="261" r:id="rId20"/>
    <p:sldId id="285" r:id="rId21"/>
    <p:sldId id="289" r:id="rId22"/>
    <p:sldId id="290" r:id="rId23"/>
    <p:sldId id="257" r:id="rId24"/>
    <p:sldId id="262" r:id="rId25"/>
    <p:sldId id="286" r:id="rId26"/>
    <p:sldId id="263" r:id="rId27"/>
    <p:sldId id="276" r:id="rId28"/>
    <p:sldId id="288" r:id="rId29"/>
    <p:sldId id="277" r:id="rId30"/>
    <p:sldId id="264" r:id="rId31"/>
    <p:sldId id="287" r:id="rId32"/>
    <p:sldId id="265" r:id="rId33"/>
    <p:sldId id="283" r:id="rId34"/>
    <p:sldId id="278" r:id="rId3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76" y="2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2"/>
      </p:bgRef>
    </p:bg>
    <p:spTree>
      <p:nvGrpSpPr>
        <p:cNvPr id="1" name=""/>
        <p:cNvGrpSpPr/>
        <p:nvPr/>
      </p:nvGrpSpPr>
      <p:grpSpPr>
        <a:xfrm>
          <a:off x="0" y="0"/>
          <a:ext cx="0" cy="0"/>
          <a:chOff x="0" y="0"/>
          <a:chExt cx="0" cy="0"/>
        </a:xfrm>
      </p:grpSpPr>
      <p:sp>
        <p:nvSpPr>
          <p:cNvPr id="7" name="Prostokąt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2362200" y="4038600"/>
            <a:ext cx="6477000" cy="1828800"/>
          </a:xfrm>
        </p:spPr>
        <p:txBody>
          <a:bodyPr anchor="b"/>
          <a:lstStyle>
            <a:lvl1pPr>
              <a:defRPr cap="all" baseline="0"/>
            </a:lvl1pPr>
          </a:lstStyle>
          <a:p>
            <a:r>
              <a:rPr kumimoji="0" lang="pl-PL" smtClean="0"/>
              <a:t>Kliknij, aby edytować styl</a:t>
            </a:r>
            <a:endParaRPr kumimoji="0" lang="en-US"/>
          </a:p>
        </p:txBody>
      </p:sp>
      <p:sp>
        <p:nvSpPr>
          <p:cNvPr id="9" name="Podtytu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56A97F2-84F5-4337-8FC4-7A3C2E142492}" type="datetimeFigureOut">
              <a:rPr lang="pl-PL" smtClean="0"/>
              <a:pPr/>
              <a:t>2014-11-14</a:t>
            </a:fld>
            <a:endParaRPr lang="pl-PL"/>
          </a:p>
        </p:txBody>
      </p:sp>
      <p:sp>
        <p:nvSpPr>
          <p:cNvPr id="17" name="Symbol zastępczy stopki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l-PL"/>
          </a:p>
        </p:txBody>
      </p:sp>
      <p:sp>
        <p:nvSpPr>
          <p:cNvPr id="29" name="Symbol zastępczy numeru slajdu 28"/>
          <p:cNvSpPr>
            <a:spLocks noGrp="1"/>
          </p:cNvSpPr>
          <p:nvPr>
            <p:ph type="sldNum" sz="quarter" idx="12"/>
          </p:nvPr>
        </p:nvSpPr>
        <p:spPr>
          <a:xfrm>
            <a:off x="8001000" y="228600"/>
            <a:ext cx="838200" cy="381000"/>
          </a:xfrm>
        </p:spPr>
        <p:txBody>
          <a:bodyPr/>
          <a:lstStyle>
            <a:lvl1pPr>
              <a:defRPr>
                <a:solidFill>
                  <a:schemeClr val="tx2"/>
                </a:solidFill>
              </a:defRPr>
            </a:lvl1pPr>
          </a:lstStyle>
          <a:p>
            <a:fld id="{6361C3DA-DEE3-40BF-BA37-3250E20B0F48}"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6361C3DA-DEE3-40BF-BA37-3250E20B0F48}"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bg>
      <p:bgRef idx="1001">
        <a:schemeClr val="bg1"/>
      </p:bgRef>
    </p:bg>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53200" y="609600"/>
            <a:ext cx="2057400" cy="55165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609600"/>
            <a:ext cx="5562600" cy="5516564"/>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6553200" y="6248402"/>
            <a:ext cx="2209800" cy="365125"/>
          </a:xfrm>
        </p:spPr>
        <p:txBody>
          <a:bodyPr/>
          <a:lstStyle/>
          <a:p>
            <a:fld id="{956A97F2-84F5-4337-8FC4-7A3C2E142492}" type="datetimeFigureOut">
              <a:rPr lang="pl-PL" smtClean="0"/>
              <a:pPr/>
              <a:t>2014-11-14</a:t>
            </a:fld>
            <a:endParaRPr lang="pl-PL"/>
          </a:p>
        </p:txBody>
      </p:sp>
      <p:sp>
        <p:nvSpPr>
          <p:cNvPr id="5" name="Symbol zastępczy stopki 4"/>
          <p:cNvSpPr>
            <a:spLocks noGrp="1"/>
          </p:cNvSpPr>
          <p:nvPr>
            <p:ph type="ftr" sz="quarter" idx="11"/>
          </p:nvPr>
        </p:nvSpPr>
        <p:spPr>
          <a:xfrm>
            <a:off x="457201" y="6248207"/>
            <a:ext cx="5573483" cy="365125"/>
          </a:xfrm>
        </p:spPr>
        <p:txBody>
          <a:bodyPr/>
          <a:lstStyle/>
          <a:p>
            <a:endParaRPr lang="pl-PL"/>
          </a:p>
        </p:txBody>
      </p:sp>
      <p:sp>
        <p:nvSpPr>
          <p:cNvPr id="7" name="Prostokąt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Prostokąt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Prostokąt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ymbol zastępczy numeru slajdu 5"/>
          <p:cNvSpPr>
            <a:spLocks noGrp="1"/>
          </p:cNvSpPr>
          <p:nvPr>
            <p:ph type="sldNum" sz="quarter" idx="12"/>
          </p:nvPr>
        </p:nvSpPr>
        <p:spPr>
          <a:xfrm rot="5400000">
            <a:off x="5989638" y="144462"/>
            <a:ext cx="533400" cy="244476"/>
          </a:xfrm>
        </p:spPr>
        <p:txBody>
          <a:bodyPr/>
          <a:lstStyle/>
          <a:p>
            <a:fld id="{6361C3DA-DEE3-40BF-BA37-3250E20B0F48}"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12648" y="228600"/>
            <a:ext cx="8153400" cy="990600"/>
          </a:xfrm>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lvl1pPr>
              <a:defRPr>
                <a:solidFill>
                  <a:srgbClr val="FFFFFF"/>
                </a:solidFill>
              </a:defRPr>
            </a:lvl1pPr>
          </a:lstStyle>
          <a:p>
            <a:fld id="{6361C3DA-DEE3-40BF-BA37-3250E20B0F48}" type="slidenum">
              <a:rPr lang="pl-PL" smtClean="0"/>
              <a:pPr/>
              <a:t>‹#›</a:t>
            </a:fld>
            <a:endParaRPr lang="pl-PL"/>
          </a:p>
        </p:txBody>
      </p:sp>
      <p:sp>
        <p:nvSpPr>
          <p:cNvPr id="8" name="Symbol zastępczy zawartości 7"/>
          <p:cNvSpPr>
            <a:spLocks noGrp="1"/>
          </p:cNvSpPr>
          <p:nvPr>
            <p:ph sz="quarter" idx="1"/>
          </p:nvPr>
        </p:nvSpPr>
        <p:spPr>
          <a:xfrm>
            <a:off x="612648" y="1600200"/>
            <a:ext cx="8153400" cy="44958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7" name="Prostokąt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l-PL" smtClean="0"/>
              <a:t>Kliknij, aby edytować styl</a:t>
            </a:r>
            <a:endParaRPr kumimoji="0" lang="en-US"/>
          </a:p>
        </p:txBody>
      </p:sp>
      <p:sp>
        <p:nvSpPr>
          <p:cNvPr id="12" name="Symbol zastępczy daty 11"/>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13" name="Symbol zastępczy numeru slajd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61C3DA-DEE3-40BF-BA37-3250E20B0F48}" type="slidenum">
              <a:rPr lang="pl-PL" smtClean="0"/>
              <a:pPr/>
              <a:t>‹#›</a:t>
            </a:fld>
            <a:endParaRPr lang="pl-PL"/>
          </a:p>
        </p:txBody>
      </p:sp>
      <p:sp>
        <p:nvSpPr>
          <p:cNvPr id="14" name="Symbol zastępczy stopki 13"/>
          <p:cNvSpPr>
            <a:spLocks noGrp="1"/>
          </p:cNvSpPr>
          <p:nvPr>
            <p:ph type="ftr" sz="quarter" idx="12"/>
          </p:nvPr>
        </p:nvSpPr>
        <p:spPr/>
        <p:txBody>
          <a:bodyPr/>
          <a:lstStyle/>
          <a:p>
            <a:endParaRPr lang="pl-P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9" name="Symbol zastępczy zawartości 8"/>
          <p:cNvSpPr>
            <a:spLocks noGrp="1"/>
          </p:cNvSpPr>
          <p:nvPr>
            <p:ph sz="quarter" idx="1"/>
          </p:nvPr>
        </p:nvSpPr>
        <p:spPr>
          <a:xfrm>
            <a:off x="609600"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844901"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8" name="Symbol zastępczy daty 7"/>
          <p:cNvSpPr>
            <a:spLocks noGrp="1"/>
          </p:cNvSpPr>
          <p:nvPr>
            <p:ph type="dt" sz="half" idx="15"/>
          </p:nvPr>
        </p:nvSpPr>
        <p:spPr/>
        <p:txBody>
          <a:bodyPr rtlCol="0"/>
          <a:lstStyle/>
          <a:p>
            <a:fld id="{956A97F2-84F5-4337-8FC4-7A3C2E142492}" type="datetimeFigureOut">
              <a:rPr lang="pl-PL" smtClean="0"/>
              <a:pPr/>
              <a:t>2014-11-14</a:t>
            </a:fld>
            <a:endParaRPr lang="pl-PL"/>
          </a:p>
        </p:txBody>
      </p:sp>
      <p:sp>
        <p:nvSpPr>
          <p:cNvPr id="10" name="Symbol zastępczy numeru slajdu 9"/>
          <p:cNvSpPr>
            <a:spLocks noGrp="1"/>
          </p:cNvSpPr>
          <p:nvPr>
            <p:ph type="sldNum" sz="quarter" idx="16"/>
          </p:nvPr>
        </p:nvSpPr>
        <p:spPr/>
        <p:txBody>
          <a:bodyPr rtlCol="0"/>
          <a:lstStyle/>
          <a:p>
            <a:fld id="{6361C3DA-DEE3-40BF-BA37-3250E20B0F48}" type="slidenum">
              <a:rPr lang="pl-PL" smtClean="0"/>
              <a:pPr/>
              <a:t>‹#›</a:t>
            </a:fld>
            <a:endParaRPr lang="pl-PL"/>
          </a:p>
        </p:txBody>
      </p:sp>
      <p:sp>
        <p:nvSpPr>
          <p:cNvPr id="12" name="Symbol zastępczy stopki 11"/>
          <p:cNvSpPr>
            <a:spLocks noGrp="1"/>
          </p:cNvSpPr>
          <p:nvPr>
            <p:ph type="ftr" sz="quarter" idx="17"/>
          </p:nvPr>
        </p:nvSpPr>
        <p:spPr/>
        <p:txBody>
          <a:bodyPr rtlCol="0"/>
          <a:lstStyle/>
          <a:p>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33400" y="273050"/>
            <a:ext cx="8153400" cy="869950"/>
          </a:xfrm>
        </p:spPr>
        <p:txBody>
          <a:bodyPr anchor="ctr"/>
          <a:lstStyle>
            <a:lvl1pPr>
              <a:defRPr/>
            </a:lvl1pPr>
          </a:lstStyle>
          <a:p>
            <a:r>
              <a:rPr kumimoji="0" lang="pl-PL" smtClean="0"/>
              <a:t>Kliknij, aby edytować styl</a:t>
            </a:r>
            <a:endParaRPr kumimoji="0" lang="en-US"/>
          </a:p>
        </p:txBody>
      </p:sp>
      <p:sp>
        <p:nvSpPr>
          <p:cNvPr id="11" name="Symbol zastępczy zawartości 10"/>
          <p:cNvSpPr>
            <a:spLocks noGrp="1"/>
          </p:cNvSpPr>
          <p:nvPr>
            <p:ph sz="quarter" idx="2"/>
          </p:nvPr>
        </p:nvSpPr>
        <p:spPr>
          <a:xfrm>
            <a:off x="609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800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0" name="Symbol zastępczy daty 9"/>
          <p:cNvSpPr>
            <a:spLocks noGrp="1"/>
          </p:cNvSpPr>
          <p:nvPr>
            <p:ph type="dt" sz="half" idx="15"/>
          </p:nvPr>
        </p:nvSpPr>
        <p:spPr/>
        <p:txBody>
          <a:bodyPr rtlCol="0"/>
          <a:lstStyle/>
          <a:p>
            <a:fld id="{956A97F2-84F5-4337-8FC4-7A3C2E142492}" type="datetimeFigureOut">
              <a:rPr lang="pl-PL" smtClean="0"/>
              <a:pPr/>
              <a:t>2014-11-14</a:t>
            </a:fld>
            <a:endParaRPr lang="pl-PL"/>
          </a:p>
        </p:txBody>
      </p:sp>
      <p:sp>
        <p:nvSpPr>
          <p:cNvPr id="12" name="Symbol zastępczy numeru slajdu 11"/>
          <p:cNvSpPr>
            <a:spLocks noGrp="1"/>
          </p:cNvSpPr>
          <p:nvPr>
            <p:ph type="sldNum" sz="quarter" idx="16"/>
          </p:nvPr>
        </p:nvSpPr>
        <p:spPr/>
        <p:txBody>
          <a:bodyPr rtlCol="0"/>
          <a:lstStyle/>
          <a:p>
            <a:fld id="{6361C3DA-DEE3-40BF-BA37-3250E20B0F48}" type="slidenum">
              <a:rPr lang="pl-PL" smtClean="0"/>
              <a:pPr/>
              <a:t>‹#›</a:t>
            </a:fld>
            <a:endParaRPr lang="pl-PL"/>
          </a:p>
        </p:txBody>
      </p:sp>
      <p:sp>
        <p:nvSpPr>
          <p:cNvPr id="14" name="Symbol zastępczy stopki 13"/>
          <p:cNvSpPr>
            <a:spLocks noGrp="1"/>
          </p:cNvSpPr>
          <p:nvPr>
            <p:ph type="ftr" sz="quarter" idx="17"/>
          </p:nvPr>
        </p:nvSpPr>
        <p:spPr/>
        <p:txBody>
          <a:bodyPr rtlCol="0"/>
          <a:lstStyle/>
          <a:p>
            <a:endParaRPr lang="pl-PL"/>
          </a:p>
        </p:txBody>
      </p:sp>
      <p:sp>
        <p:nvSpPr>
          <p:cNvPr id="16" name="Symbol zastępczy tekst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5" name="Symbol zastępczy tekst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lvl1pPr>
              <a:defRPr>
                <a:solidFill>
                  <a:srgbClr val="FFFFFF"/>
                </a:solidFill>
              </a:defRPr>
            </a:lvl1pPr>
          </a:lstStyle>
          <a:p>
            <a:fld id="{6361C3DA-DEE3-40BF-BA37-3250E20B0F48}"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a:xfrm>
            <a:off x="0" y="6248400"/>
            <a:ext cx="533400" cy="381000"/>
          </a:xfrm>
        </p:spPr>
        <p:txBody>
          <a:bodyPr/>
          <a:lstStyle>
            <a:lvl1pPr>
              <a:defRPr>
                <a:solidFill>
                  <a:schemeClr val="tx2"/>
                </a:solidFill>
              </a:defRPr>
            </a:lvl1pPr>
          </a:lstStyle>
          <a:p>
            <a:fld id="{6361C3DA-DEE3-40BF-BA37-3250E20B0F48}"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0" y="273050"/>
            <a:ext cx="8077200" cy="869950"/>
          </a:xfrm>
        </p:spPr>
        <p:txBody>
          <a:bodyPr anchor="ctr"/>
          <a:lstStyle>
            <a:lvl1pPr algn="l">
              <a:buNone/>
              <a:defRPr sz="4400" b="0"/>
            </a:lvl1p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956A97F2-84F5-4337-8FC4-7A3C2E142492}" type="datetimeFigureOut">
              <a:rPr lang="pl-PL" smtClean="0"/>
              <a:pPr/>
              <a:t>2014-11-14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lvl1pPr>
              <a:defRPr>
                <a:solidFill>
                  <a:srgbClr val="FFFFFF"/>
                </a:solidFill>
              </a:defRPr>
            </a:lvl1pPr>
          </a:lstStyle>
          <a:p>
            <a:fld id="{6361C3DA-DEE3-40BF-BA37-3250E20B0F48}" type="slidenum">
              <a:rPr lang="pl-PL" smtClean="0"/>
              <a:pPr/>
              <a:t>‹#›</a:t>
            </a:fld>
            <a:endParaRPr lang="pl-PL"/>
          </a:p>
        </p:txBody>
      </p:sp>
      <p:sp>
        <p:nvSpPr>
          <p:cNvPr id="3" name="Symbol zastępczy tekst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9" name="Symbol zastępczy zawartości 8"/>
          <p:cNvSpPr>
            <a:spLocks noGrp="1"/>
          </p:cNvSpPr>
          <p:nvPr>
            <p:ph sz="quarter" idx="1"/>
          </p:nvPr>
        </p:nvSpPr>
        <p:spPr>
          <a:xfrm>
            <a:off x="2362200" y="1752600"/>
            <a:ext cx="6400800" cy="44196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3">
        <a:schemeClr val="bg2"/>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smtClean="0"/>
              <a:t>Kliknij, aby edytować style wzorca tekstu</a:t>
            </a:r>
          </a:p>
        </p:txBody>
      </p:sp>
      <p:sp>
        <p:nvSpPr>
          <p:cNvPr id="8" name="Prostokąt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l-PL" smtClean="0"/>
              <a:t>Kliknij, aby edytować styl</a:t>
            </a:r>
            <a:endParaRPr kumimoji="0" lang="en-US"/>
          </a:p>
        </p:txBody>
      </p:sp>
      <p:sp>
        <p:nvSpPr>
          <p:cNvPr id="11" name="Prostokąt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ymbol zastępczy daty 11"/>
          <p:cNvSpPr>
            <a:spLocks noGrp="1"/>
          </p:cNvSpPr>
          <p:nvPr>
            <p:ph type="dt" sz="half" idx="10"/>
          </p:nvPr>
        </p:nvSpPr>
        <p:spPr>
          <a:xfrm>
            <a:off x="6248400" y="6248400"/>
            <a:ext cx="2667000" cy="365125"/>
          </a:xfrm>
        </p:spPr>
        <p:txBody>
          <a:bodyPr rtlCol="0"/>
          <a:lstStyle/>
          <a:p>
            <a:fld id="{956A97F2-84F5-4337-8FC4-7A3C2E142492}" type="datetimeFigureOut">
              <a:rPr lang="pl-PL" smtClean="0"/>
              <a:pPr/>
              <a:t>2014-11-14</a:t>
            </a:fld>
            <a:endParaRPr lang="pl-PL"/>
          </a:p>
        </p:txBody>
      </p:sp>
      <p:sp>
        <p:nvSpPr>
          <p:cNvPr id="13" name="Symbol zastępczy numeru slajdu 12"/>
          <p:cNvSpPr>
            <a:spLocks noGrp="1"/>
          </p:cNvSpPr>
          <p:nvPr>
            <p:ph type="sldNum" sz="quarter" idx="11"/>
          </p:nvPr>
        </p:nvSpPr>
        <p:spPr>
          <a:xfrm>
            <a:off x="0" y="4667249"/>
            <a:ext cx="1447800" cy="663578"/>
          </a:xfrm>
        </p:spPr>
        <p:txBody>
          <a:bodyPr rtlCol="0"/>
          <a:lstStyle>
            <a:lvl1pPr>
              <a:defRPr sz="2800"/>
            </a:lvl1pPr>
          </a:lstStyle>
          <a:p>
            <a:fld id="{6361C3DA-DEE3-40BF-BA37-3250E20B0F48}" type="slidenum">
              <a:rPr lang="pl-PL" smtClean="0"/>
              <a:pPr/>
              <a:t>‹#›</a:t>
            </a:fld>
            <a:endParaRPr lang="pl-PL"/>
          </a:p>
        </p:txBody>
      </p:sp>
      <p:sp>
        <p:nvSpPr>
          <p:cNvPr id="14" name="Symbol zastępczy stopki 13"/>
          <p:cNvSpPr>
            <a:spLocks noGrp="1"/>
          </p:cNvSpPr>
          <p:nvPr>
            <p:ph type="ftr" sz="quarter" idx="12"/>
          </p:nvPr>
        </p:nvSpPr>
        <p:spPr>
          <a:xfrm>
            <a:off x="1600200" y="6248206"/>
            <a:ext cx="4572000" cy="365125"/>
          </a:xfrm>
        </p:spPr>
        <p:txBody>
          <a:bodyPr rtlCol="0"/>
          <a:lstStyle/>
          <a:p>
            <a:endParaRPr lang="pl-PL"/>
          </a:p>
        </p:txBody>
      </p:sp>
      <p:sp>
        <p:nvSpPr>
          <p:cNvPr id="3" name="Symbol zastępczy obraz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l-PL" smtClean="0"/>
              <a:t>Kliknij ikonę, aby dodać obraz</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ymbol zastępczy tytułu 21"/>
          <p:cNvSpPr>
            <a:spLocks noGrp="1"/>
          </p:cNvSpPr>
          <p:nvPr>
            <p:ph type="title"/>
          </p:nvPr>
        </p:nvSpPr>
        <p:spPr>
          <a:xfrm>
            <a:off x="609600" y="228600"/>
            <a:ext cx="8153400" cy="990600"/>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56A97F2-84F5-4337-8FC4-7A3C2E142492}" type="datetimeFigureOut">
              <a:rPr lang="pl-PL" smtClean="0"/>
              <a:pPr/>
              <a:t>2014-11-14</a:t>
            </a:fld>
            <a:endParaRPr lang="pl-PL"/>
          </a:p>
        </p:txBody>
      </p:sp>
      <p:sp>
        <p:nvSpPr>
          <p:cNvPr id="3" name="Symbol zastępczy stopki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l-PL"/>
          </a:p>
        </p:txBody>
      </p:sp>
      <p:sp>
        <p:nvSpPr>
          <p:cNvPr id="7" name="Prostokąt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ymbol zastępczy numeru slajd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361C3DA-DEE3-40BF-BA37-3250E20B0F48}"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upernat.pl/wyklady/index.php?sortby=&amp;desc=desc&amp;pg=pi&amp;st=30&amp;lm=10&amp;idx=32" TargetMode="External"/><Relationship Id="rId2" Type="http://schemas.openxmlformats.org/officeDocument/2006/relationships/hyperlink" Target="http://supernat.pl/wyklady/index.php?sortby=&amp;desc=desc&amp;pg=pi&amp;st=30&amp;lm=10&amp;idx=33" TargetMode="External"/><Relationship Id="rId1" Type="http://schemas.openxmlformats.org/officeDocument/2006/relationships/slideLayout" Target="../slideLayouts/slideLayout2.xml"/><Relationship Id="rId4" Type="http://schemas.openxmlformats.org/officeDocument/2006/relationships/hyperlink" Target="http://supernat.pl/wyklady/index.php?sortby=&amp;desc=desc&amp;pg=pi&amp;st=30&amp;lm=10&amp;idx=3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51520" y="1124744"/>
            <a:ext cx="8352928" cy="2952328"/>
          </a:xfrm>
        </p:spPr>
        <p:txBody>
          <a:bodyPr>
            <a:normAutofit fontScale="90000"/>
          </a:bodyPr>
          <a:lstStyle/>
          <a:p>
            <a:r>
              <a:rPr lang="pl-PL" dirty="0" smtClean="0"/>
              <a:t/>
            </a:r>
            <a:br>
              <a:rPr lang="pl-PL" dirty="0" smtClean="0"/>
            </a:br>
            <a:r>
              <a:rPr lang="pl-PL" smtClean="0"/>
              <a:t/>
            </a:r>
            <a:br>
              <a:rPr lang="pl-PL" smtClean="0"/>
            </a:br>
            <a:r>
              <a:rPr lang="pl-PL" b="1" smtClean="0">
                <a:solidFill>
                  <a:schemeClr val="accent5">
                    <a:lumMod val="75000"/>
                  </a:schemeClr>
                </a:solidFill>
              </a:rPr>
              <a:t>pojęcie </a:t>
            </a:r>
            <a:r>
              <a:rPr lang="pl-PL" b="1" dirty="0" smtClean="0">
                <a:solidFill>
                  <a:schemeClr val="accent5">
                    <a:lumMod val="75000"/>
                  </a:schemeClr>
                </a:solidFill>
              </a:rPr>
              <a:t>grupy </a:t>
            </a:r>
            <a:br>
              <a:rPr lang="pl-PL" b="1" dirty="0" smtClean="0">
                <a:solidFill>
                  <a:schemeClr val="accent5">
                    <a:lumMod val="75000"/>
                  </a:schemeClr>
                </a:solidFill>
              </a:rPr>
            </a:br>
            <a:r>
              <a:rPr lang="pl-PL" b="1" dirty="0" smtClean="0">
                <a:solidFill>
                  <a:schemeClr val="accent5">
                    <a:lumMod val="75000"/>
                  </a:schemeClr>
                </a:solidFill>
              </a:rPr>
              <a:t>Podejmowanie decyzji grupowe podejmowanie decyzji</a:t>
            </a:r>
            <a:r>
              <a:rPr lang="pl-PL" dirty="0" smtClean="0"/>
              <a:t/>
            </a:r>
            <a:br>
              <a:rPr lang="pl-PL" dirty="0" smtClean="0"/>
            </a:br>
            <a:endParaRPr lang="pl-PL" dirty="0"/>
          </a:p>
        </p:txBody>
      </p:sp>
      <p:sp>
        <p:nvSpPr>
          <p:cNvPr id="3" name="Podtytuł 2"/>
          <p:cNvSpPr>
            <a:spLocks noGrp="1"/>
          </p:cNvSpPr>
          <p:nvPr>
            <p:ph type="subTitle" idx="1"/>
          </p:nvPr>
        </p:nvSpPr>
        <p:spPr/>
        <p:txBody>
          <a:bodyPr/>
          <a:lstStyle/>
          <a:p>
            <a:pPr algn="r"/>
            <a:r>
              <a:rPr lang="pl-PL" dirty="0" smtClean="0"/>
              <a:t>SO- zajęcia nr 3</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Efektywna grupa</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77500" lnSpcReduction="20000"/>
          </a:bodyPr>
          <a:lstStyle/>
          <a:p>
            <a:pPr algn="just">
              <a:buNone/>
            </a:pPr>
            <a:r>
              <a:rPr lang="pl-PL" dirty="0" smtClean="0"/>
              <a:t>T. </a:t>
            </a:r>
            <a:r>
              <a:rPr lang="pl-PL" dirty="0" smtClean="0">
                <a:latin typeface="Palatino Linotype" pitchFamily="18" charset="0"/>
              </a:rPr>
              <a:t>W Castello, S. S. </a:t>
            </a:r>
            <a:r>
              <a:rPr lang="pl-PL" dirty="0" err="1" smtClean="0">
                <a:latin typeface="Palatino Linotype" pitchFamily="18" charset="0"/>
              </a:rPr>
              <a:t>Zakind</a:t>
            </a:r>
            <a:r>
              <a:rPr lang="pl-PL" dirty="0" smtClean="0">
                <a:latin typeface="Palatino Linotype" pitchFamily="18" charset="0"/>
              </a:rPr>
              <a:t>- uwarunkowania efektywnej grupy: </a:t>
            </a:r>
          </a:p>
          <a:p>
            <a:pPr algn="just">
              <a:buNone/>
            </a:pPr>
            <a:endParaRPr lang="pl-PL" dirty="0" smtClean="0">
              <a:latin typeface="Palatino Linotype" pitchFamily="18" charset="0"/>
            </a:endParaRPr>
          </a:p>
          <a:p>
            <a:pPr lvl="0" algn="just"/>
            <a:r>
              <a:rPr lang="pl-PL" dirty="0" smtClean="0">
                <a:latin typeface="Palatino Linotype" pitchFamily="18" charset="0"/>
              </a:rPr>
              <a:t>Korzystanie z racjonalnej procedury podejmowania decyzji i dysponowanie umiejętnościami niezbędnymi do rozwiązania aktualnego problemu decyzyjnego. </a:t>
            </a:r>
          </a:p>
          <a:p>
            <a:pPr lvl="0" algn="just"/>
            <a:r>
              <a:rPr lang="pl-PL" dirty="0" smtClean="0">
                <a:latin typeface="Palatino Linotype" pitchFamily="18" charset="0"/>
              </a:rPr>
              <a:t>Posiadanie przygotowania w zakresie strategii podejmowania decyzji i stosowanie właściwego systemu motywacyjnego. </a:t>
            </a:r>
          </a:p>
          <a:p>
            <a:pPr lvl="0" algn="just"/>
            <a:r>
              <a:rPr lang="pl-PL" dirty="0" smtClean="0">
                <a:latin typeface="Palatino Linotype" pitchFamily="18" charset="0"/>
              </a:rPr>
              <a:t>Istnienie znanej wszystkim członkom grupy stabilnej struktury grupy. </a:t>
            </a:r>
          </a:p>
          <a:p>
            <a:pPr lvl="0" algn="just"/>
            <a:r>
              <a:rPr lang="pl-PL" dirty="0" smtClean="0">
                <a:latin typeface="Palatino Linotype" pitchFamily="18" charset="0"/>
              </a:rPr>
              <a:t>Odpowiednia wielkość</a:t>
            </a:r>
            <a:r>
              <a:rPr lang="en-US" dirty="0" smtClean="0">
                <a:latin typeface="Palatino Linotype" pitchFamily="18" charset="0"/>
              </a:rPr>
              <a:t>.</a:t>
            </a:r>
            <a:endParaRPr lang="pl-PL" dirty="0" smtClean="0">
              <a:latin typeface="Palatino Linotype" pitchFamily="18" charset="0"/>
            </a:endParaRPr>
          </a:p>
          <a:p>
            <a:pPr lvl="0" algn="just"/>
            <a:r>
              <a:rPr lang="pl-PL" dirty="0" smtClean="0">
                <a:latin typeface="Palatino Linotype" pitchFamily="18" charset="0"/>
              </a:rPr>
              <a:t>Spójność i kooperacyjne interakcje członków grupy o zgodnych osobowościach. </a:t>
            </a:r>
          </a:p>
          <a:p>
            <a:pPr lvl="0" algn="just"/>
            <a:r>
              <a:rPr lang="pl-PL" dirty="0" smtClean="0">
                <a:latin typeface="Palatino Linotype" pitchFamily="18" charset="0"/>
              </a:rPr>
              <a:t>Działanie w warunkach stresu o umiarkowanym natężeniu.</a:t>
            </a:r>
            <a:r>
              <a:rPr lang="pl-PL" i="1" dirty="0" smtClean="0">
                <a:latin typeface="Palatino Linotype" pitchFamily="18" charset="0"/>
              </a:rPr>
              <a:t> </a:t>
            </a:r>
            <a:endParaRPr lang="pl-PL" dirty="0" smtClean="0">
              <a:latin typeface="Palatino Linotype" pitchFamily="18" charset="0"/>
            </a:endParaRPr>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Cechy efektywnej grupy</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62500" lnSpcReduction="20000"/>
          </a:bodyPr>
          <a:lstStyle/>
          <a:p>
            <a:pPr lvl="0" algn="just">
              <a:buNone/>
            </a:pPr>
            <a:r>
              <a:rPr lang="pl-PL" dirty="0" smtClean="0"/>
              <a:t>Cechy efektywnej grupy </a:t>
            </a:r>
            <a:r>
              <a:rPr lang="pl-PL" dirty="0" err="1" smtClean="0"/>
              <a:t>McGregor</a:t>
            </a:r>
            <a:endParaRPr lang="pl-PL" dirty="0" smtClean="0"/>
          </a:p>
          <a:p>
            <a:pPr lvl="0" algn="just"/>
            <a:r>
              <a:rPr lang="pl-PL" dirty="0" smtClean="0"/>
              <a:t>Nieformalna i twórcza atmosfera. </a:t>
            </a:r>
          </a:p>
          <a:p>
            <a:pPr lvl="0" algn="just"/>
            <a:r>
              <a:rPr lang="pl-PL" dirty="0" smtClean="0"/>
              <a:t>Uczestnictwo członków grupy w dyskusjach, dotyczących realizowanych zadań. </a:t>
            </a:r>
          </a:p>
          <a:p>
            <a:pPr lvl="0" algn="just"/>
            <a:r>
              <a:rPr lang="pl-PL" dirty="0" smtClean="0"/>
              <a:t>Rozumiane i akceptowane cele.</a:t>
            </a:r>
          </a:p>
          <a:p>
            <a:pPr lvl="0" algn="just"/>
            <a:r>
              <a:rPr lang="pl-PL" dirty="0" smtClean="0"/>
              <a:t>Wysłuchiwanie wszystkich, nawet najbardziej skrajnych głosów i pomysłów.  </a:t>
            </a:r>
          </a:p>
          <a:p>
            <a:pPr lvl="0" algn="just"/>
            <a:r>
              <a:rPr lang="pl-PL" dirty="0" smtClean="0"/>
              <a:t>Analizowanie i rozwiązywanie nieporozumień, nad którymi nie przechodzi się do porządku dziennego. </a:t>
            </a:r>
          </a:p>
          <a:p>
            <a:pPr lvl="0" algn="just"/>
            <a:r>
              <a:rPr lang="pl-PL" dirty="0" smtClean="0"/>
              <a:t>Dążenie do konsensusu i pozytywne podejście do podejmowanych decyzji</a:t>
            </a:r>
          </a:p>
          <a:p>
            <a:pPr lvl="0" algn="just"/>
            <a:r>
              <a:rPr lang="pl-PL" dirty="0" smtClean="0"/>
              <a:t>Częsta, szczera i obiektywna krytyka</a:t>
            </a:r>
          </a:p>
          <a:p>
            <a:pPr lvl="0" algn="just"/>
            <a:r>
              <a:rPr lang="pl-PL" dirty="0" smtClean="0"/>
              <a:t>Swoboda formułowania stanowisk i pomysłów nie tylko w kwestii podejmowanych decyzji, ale odnośnie do funkcjonowania i wyników grupy. </a:t>
            </a:r>
          </a:p>
          <a:p>
            <a:pPr lvl="0" algn="just"/>
            <a:r>
              <a:rPr lang="pl-PL" dirty="0" smtClean="0"/>
              <a:t>Jasny i akceptowany przez członów grupy przydział zadań</a:t>
            </a:r>
          </a:p>
          <a:p>
            <a:pPr lvl="0" algn="just"/>
            <a:r>
              <a:rPr lang="pl-PL" dirty="0" smtClean="0"/>
              <a:t>Brak dominacji ze strony przywódcy i brak oznak walki o władzę w trakcie realizacji zadań.  </a:t>
            </a:r>
          </a:p>
          <a:p>
            <a:pPr lvl="0" algn="just"/>
            <a:r>
              <a:rPr lang="pl-PL" dirty="0" smtClean="0"/>
              <a:t>Świadomość własnego istnienia</a:t>
            </a:r>
            <a:r>
              <a:rPr lang="en-US" dirty="0" smtClean="0"/>
              <a:t>. </a:t>
            </a: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Cechy efektywnej grupy</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lnSpcReduction="10000"/>
          </a:bodyPr>
          <a:lstStyle/>
          <a:p>
            <a:pPr lvl="0" algn="just">
              <a:buNone/>
            </a:pPr>
            <a:r>
              <a:rPr lang="pl-PL" dirty="0" smtClean="0">
                <a:latin typeface="Palatino Linotype" pitchFamily="18" charset="0"/>
              </a:rPr>
              <a:t>Cechy efektywnej grupy E.F </a:t>
            </a:r>
            <a:r>
              <a:rPr lang="pl-PL" dirty="0" err="1" smtClean="0">
                <a:latin typeface="Palatino Linotype" pitchFamily="18" charset="0"/>
              </a:rPr>
              <a:t>Harrisna</a:t>
            </a:r>
            <a:r>
              <a:rPr lang="pl-PL" dirty="0" smtClean="0">
                <a:latin typeface="Palatino Linotype" pitchFamily="18" charset="0"/>
              </a:rPr>
              <a:t>:</a:t>
            </a:r>
          </a:p>
          <a:p>
            <a:pPr lvl="0" algn="just"/>
            <a:r>
              <a:rPr lang="pl-PL" dirty="0" smtClean="0">
                <a:latin typeface="Palatino Linotype" pitchFamily="18" charset="0"/>
              </a:rPr>
              <a:t>ograniczona wielkość od pięciu do dziesięciu członków,</a:t>
            </a:r>
          </a:p>
          <a:p>
            <a:pPr lvl="0" algn="just"/>
            <a:r>
              <a:rPr lang="pl-PL" dirty="0" smtClean="0">
                <a:latin typeface="Palatino Linotype" pitchFamily="18" charset="0"/>
              </a:rPr>
              <a:t>funkcjonalne członkostwo,</a:t>
            </a:r>
          </a:p>
          <a:p>
            <a:pPr lvl="0" algn="just"/>
            <a:r>
              <a:rPr lang="pl-PL" dirty="0" smtClean="0">
                <a:latin typeface="Palatino Linotype" pitchFamily="18" charset="0"/>
              </a:rPr>
              <a:t>określone i zaakceptowane cele,</a:t>
            </a:r>
          </a:p>
          <a:p>
            <a:pPr lvl="0" algn="just"/>
            <a:r>
              <a:rPr lang="pl-PL" dirty="0" smtClean="0">
                <a:latin typeface="Palatino Linotype" pitchFamily="18" charset="0"/>
              </a:rPr>
              <a:t>orientacja na konsensus,</a:t>
            </a:r>
          </a:p>
          <a:p>
            <a:pPr lvl="0" algn="just"/>
            <a:r>
              <a:rPr lang="pl-PL" dirty="0" smtClean="0">
                <a:latin typeface="Palatino Linotype" pitchFamily="18" charset="0"/>
              </a:rPr>
              <a:t>akceptowane normy postępowania,</a:t>
            </a:r>
          </a:p>
          <a:p>
            <a:pPr lvl="0" algn="just"/>
            <a:r>
              <a:rPr lang="pl-PL" dirty="0" smtClean="0">
                <a:latin typeface="Palatino Linotype" pitchFamily="18" charset="0"/>
              </a:rPr>
              <a:t>demokratyczne przywództwo,</a:t>
            </a:r>
          </a:p>
          <a:p>
            <a:pPr lvl="0" algn="just"/>
            <a:r>
              <a:rPr lang="pl-PL" dirty="0" smtClean="0">
                <a:latin typeface="Palatino Linotype" pitchFamily="18" charset="0"/>
              </a:rPr>
              <a:t>spójność.</a:t>
            </a:r>
            <a:endParaRPr lang="pl-PL" dirty="0">
              <a:latin typeface="Palatino Linotype"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Myślenie grupowe</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lstStyle/>
          <a:p>
            <a:endParaRPr lang="pl-PL" dirty="0" smtClean="0">
              <a:latin typeface="Palatino Linotype" pitchFamily="18" charset="0"/>
            </a:endParaRPr>
          </a:p>
          <a:p>
            <a:pPr>
              <a:buNone/>
            </a:pPr>
            <a:r>
              <a:rPr lang="pl-PL" dirty="0" smtClean="0">
                <a:solidFill>
                  <a:schemeClr val="bg2">
                    <a:lumMod val="50000"/>
                  </a:schemeClr>
                </a:solidFill>
                <a:latin typeface="Palatino Linotype" pitchFamily="18" charset="0"/>
              </a:rPr>
              <a:t>Zadanie:</a:t>
            </a:r>
          </a:p>
          <a:p>
            <a:pPr>
              <a:buNone/>
            </a:pPr>
            <a:r>
              <a:rPr lang="pl-PL" dirty="0" smtClean="0">
                <a:solidFill>
                  <a:schemeClr val="bg2">
                    <a:lumMod val="50000"/>
                  </a:schemeClr>
                </a:solidFill>
                <a:latin typeface="Palatino Linotype" pitchFamily="18" charset="0"/>
              </a:rPr>
              <a:t>Jakie symptomy myślenia grupowego wystąpiły przedstawionym tekście?</a:t>
            </a:r>
          </a:p>
          <a:p>
            <a:pPr>
              <a:buNone/>
            </a:pPr>
            <a:endParaRPr lang="pl-PL" dirty="0" smtClean="0">
              <a:solidFill>
                <a:schemeClr val="bg2">
                  <a:lumMod val="50000"/>
                </a:schemeClr>
              </a:solidFill>
              <a:latin typeface="Palatino Linotype" pitchFamily="18" charset="0"/>
            </a:endParaRPr>
          </a:p>
          <a:p>
            <a:pPr>
              <a:buNone/>
            </a:pPr>
            <a:r>
              <a:rPr lang="pl-PL" dirty="0" smtClean="0">
                <a:solidFill>
                  <a:schemeClr val="bg2">
                    <a:lumMod val="50000"/>
                  </a:schemeClr>
                </a:solidFill>
                <a:latin typeface="Palatino Linotype" pitchFamily="18" charset="0"/>
              </a:rPr>
              <a:t>Kogo uznaje się za twórcę myślenia grupowego?</a:t>
            </a:r>
          </a:p>
          <a:p>
            <a:pPr>
              <a:buNone/>
            </a:pPr>
            <a:endParaRPr lang="pl-PL" dirty="0" smtClean="0">
              <a:solidFill>
                <a:schemeClr val="bg2">
                  <a:lumMod val="50000"/>
                </a:schemeClr>
              </a:solidFill>
            </a:endParaRPr>
          </a:p>
          <a:p>
            <a:pPr>
              <a:buNone/>
            </a:pPr>
            <a:endParaRPr lang="pl-PL" dirty="0">
              <a:solidFill>
                <a:schemeClr val="bg2">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b="1" dirty="0" smtClean="0">
                <a:solidFill>
                  <a:schemeClr val="bg2">
                    <a:lumMod val="60000"/>
                    <a:lumOff val="40000"/>
                  </a:schemeClr>
                </a:solidFill>
                <a:latin typeface="Palatino Linotype" pitchFamily="18" charset="0"/>
              </a:rPr>
              <a:t>Myślenie grupowe</a:t>
            </a:r>
            <a:endParaRPr lang="pl-PL" sz="36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70000" lnSpcReduction="20000"/>
          </a:bodyPr>
          <a:lstStyle/>
          <a:p>
            <a:pPr algn="just">
              <a:buNone/>
            </a:pPr>
            <a:r>
              <a:rPr lang="pl-PL" dirty="0" smtClean="0"/>
              <a:t>    Autorem </a:t>
            </a:r>
            <a:r>
              <a:rPr lang="pl-PL" dirty="0" smtClean="0">
                <a:latin typeface="Palatino Linotype" pitchFamily="18" charset="0"/>
              </a:rPr>
              <a:t>koncepcji jest J.I </a:t>
            </a:r>
            <a:r>
              <a:rPr lang="pl-PL" dirty="0" err="1" smtClean="0">
                <a:latin typeface="Palatino Linotype" pitchFamily="18" charset="0"/>
              </a:rPr>
              <a:t>Janis</a:t>
            </a:r>
            <a:r>
              <a:rPr lang="pl-PL" dirty="0" smtClean="0">
                <a:latin typeface="Palatino Linotype" pitchFamily="18" charset="0"/>
              </a:rPr>
              <a:t>. Myślenie grupowe doprowadza do obniżonej sprawności intelektualnej i gorszego osądu moralnego mające negatywny wpływ na jakość decyzji grupowych. Cechy:</a:t>
            </a:r>
          </a:p>
          <a:p>
            <a:pPr algn="just"/>
            <a:r>
              <a:rPr lang="pl-PL" dirty="0" smtClean="0">
                <a:latin typeface="Palatino Linotype" pitchFamily="18" charset="0"/>
              </a:rPr>
              <a:t>podzielanie przez większość członków grupy złudzenia o niezniszczalności – nadmierny optymizm, skłonność do podejmowania ryzyka,</a:t>
            </a:r>
          </a:p>
          <a:p>
            <a:pPr algn="just"/>
            <a:r>
              <a:rPr lang="pl-PL" dirty="0" smtClean="0">
                <a:latin typeface="Palatino Linotype" pitchFamily="18" charset="0"/>
              </a:rPr>
              <a:t>tendencyjna selekcja informacji, zbiorowe wysiłki w kierunku racjonalizacji tych informacji,</a:t>
            </a:r>
          </a:p>
          <a:p>
            <a:pPr algn="just"/>
            <a:r>
              <a:rPr lang="pl-PL" dirty="0" smtClean="0">
                <a:latin typeface="Palatino Linotype" pitchFamily="18" charset="0"/>
              </a:rPr>
              <a:t>złudzenie posiadania siły moralnej,</a:t>
            </a:r>
          </a:p>
          <a:p>
            <a:pPr algn="just"/>
            <a:r>
              <a:rPr lang="pl-PL" dirty="0" smtClean="0">
                <a:latin typeface="Palatino Linotype" pitchFamily="18" charset="0"/>
              </a:rPr>
              <a:t>przekonanie o wszechmocy grupy, ignorowanie opozycji,</a:t>
            </a:r>
          </a:p>
          <a:p>
            <a:pPr algn="just"/>
            <a:r>
              <a:rPr lang="pl-PL" dirty="0" err="1" smtClean="0">
                <a:latin typeface="Palatino Linotype" pitchFamily="18" charset="0"/>
              </a:rPr>
              <a:t>samocenzura</a:t>
            </a:r>
            <a:r>
              <a:rPr lang="pl-PL" dirty="0" smtClean="0">
                <a:latin typeface="Palatino Linotype" pitchFamily="18" charset="0"/>
              </a:rPr>
              <a:t> członków grupy,</a:t>
            </a:r>
          </a:p>
          <a:p>
            <a:pPr algn="just"/>
            <a:r>
              <a:rPr lang="pl-PL" dirty="0" smtClean="0">
                <a:latin typeface="Palatino Linotype" pitchFamily="18" charset="0"/>
              </a:rPr>
              <a:t>złudzenie inicjatywy,</a:t>
            </a:r>
          </a:p>
          <a:p>
            <a:pPr algn="just"/>
            <a:r>
              <a:rPr lang="pl-PL" dirty="0" smtClean="0">
                <a:latin typeface="Palatino Linotype" pitchFamily="18" charset="0"/>
              </a:rPr>
              <a:t>skłonność do podejmowania skrajnych decyzji,</a:t>
            </a:r>
          </a:p>
          <a:p>
            <a:pPr algn="just"/>
            <a:r>
              <a:rPr lang="pl-PL" dirty="0" smtClean="0">
                <a:latin typeface="Palatino Linotype" pitchFamily="18" charset="0"/>
              </a:rPr>
              <a:t>złudzenie jednomyślności.</a:t>
            </a:r>
          </a:p>
          <a:p>
            <a:endParaRPr lang="pl-PL" dirty="0" smtClean="0"/>
          </a:p>
          <a:p>
            <a:endParaRPr lang="pl-PL" dirty="0" smtClean="0"/>
          </a:p>
          <a:p>
            <a:endParaRPr lang="pl-PL" dirty="0" smtClean="0"/>
          </a:p>
          <a:p>
            <a:endParaRPr lang="pl-PL" dirty="0" smtClean="0"/>
          </a:p>
          <a:p>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solidFill>
                  <a:schemeClr val="bg2">
                    <a:lumMod val="60000"/>
                    <a:lumOff val="40000"/>
                  </a:schemeClr>
                </a:solidFill>
                <a:latin typeface="Palatino Linotype" pitchFamily="18" charset="0"/>
              </a:rPr>
              <a:t>Podsumowanie- część 1</a:t>
            </a:r>
            <a:endParaRPr lang="pl-PL"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a:xfrm>
            <a:off x="179512" y="1628800"/>
            <a:ext cx="8153400" cy="4495800"/>
          </a:xfrm>
        </p:spPr>
        <p:txBody>
          <a:bodyPr/>
          <a:lstStyle/>
          <a:p>
            <a:r>
              <a:rPr lang="pl-PL" dirty="0" smtClean="0">
                <a:latin typeface="Palatino Linotype" pitchFamily="18" charset="0"/>
              </a:rPr>
              <a:t>Pojęcie grupy</a:t>
            </a:r>
          </a:p>
          <a:p>
            <a:r>
              <a:rPr lang="pl-PL" dirty="0" smtClean="0">
                <a:latin typeface="Palatino Linotype" pitchFamily="18" charset="0"/>
              </a:rPr>
              <a:t>Teorie zachowania grupowego</a:t>
            </a:r>
          </a:p>
          <a:p>
            <a:r>
              <a:rPr lang="pl-PL" dirty="0" smtClean="0">
                <a:latin typeface="Palatino Linotype" pitchFamily="18" charset="0"/>
              </a:rPr>
              <a:t>Normy grupowe i </a:t>
            </a:r>
            <a:r>
              <a:rPr lang="pl-PL" dirty="0" err="1" smtClean="0">
                <a:latin typeface="Palatino Linotype" pitchFamily="18" charset="0"/>
              </a:rPr>
              <a:t>komformizm</a:t>
            </a:r>
            <a:endParaRPr lang="pl-PL" dirty="0" smtClean="0">
              <a:latin typeface="Palatino Linotype" pitchFamily="18" charset="0"/>
            </a:endParaRPr>
          </a:p>
          <a:p>
            <a:r>
              <a:rPr lang="pl-PL" dirty="0" smtClean="0">
                <a:latin typeface="Palatino Linotype" pitchFamily="18" charset="0"/>
              </a:rPr>
              <a:t>Typologie grupy</a:t>
            </a:r>
          </a:p>
          <a:p>
            <a:r>
              <a:rPr lang="pl-PL" dirty="0" smtClean="0">
                <a:latin typeface="Palatino Linotype" pitchFamily="18" charset="0"/>
              </a:rPr>
              <a:t>Właściwości efektywnej grupy</a:t>
            </a:r>
          </a:p>
          <a:p>
            <a:r>
              <a:rPr lang="pl-PL" dirty="0" smtClean="0">
                <a:latin typeface="Palatino Linotype" pitchFamily="18" charset="0"/>
              </a:rPr>
              <a:t>Myślenie grupowe</a:t>
            </a:r>
          </a:p>
          <a:p>
            <a:r>
              <a:rPr lang="pl-PL" dirty="0" smtClean="0">
                <a:latin typeface="Palatino Linotype" pitchFamily="18" charset="0"/>
              </a:rPr>
              <a:t>Wady i zalety grupowego podejmowania decyzji</a:t>
            </a:r>
            <a:endParaRPr lang="pl-PL" dirty="0">
              <a:latin typeface="Palatino Linotyp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Pojęcie decyzji</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lstStyle/>
          <a:p>
            <a:pPr>
              <a:buNone/>
            </a:pPr>
            <a:r>
              <a:rPr lang="pl-PL" dirty="0" smtClean="0"/>
              <a:t>  </a:t>
            </a:r>
          </a:p>
          <a:p>
            <a:pPr>
              <a:buNone/>
            </a:pPr>
            <a:r>
              <a:rPr lang="pl-PL" dirty="0" smtClean="0"/>
              <a:t>    </a:t>
            </a:r>
            <a:r>
              <a:rPr lang="pl-PL" dirty="0" smtClean="0">
                <a:latin typeface="Palatino Linotype" pitchFamily="18" charset="0"/>
              </a:rPr>
              <a:t>Decyzja to akt świadomego, nielosowego wyboru jednego z   dopuszczalnych kierunków działania, co pozwala odróżnić zwykły wybór od wyboru szczególnego jakim jest decyzja. </a:t>
            </a:r>
            <a:endParaRPr lang="pl-PL" dirty="0">
              <a:latin typeface="Palatino Linotype"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Pojęcie decydowania</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a:bodyPr>
          <a:lstStyle/>
          <a:p>
            <a:pPr algn="just"/>
            <a:r>
              <a:rPr lang="pl-PL" sz="2600" dirty="0" smtClean="0">
                <a:solidFill>
                  <a:schemeClr val="bg2">
                    <a:lumMod val="50000"/>
                  </a:schemeClr>
                </a:solidFill>
                <a:latin typeface="Palatino Linotype" pitchFamily="18" charset="0"/>
              </a:rPr>
              <a:t>Decydowanie to szczególny przypadek wybierania:</a:t>
            </a:r>
          </a:p>
          <a:p>
            <a:pPr algn="just">
              <a:buFontTx/>
              <a:buChar char="-"/>
            </a:pPr>
            <a:r>
              <a:rPr lang="pl-PL" sz="2600" dirty="0" smtClean="0">
                <a:solidFill>
                  <a:schemeClr val="bg2">
                    <a:lumMod val="50000"/>
                  </a:schemeClr>
                </a:solidFill>
                <a:latin typeface="Palatino Linotype" pitchFamily="18" charset="0"/>
              </a:rPr>
              <a:t>Wybór ma prowadzić do określonego działania</a:t>
            </a:r>
          </a:p>
          <a:p>
            <a:pPr algn="just">
              <a:buFontTx/>
              <a:buChar char="-"/>
            </a:pPr>
            <a:r>
              <a:rPr lang="pl-PL" sz="2600" dirty="0" smtClean="0">
                <a:solidFill>
                  <a:schemeClr val="bg2">
                    <a:lumMod val="50000"/>
                  </a:schemeClr>
                </a:solidFill>
                <a:latin typeface="Palatino Linotype" pitchFamily="18" charset="0"/>
              </a:rPr>
              <a:t>Wybór ma być dokonany w sposób świadomy, na podstawie nielosowego kryterium</a:t>
            </a:r>
          </a:p>
          <a:p>
            <a:pPr algn="just"/>
            <a:r>
              <a:rPr lang="pl-PL" sz="2600" dirty="0" smtClean="0">
                <a:solidFill>
                  <a:schemeClr val="bg2">
                    <a:lumMod val="50000"/>
                  </a:schemeClr>
                </a:solidFill>
                <a:latin typeface="Palatino Linotype" pitchFamily="18" charset="0"/>
              </a:rPr>
              <a:t>Zbiór kierunków w decydowaniu jest w naturalny sposób ograniczony np. przez zasób wiedzy decydenta, normy prawne czy normy pozaprawne </a:t>
            </a:r>
          </a:p>
          <a:p>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accent5">
                    <a:lumMod val="75000"/>
                  </a:schemeClr>
                </a:solidFill>
              </a:rPr>
              <a:t>Typologie decyzji</a:t>
            </a:r>
            <a:endParaRPr lang="pl-PL" dirty="0">
              <a:solidFill>
                <a:schemeClr val="accent5">
                  <a:lumMod val="75000"/>
                </a:schemeClr>
              </a:solidFill>
            </a:endParaRPr>
          </a:p>
        </p:txBody>
      </p:sp>
      <p:sp>
        <p:nvSpPr>
          <p:cNvPr id="3" name="Symbol zastępczy zawartości 2"/>
          <p:cNvSpPr>
            <a:spLocks noGrp="1"/>
          </p:cNvSpPr>
          <p:nvPr>
            <p:ph sz="quarter" idx="1"/>
          </p:nvPr>
        </p:nvSpPr>
        <p:spPr/>
        <p:txBody>
          <a:bodyPr>
            <a:normAutofit fontScale="92500"/>
          </a:bodyPr>
          <a:lstStyle/>
          <a:p>
            <a:pPr algn="ctr">
              <a:buNone/>
            </a:pPr>
            <a:r>
              <a:rPr lang="pl-PL" dirty="0" smtClean="0"/>
              <a:t>Typologie decyzji wg koncepcji </a:t>
            </a:r>
          </a:p>
          <a:p>
            <a:pPr algn="ctr">
              <a:buNone/>
            </a:pPr>
            <a:r>
              <a:rPr lang="pl-PL" dirty="0" smtClean="0"/>
              <a:t>funkcji kierowniczych H </a:t>
            </a:r>
            <a:r>
              <a:rPr lang="pl-PL" dirty="0" err="1" smtClean="0"/>
              <a:t>Fayola</a:t>
            </a:r>
            <a:r>
              <a:rPr lang="pl-PL" dirty="0" smtClean="0"/>
              <a:t>:</a:t>
            </a:r>
          </a:p>
          <a:p>
            <a:r>
              <a:rPr lang="pl-PL" dirty="0" smtClean="0"/>
              <a:t>Decyzje związane z realizacją funkcji przewidywania i planowania</a:t>
            </a:r>
          </a:p>
          <a:p>
            <a:r>
              <a:rPr lang="pl-PL" dirty="0" smtClean="0"/>
              <a:t>Decyzje związane z realizacją funkcji organizowania</a:t>
            </a:r>
          </a:p>
          <a:p>
            <a:r>
              <a:rPr lang="pl-PL" dirty="0" smtClean="0"/>
              <a:t>Decyzje związane z realizacją funkcji koordynowania</a:t>
            </a:r>
          </a:p>
          <a:p>
            <a:r>
              <a:rPr lang="pl-PL" dirty="0" smtClean="0"/>
              <a:t>Decyzje związane z realizacją funkcji kontrolowania</a:t>
            </a:r>
          </a:p>
          <a:p>
            <a:r>
              <a:rPr lang="pl-PL" dirty="0" smtClean="0"/>
              <a:t>Decyzje związane z realizacją funkcji rozkazywania</a:t>
            </a:r>
          </a:p>
          <a:p>
            <a:endParaRPr lang="pl-PL" dirty="0" smtClean="0"/>
          </a:p>
          <a:p>
            <a:endParaRPr lang="pl-PL" dirty="0" smtClean="0"/>
          </a:p>
          <a:p>
            <a:endParaRPr lang="pl-PL" dirty="0" smtClean="0"/>
          </a:p>
          <a:p>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Inne typologie decyzji</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85000" lnSpcReduction="10000"/>
          </a:bodyPr>
          <a:lstStyle/>
          <a:p>
            <a:pPr algn="just">
              <a:buNone/>
            </a:pPr>
            <a:r>
              <a:rPr lang="pl-PL" dirty="0" smtClean="0"/>
              <a:t>   </a:t>
            </a:r>
            <a:r>
              <a:rPr lang="pl-PL" dirty="0" smtClean="0">
                <a:latin typeface="Palatino Linotype" pitchFamily="18" charset="0"/>
              </a:rPr>
              <a:t>Typologia oparta na koncepcji H A Simona i A </a:t>
            </a:r>
            <a:r>
              <a:rPr lang="pl-PL" dirty="0" err="1" smtClean="0">
                <a:latin typeface="Palatino Linotype" pitchFamily="18" charset="0"/>
              </a:rPr>
              <a:t>Newella</a:t>
            </a:r>
            <a:r>
              <a:rPr lang="pl-PL" dirty="0" smtClean="0">
                <a:latin typeface="Palatino Linotype" pitchFamily="18" charset="0"/>
              </a:rPr>
              <a:t>, można podzielić odpowiednio do </a:t>
            </a:r>
            <a:r>
              <a:rPr lang="pl-PL" dirty="0" err="1" smtClean="0">
                <a:latin typeface="Palatino Linotype" pitchFamily="18" charset="0"/>
              </a:rPr>
              <a:t>rdzaju</a:t>
            </a:r>
            <a:r>
              <a:rPr lang="pl-PL" dirty="0" smtClean="0">
                <a:latin typeface="Palatino Linotype" pitchFamily="18" charset="0"/>
              </a:rPr>
              <a:t> rozwiązywania problemów</a:t>
            </a:r>
          </a:p>
          <a:p>
            <a:pPr algn="just"/>
            <a:r>
              <a:rPr lang="pl-PL" dirty="0" smtClean="0">
                <a:latin typeface="Palatino Linotype" pitchFamily="18" charset="0"/>
              </a:rPr>
              <a:t>Decyzje o słabo określonej strukturze- odpowiednio dobrze poznane, opracowane na podstawie modeli matematycznych i precyzyjnych narzędzi pomiaru</a:t>
            </a:r>
          </a:p>
          <a:p>
            <a:pPr algn="just"/>
            <a:r>
              <a:rPr lang="pl-PL" dirty="0" smtClean="0">
                <a:latin typeface="Palatino Linotype" pitchFamily="18" charset="0"/>
              </a:rPr>
              <a:t>Decyzje o nieokreślonej strukturze- dotyczą problemów, których nie można jakościowo przewidzieć</a:t>
            </a:r>
          </a:p>
          <a:p>
            <a:pPr algn="just"/>
            <a:r>
              <a:rPr lang="pl-PL" dirty="0" smtClean="0">
                <a:latin typeface="Palatino Linotype" pitchFamily="18" charset="0"/>
              </a:rPr>
              <a:t>Decyzje o słabo określonej strukturze- trudno przewidzieć pod względem ilościowym i jakościowym</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Pojęcie grupy</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a:bodyPr>
          <a:lstStyle/>
          <a:p>
            <a:pPr algn="just"/>
            <a:r>
              <a:rPr lang="pl-PL" dirty="0" smtClean="0"/>
              <a:t>G </a:t>
            </a:r>
            <a:r>
              <a:rPr lang="pl-PL" sz="2400" dirty="0" err="1" smtClean="0">
                <a:latin typeface="Palatino Linotype" pitchFamily="18" charset="0"/>
              </a:rPr>
              <a:t>Homans</a:t>
            </a:r>
            <a:r>
              <a:rPr lang="pl-PL" sz="2400" dirty="0" smtClean="0">
                <a:latin typeface="Palatino Linotype" pitchFamily="18" charset="0"/>
              </a:rPr>
              <a:t>- zbiór komunikujących się ze sobą przez pewien czas osób w liczbie pozwalającej wszystkim na komunikację bezpośrednią (twarzą w twarz), a nie przez pośredników</a:t>
            </a:r>
          </a:p>
          <a:p>
            <a:pPr algn="just"/>
            <a:r>
              <a:rPr lang="pl-PL" sz="2400" dirty="0" smtClean="0">
                <a:latin typeface="Palatino Linotype" pitchFamily="18" charset="0"/>
              </a:rPr>
              <a:t>D.J. </a:t>
            </a:r>
            <a:r>
              <a:rPr lang="pl-PL" sz="2400" dirty="0" err="1" smtClean="0">
                <a:latin typeface="Palatino Linotype" pitchFamily="18" charset="0"/>
              </a:rPr>
              <a:t>Lawless</a:t>
            </a:r>
            <a:r>
              <a:rPr lang="pl-PL" sz="2400" dirty="0" smtClean="0">
                <a:latin typeface="Palatino Linotype" pitchFamily="18" charset="0"/>
              </a:rPr>
              <a:t>- grupę tworzą dwie lub więcej osoby, pomiędzy którymi zachodzą interakcje polegające na zachowaniu każdego członka grupy wpływa na zachowanie każdego innego członka grupy oraz że członków grupy charakteryzuje wspólnota niektórych percepcji, przekonań, wartości i celów</a:t>
            </a:r>
            <a:endParaRPr lang="pl-PL" sz="2400" dirty="0">
              <a:latin typeface="Palatino Linotype"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solidFill>
                  <a:schemeClr val="bg2">
                    <a:lumMod val="60000"/>
                    <a:lumOff val="40000"/>
                  </a:schemeClr>
                </a:solidFill>
              </a:rPr>
              <a:t>Organizacja jako system decyzyjny</a:t>
            </a:r>
            <a:endParaRPr lang="pl-PL" b="1" dirty="0">
              <a:solidFill>
                <a:schemeClr val="bg2">
                  <a:lumMod val="60000"/>
                  <a:lumOff val="40000"/>
                </a:schemeClr>
              </a:solidFill>
            </a:endParaRPr>
          </a:p>
        </p:txBody>
      </p:sp>
      <p:sp>
        <p:nvSpPr>
          <p:cNvPr id="3" name="Symbol zastępczy zawartości 2"/>
          <p:cNvSpPr>
            <a:spLocks noGrp="1"/>
          </p:cNvSpPr>
          <p:nvPr>
            <p:ph sz="quarter" idx="1"/>
          </p:nvPr>
        </p:nvSpPr>
        <p:spPr/>
        <p:txBody>
          <a:bodyPr/>
          <a:lstStyle/>
          <a:p>
            <a:r>
              <a:rPr lang="pl-PL" dirty="0" smtClean="0">
                <a:latin typeface="Palatino Linotype" pitchFamily="18" charset="0"/>
              </a:rPr>
              <a:t>Ograniczona racjonalność</a:t>
            </a:r>
          </a:p>
          <a:p>
            <a:r>
              <a:rPr lang="pl-PL" dirty="0" smtClean="0">
                <a:latin typeface="Palatino Linotype" pitchFamily="18" charset="0"/>
              </a:rPr>
              <a:t>Organizacja jako hierarchia decyzji</a:t>
            </a:r>
          </a:p>
          <a:p>
            <a:r>
              <a:rPr lang="pl-PL" dirty="0" smtClean="0">
                <a:latin typeface="Palatino Linotype" pitchFamily="18" charset="0"/>
              </a:rPr>
              <a:t>Struktura organizacyjna i podejmowanie decyzji</a:t>
            </a:r>
          </a:p>
          <a:p>
            <a:r>
              <a:rPr lang="pl-PL" dirty="0" smtClean="0">
                <a:latin typeface="Palatino Linotype" pitchFamily="18" charset="0"/>
              </a:rPr>
              <a:t>Koncepcja J Thompsona</a:t>
            </a:r>
            <a:endParaRPr lang="pl-PL" dirty="0">
              <a:latin typeface="Palatino Linotype"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bg2">
                    <a:lumMod val="60000"/>
                    <a:lumOff val="40000"/>
                  </a:schemeClr>
                </a:solidFill>
              </a:rPr>
              <a:t>Problemy decyzyjne</a:t>
            </a:r>
            <a:endParaRPr lang="pl-PL" dirty="0">
              <a:solidFill>
                <a:schemeClr val="bg2">
                  <a:lumMod val="60000"/>
                  <a:lumOff val="40000"/>
                </a:schemeClr>
              </a:solidFill>
            </a:endParaRPr>
          </a:p>
        </p:txBody>
      </p:sp>
      <p:sp>
        <p:nvSpPr>
          <p:cNvPr id="3" name="Symbol zastępczy zawartości 2"/>
          <p:cNvSpPr>
            <a:spLocks noGrp="1"/>
          </p:cNvSpPr>
          <p:nvPr>
            <p:ph sz="quarter" idx="1"/>
          </p:nvPr>
        </p:nvSpPr>
        <p:spPr/>
        <p:txBody>
          <a:bodyPr>
            <a:normAutofit/>
          </a:bodyPr>
          <a:lstStyle/>
          <a:p>
            <a:pPr algn="just"/>
            <a:r>
              <a:rPr lang="pl-PL" sz="2000" dirty="0" smtClean="0">
                <a:latin typeface="Palatino Linotype" pitchFamily="18" charset="0"/>
              </a:rPr>
              <a:t>Gracz ma wybrać jedną z trzech skrzynek: w jednej jest cenna nagroda. Gracz wskazuje skrzynkę - nic nie wiedząc wybiera ją losowo. Przed otwarciem skrzynki prowadzący teleturniej (który wie, gdzie jest nagroda) otwiera jedną z pozostałych dwóch skrzynek, pustą. Prowadzący pyta gracza: "Pozostajesz przy swoim wyborze, czy zmieniasz?". Co ma zrobić gracz? Pozostać przy swoim początkowym wyborze, czy go zmienić? Jakie jest prawdopodobieństwo, że nagroda jest w już wybranej skrzynce, a jakie, że nagroda jest w pozostałej, nieotwartej skrzynce?</a:t>
            </a:r>
            <a:endParaRPr lang="pl-PL" sz="2000" dirty="0">
              <a:latin typeface="Palatino Linotype"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Problemy decyzyjne</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55000" lnSpcReduction="20000"/>
          </a:bodyPr>
          <a:lstStyle/>
          <a:p>
            <a:pPr>
              <a:buNone/>
            </a:pPr>
            <a:r>
              <a:rPr lang="pl-PL" b="1" dirty="0" smtClean="0">
                <a:latin typeface="Palatino Linotype" pitchFamily="18" charset="0"/>
              </a:rPr>
              <a:t>     W </a:t>
            </a:r>
            <a:r>
              <a:rPr lang="pl-PL" b="1" dirty="0" smtClean="0">
                <a:latin typeface="Palatino Linotype" pitchFamily="18" charset="0"/>
              </a:rPr>
              <a:t>lochu siedzą, czekając na egzekucję, w oddzielnych celach Łukasz, Jan i Piotr. Wyrok jest dziwny: dwóch z nich straci głowy na szafocie w niedzielny poranek, przy czym do ostatniej chwili nie będą wiedzieli, kto umrze, a kto przeżyje. Piotr męczy się i nie może spać w noc z soboty na decydującą niedzielę. W końcu zwraca się do strażnika: </a:t>
            </a:r>
            <a:endParaRPr lang="pl-PL" dirty="0" smtClean="0">
              <a:latin typeface="Palatino Linotype" pitchFamily="18" charset="0"/>
            </a:endParaRPr>
          </a:p>
          <a:p>
            <a:pPr>
              <a:buNone/>
            </a:pPr>
            <a:r>
              <a:rPr lang="pl-PL" b="1" dirty="0" smtClean="0">
                <a:latin typeface="Palatino Linotype" pitchFamily="18" charset="0"/>
              </a:rPr>
              <a:t>      - </a:t>
            </a:r>
            <a:r>
              <a:rPr lang="pl-PL" b="1" dirty="0" smtClean="0">
                <a:latin typeface="Palatino Linotype" pitchFamily="18" charset="0"/>
              </a:rPr>
              <a:t>Wiem, że wiesz, ale nie możesz mi powiedzieć, czy przeżyję, czy zginę. Ale wiem, że co najmniej jeden z moich współwięźniów zginie rano. Podając mi imię jednego z nich, który zginie, nie zmienisz mojej sytuacji. Powiedz mi, proszę, imię mojego współwięźnia, który zginie rano. </a:t>
            </a:r>
            <a:endParaRPr lang="pl-PL" dirty="0" smtClean="0">
              <a:latin typeface="Palatino Linotype" pitchFamily="18" charset="0"/>
            </a:endParaRPr>
          </a:p>
          <a:p>
            <a:pPr>
              <a:buNone/>
            </a:pPr>
            <a:r>
              <a:rPr lang="pl-PL" b="1" dirty="0" smtClean="0">
                <a:latin typeface="Palatino Linotype" pitchFamily="18" charset="0"/>
              </a:rPr>
              <a:t>       Po </a:t>
            </a:r>
            <a:r>
              <a:rPr lang="pl-PL" b="1" dirty="0" smtClean="0">
                <a:latin typeface="Palatino Linotype" pitchFamily="18" charset="0"/>
              </a:rPr>
              <a:t>zastanowieniu strażnik stwierdził, że spełnienie prośby rzeczywiście nie narusza wyroku, więc szepnął na ucho Piotrowi: "Łukasz". Uradowany Piotr wylewnie podziękował strażnikowi. Zdziwiony strażnik poprosił o wyjaśnienie. </a:t>
            </a:r>
            <a:endParaRPr lang="pl-PL" dirty="0" smtClean="0">
              <a:latin typeface="Palatino Linotype" pitchFamily="18" charset="0"/>
            </a:endParaRPr>
          </a:p>
          <a:p>
            <a:pPr>
              <a:buNone/>
            </a:pPr>
            <a:r>
              <a:rPr lang="pl-PL" b="1" dirty="0" smtClean="0">
                <a:latin typeface="Palatino Linotype" pitchFamily="18" charset="0"/>
              </a:rPr>
              <a:t>     - </a:t>
            </a:r>
            <a:r>
              <a:rPr lang="pl-PL" b="1" dirty="0" smtClean="0">
                <a:latin typeface="Palatino Linotype" pitchFamily="18" charset="0"/>
              </a:rPr>
              <a:t>Miałem jedną szansę na trzy, że przeżyję (prawdopodobieństwo przeżycia równe 1/3). Teraz mam jedną szansę na dwie, że przeżyję (prawdopodobieństwo przeżycia 1/2)! </a:t>
            </a:r>
            <a:endParaRPr lang="pl-PL" dirty="0" smtClean="0">
              <a:latin typeface="Palatino Linotype" pitchFamily="18" charset="0"/>
            </a:endParaRPr>
          </a:p>
          <a:p>
            <a:pPr>
              <a:buNone/>
            </a:pPr>
            <a:r>
              <a:rPr lang="pl-PL" b="1" dirty="0" smtClean="0">
                <a:latin typeface="Palatino Linotype" pitchFamily="18" charset="0"/>
              </a:rPr>
              <a:t>      - </a:t>
            </a:r>
            <a:r>
              <a:rPr lang="pl-PL" b="1" dirty="0" smtClean="0">
                <a:latin typeface="Palatino Linotype" pitchFamily="18" charset="0"/>
              </a:rPr>
              <a:t>Ale przecież mogłeś od początku założyć, że ta rozmowa już się odbyła - cokolwiek bym odpowiedział, i tak zostaje ci jedna szansa na dwie! </a:t>
            </a:r>
            <a:r>
              <a:rPr lang="pl-PL" dirty="0" smtClean="0">
                <a:latin typeface="Palatino Linotype" pitchFamily="18" charset="0"/>
              </a:rPr>
              <a:t> </a:t>
            </a:r>
          </a:p>
          <a:p>
            <a:pPr>
              <a:buNone/>
            </a:pPr>
            <a:r>
              <a:rPr lang="pl-PL" b="1" dirty="0" smtClean="0">
                <a:latin typeface="Palatino Linotype" pitchFamily="18" charset="0"/>
              </a:rPr>
              <a:t> </a:t>
            </a:r>
            <a:r>
              <a:rPr lang="pl-PL" b="1" dirty="0" smtClean="0">
                <a:latin typeface="Palatino Linotype" pitchFamily="18" charset="0"/>
              </a:rPr>
              <a:t>    Na </a:t>
            </a:r>
            <a:r>
              <a:rPr lang="pl-PL" b="1" dirty="0" smtClean="0">
                <a:latin typeface="Palatino Linotype" pitchFamily="18" charset="0"/>
              </a:rPr>
              <a:t>tym właśnie polega paradoks: które obliczenie prawdopodobieństwa jest słuszne: początkowe (wynik 1/3), czy z wykorzystaniem strażnika (wynik 1/2)?</a:t>
            </a:r>
            <a:r>
              <a:rPr lang="pl-PL" dirty="0" smtClean="0">
                <a:latin typeface="Palatino Linotype" pitchFamily="18" charset="0"/>
              </a:rPr>
              <a:t> </a:t>
            </a:r>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Ograniczona racjonalność</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77500" lnSpcReduction="20000"/>
          </a:bodyPr>
          <a:lstStyle/>
          <a:p>
            <a:pPr algn="just"/>
            <a:r>
              <a:rPr lang="pl-PL" dirty="0" smtClean="0">
                <a:solidFill>
                  <a:schemeClr val="bg2">
                    <a:lumMod val="50000"/>
                  </a:schemeClr>
                </a:solidFill>
              </a:rPr>
              <a:t>Zjawisko to opisał Herbert Simon- autor Nagrody Nobla w dziedzinie ekonomii w 1978 r. </a:t>
            </a:r>
          </a:p>
          <a:p>
            <a:pPr algn="just"/>
            <a:r>
              <a:rPr lang="pl-PL" dirty="0" smtClean="0">
                <a:solidFill>
                  <a:schemeClr val="bg2">
                    <a:lumMod val="50000"/>
                  </a:schemeClr>
                </a:solidFill>
              </a:rPr>
              <a:t>Założenia: pełna racjonalność jest trudna, a nawet niemożliwa, co uzasadnia się ograniczoną wiedzą człowieka, jego nawykami, zwyczajami i przyjętymi systemami wartości a także celami organizacyjnymi</a:t>
            </a:r>
          </a:p>
          <a:p>
            <a:pPr algn="just"/>
            <a:r>
              <a:rPr lang="pl-PL" dirty="0" smtClean="0">
                <a:solidFill>
                  <a:schemeClr val="bg2">
                    <a:lumMod val="50000"/>
                  </a:schemeClr>
                </a:solidFill>
              </a:rPr>
              <a:t>Praktyka pokazuje, że decydenci nie poszukują wszystkich możliwych  kierunków działania, ale poszukują kierunku do póki uznają, iż mogą go zaakceptować w tym momencie poszukiwanie kolejnych kierunków działania ulega przerwaniu. Czasami dochodzi do dalszego poszukiwania, jednak polega ono na wyborze nie najbardziej optymalnego, a satysfakcjonującego rozwiązania, który w istocie został już wcześniej przesądzony. </a:t>
            </a:r>
          </a:p>
          <a:p>
            <a:pPr algn="just"/>
            <a:r>
              <a:rPr lang="pl-PL" dirty="0" smtClean="0">
                <a:solidFill>
                  <a:schemeClr val="bg2">
                    <a:lumMod val="50000"/>
                  </a:schemeClr>
                </a:solidFill>
              </a:rPr>
              <a:t>Decyzja jest podejmowana jedynie na podstawie ułamka wszystkich możliwości</a:t>
            </a:r>
            <a:endParaRPr lang="pl-PL" dirty="0">
              <a:solidFill>
                <a:schemeClr val="bg2">
                  <a:lumMod val="5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solidFill>
                  <a:schemeClr val="accent5">
                    <a:lumMod val="75000"/>
                  </a:schemeClr>
                </a:solidFill>
              </a:rPr>
              <a:t>Organizacja jako hierarchia decyzji</a:t>
            </a:r>
            <a:endParaRPr lang="pl-PL" b="1" dirty="0">
              <a:solidFill>
                <a:schemeClr val="accent5">
                  <a:lumMod val="75000"/>
                </a:schemeClr>
              </a:solidFill>
            </a:endParaRPr>
          </a:p>
        </p:txBody>
      </p:sp>
      <p:sp>
        <p:nvSpPr>
          <p:cNvPr id="3" name="Symbol zastępczy zawartości 2"/>
          <p:cNvSpPr>
            <a:spLocks noGrp="1"/>
          </p:cNvSpPr>
          <p:nvPr>
            <p:ph sz="quarter" idx="1"/>
          </p:nvPr>
        </p:nvSpPr>
        <p:spPr/>
        <p:txBody>
          <a:bodyPr>
            <a:normAutofit fontScale="92500"/>
          </a:bodyPr>
          <a:lstStyle/>
          <a:p>
            <a:pPr algn="just">
              <a:buFont typeface="Wingdings" pitchFamily="2" charset="2"/>
              <a:buChar char="ü"/>
            </a:pPr>
            <a:r>
              <a:rPr lang="pl-PL" dirty="0" smtClean="0">
                <a:solidFill>
                  <a:schemeClr val="tx1">
                    <a:lumMod val="85000"/>
                    <a:lumOff val="15000"/>
                  </a:schemeClr>
                </a:solidFill>
                <a:latin typeface="Palatino Linotype" pitchFamily="18" charset="0"/>
              </a:rPr>
              <a:t>Według H.A. Simona przyjęty w organizacji podział pracy w podejmowaniu decyzji sprzyja zwiększeniu racjonalności decyzji podejmowanych w organizacji: organizacja uwzględnia większą liczbę istotnych czynników dla jakości decyzji, aniżeli jest to w stanie uczynić pojedyncza osoba</a:t>
            </a:r>
          </a:p>
          <a:p>
            <a:pPr algn="just">
              <a:buFont typeface="Wingdings" pitchFamily="2" charset="2"/>
              <a:buChar char="ü"/>
            </a:pPr>
            <a:r>
              <a:rPr lang="pl-PL" dirty="0" smtClean="0">
                <a:solidFill>
                  <a:schemeClr val="tx1">
                    <a:lumMod val="85000"/>
                    <a:lumOff val="15000"/>
                  </a:schemeClr>
                </a:solidFill>
                <a:latin typeface="Palatino Linotype" pitchFamily="18" charset="0"/>
              </a:rPr>
              <a:t>Wyższa racjonalność decyzji następuje wtedy, gdy wszyscy członkowie organizacji podzielają końcowy i całościowy cel organizacji.</a:t>
            </a:r>
            <a:endParaRPr lang="pl-PL" dirty="0">
              <a:solidFill>
                <a:schemeClr val="tx1">
                  <a:lumMod val="85000"/>
                  <a:lumOff val="15000"/>
                </a:schemeClr>
              </a:solidFill>
              <a:latin typeface="Palatino Linotype"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sz="3500" b="1" dirty="0" smtClean="0">
                <a:solidFill>
                  <a:schemeClr val="bg2">
                    <a:lumMod val="60000"/>
                    <a:lumOff val="40000"/>
                  </a:schemeClr>
                </a:solidFill>
                <a:latin typeface="Palatino Linotype" pitchFamily="18" charset="0"/>
              </a:rPr>
              <a:t>Podejmowanie decyzji a strukturalne cechy organizacji </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a:bodyPr>
          <a:lstStyle/>
          <a:p>
            <a:endParaRPr lang="pl-PL" dirty="0" smtClean="0"/>
          </a:p>
          <a:p>
            <a:pPr algn="just"/>
            <a:r>
              <a:rPr lang="pl-PL" dirty="0" smtClean="0">
                <a:latin typeface="Palatino Linotype" pitchFamily="18" charset="0"/>
              </a:rPr>
              <a:t>Wpływ złożoności na podejmowanie decyzji </a:t>
            </a:r>
          </a:p>
          <a:p>
            <a:pPr algn="just"/>
            <a:r>
              <a:rPr lang="pl-PL" dirty="0" smtClean="0">
                <a:latin typeface="Palatino Linotype" pitchFamily="18" charset="0"/>
              </a:rPr>
              <a:t>Wpływ  formalizacji na podejmowanie decyzji </a:t>
            </a:r>
          </a:p>
          <a:p>
            <a:pPr algn="just"/>
            <a:r>
              <a:rPr lang="pl-PL" dirty="0" smtClean="0">
                <a:latin typeface="Palatino Linotype" pitchFamily="18" charset="0"/>
              </a:rPr>
              <a:t>Wpływ  centralizacji na podejmowanie decyzji </a:t>
            </a:r>
          </a:p>
          <a:p>
            <a:pPr algn="just"/>
            <a:endParaRPr lang="pl-PL" dirty="0">
              <a:latin typeface="Palatino Linotype"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Koncepcja J.D Thompsona </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normAutofit/>
          </a:bodyPr>
          <a:lstStyle/>
          <a:p>
            <a:pPr algn="just"/>
            <a:r>
              <a:rPr lang="pl-PL" sz="2400" dirty="0" smtClean="0">
                <a:latin typeface="Palatino Linotype" pitchFamily="18" charset="0"/>
              </a:rPr>
              <a:t>Przekonanie o istnieniu związku przyczynowo-skutkowego pomiędzy kierunkiem działania i wynikiem </a:t>
            </a:r>
          </a:p>
          <a:p>
            <a:pPr algn="just"/>
            <a:r>
              <a:rPr lang="pl-PL" sz="2400" dirty="0" smtClean="0">
                <a:latin typeface="Palatino Linotype" pitchFamily="18" charset="0"/>
              </a:rPr>
              <a:t>Preferencje dotyczące możliwych wyników odnoszące się do konsensusu w kwestii organizacyjnych celów</a:t>
            </a:r>
          </a:p>
          <a:p>
            <a:pPr algn="just"/>
            <a:r>
              <a:rPr lang="pl-PL" sz="2400" dirty="0" smtClean="0">
                <a:latin typeface="Palatino Linotype" pitchFamily="18" charset="0"/>
              </a:rPr>
              <a:t>Typologie organizacyjnych decyzji:</a:t>
            </a:r>
          </a:p>
          <a:p>
            <a:pPr algn="just">
              <a:buFontTx/>
              <a:buChar char="-"/>
            </a:pPr>
            <a:r>
              <a:rPr lang="pl-PL" sz="2400" dirty="0" smtClean="0">
                <a:latin typeface="Palatino Linotype" pitchFamily="18" charset="0"/>
              </a:rPr>
              <a:t>wybór przez obliczanie</a:t>
            </a:r>
          </a:p>
          <a:p>
            <a:pPr algn="just">
              <a:buFontTx/>
              <a:buChar char="-"/>
            </a:pPr>
            <a:r>
              <a:rPr lang="pl-PL" sz="2400" dirty="0" smtClean="0">
                <a:latin typeface="Palatino Linotype" pitchFamily="18" charset="0"/>
              </a:rPr>
              <a:t>wybór przez osąd</a:t>
            </a:r>
          </a:p>
          <a:p>
            <a:pPr algn="just">
              <a:buFontTx/>
              <a:buChar char="-"/>
            </a:pPr>
            <a:r>
              <a:rPr lang="pl-PL" sz="2400" dirty="0" smtClean="0">
                <a:latin typeface="Palatino Linotype" pitchFamily="18" charset="0"/>
              </a:rPr>
              <a:t>wybór przez kompromis, </a:t>
            </a:r>
          </a:p>
          <a:p>
            <a:pPr algn="just">
              <a:buFontTx/>
              <a:buChar char="-"/>
            </a:pPr>
            <a:r>
              <a:rPr lang="pl-PL" sz="2400" dirty="0" smtClean="0">
                <a:latin typeface="Palatino Linotype" pitchFamily="18" charset="0"/>
              </a:rPr>
              <a:t>wybór przez inspiracje.</a:t>
            </a:r>
          </a:p>
          <a:p>
            <a:pPr algn="just">
              <a:buFontTx/>
              <a:buChar char="-"/>
            </a:pPr>
            <a:endParaRPr lang="pl-PL"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sz="3500" b="1" dirty="0" smtClean="0">
                <a:solidFill>
                  <a:schemeClr val="accent5">
                    <a:lumMod val="75000"/>
                  </a:schemeClr>
                </a:solidFill>
                <a:latin typeface="Palatino Linotype" pitchFamily="18" charset="0"/>
              </a:rPr>
              <a:t>Grupowe podejmowanie decyzji </a:t>
            </a:r>
            <a:endParaRPr lang="pl-PL" sz="3500" b="1" dirty="0">
              <a:solidFill>
                <a:schemeClr val="accent5">
                  <a:lumMod val="75000"/>
                </a:schemeClr>
              </a:solidFill>
              <a:latin typeface="Palatino Linotype" pitchFamily="18" charset="0"/>
            </a:endParaRPr>
          </a:p>
        </p:txBody>
      </p:sp>
      <p:graphicFrame>
        <p:nvGraphicFramePr>
          <p:cNvPr id="4" name="Symbol zastępczy zawartości 3"/>
          <p:cNvGraphicFramePr>
            <a:graphicFrameLocks noGrp="1"/>
          </p:cNvGraphicFramePr>
          <p:nvPr>
            <p:ph sz="quarter" idx="1"/>
          </p:nvPr>
        </p:nvGraphicFramePr>
        <p:xfrm>
          <a:off x="539552" y="2636912"/>
          <a:ext cx="8153400" cy="2595880"/>
        </p:xfrm>
        <a:graphic>
          <a:graphicData uri="http://schemas.openxmlformats.org/drawingml/2006/table">
            <a:tbl>
              <a:tblPr firstRow="1" bandRow="1">
                <a:tableStyleId>{5C22544A-7EE6-4342-B048-85BDC9FD1C3A}</a:tableStyleId>
              </a:tblPr>
              <a:tblGrid>
                <a:gridCol w="4076700"/>
                <a:gridCol w="4076700"/>
              </a:tblGrid>
              <a:tr h="370840">
                <a:tc>
                  <a:txBody>
                    <a:bodyPr/>
                    <a:lstStyle/>
                    <a:p>
                      <a:pPr algn="ctr"/>
                      <a:r>
                        <a:rPr lang="pl-PL" dirty="0" smtClean="0">
                          <a:solidFill>
                            <a:schemeClr val="bg2">
                              <a:lumMod val="75000"/>
                            </a:schemeClr>
                          </a:solidFill>
                        </a:rPr>
                        <a:t>ZALETY</a:t>
                      </a:r>
                      <a:r>
                        <a:rPr lang="pl-PL" baseline="0" dirty="0" smtClean="0">
                          <a:solidFill>
                            <a:schemeClr val="bg2">
                              <a:lumMod val="75000"/>
                            </a:schemeClr>
                          </a:solidFill>
                        </a:rPr>
                        <a:t> </a:t>
                      </a:r>
                      <a:endParaRPr lang="pl-PL" dirty="0">
                        <a:solidFill>
                          <a:schemeClr val="bg2">
                            <a:lumMod val="75000"/>
                          </a:schemeClr>
                        </a:solidFill>
                      </a:endParaRPr>
                    </a:p>
                  </a:txBody>
                  <a:tcPr/>
                </a:tc>
                <a:tc>
                  <a:txBody>
                    <a:bodyPr/>
                    <a:lstStyle/>
                    <a:p>
                      <a:pPr algn="ctr"/>
                      <a:r>
                        <a:rPr lang="pl-PL" dirty="0" smtClean="0">
                          <a:solidFill>
                            <a:schemeClr val="bg2">
                              <a:lumMod val="75000"/>
                            </a:schemeClr>
                          </a:solidFill>
                        </a:rPr>
                        <a:t>WADY</a:t>
                      </a:r>
                      <a:endParaRPr lang="pl-PL" dirty="0">
                        <a:solidFill>
                          <a:schemeClr val="bg2">
                            <a:lumMod val="75000"/>
                          </a:schemeClr>
                        </a:solidFill>
                      </a:endParaRPr>
                    </a:p>
                  </a:txBody>
                  <a:tcPr/>
                </a:tc>
              </a:tr>
              <a:tr h="370840">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dirty="0"/>
                    </a:p>
                  </a:txBody>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sz="3500" b="1" dirty="0" smtClean="0">
                <a:solidFill>
                  <a:schemeClr val="bg2">
                    <a:lumMod val="60000"/>
                    <a:lumOff val="40000"/>
                  </a:schemeClr>
                </a:solidFill>
                <a:latin typeface="Palatino Linotype" pitchFamily="18" charset="0"/>
              </a:rPr>
              <a:t>Strategie grupowego</a:t>
            </a:r>
            <a:br>
              <a:rPr lang="pl-PL" sz="3500" b="1" dirty="0" smtClean="0">
                <a:solidFill>
                  <a:schemeClr val="bg2">
                    <a:lumMod val="60000"/>
                    <a:lumOff val="40000"/>
                  </a:schemeClr>
                </a:solidFill>
                <a:latin typeface="Palatino Linotype" pitchFamily="18" charset="0"/>
              </a:rPr>
            </a:br>
            <a:r>
              <a:rPr lang="pl-PL" sz="3500" b="1" dirty="0" smtClean="0">
                <a:solidFill>
                  <a:schemeClr val="bg2">
                    <a:lumMod val="60000"/>
                    <a:lumOff val="40000"/>
                  </a:schemeClr>
                </a:solidFill>
                <a:latin typeface="Palatino Linotype" pitchFamily="18" charset="0"/>
              </a:rPr>
              <a:t> podejmowania decyzji</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62500" lnSpcReduction="20000"/>
          </a:bodyPr>
          <a:lstStyle/>
          <a:p>
            <a:pPr algn="just">
              <a:buNone/>
            </a:pPr>
            <a:r>
              <a:rPr lang="pl-PL" dirty="0" smtClean="0">
                <a:latin typeface="Palatino Linotype" pitchFamily="18" charset="0"/>
              </a:rPr>
              <a:t>Dość powszechnie wyróżnia się trzy strategie (typy) grupowego podejmowania decyzji: </a:t>
            </a:r>
          </a:p>
          <a:p>
            <a:pPr algn="just"/>
            <a:r>
              <a:rPr lang="pl-PL" dirty="0" smtClean="0">
                <a:latin typeface="Palatino Linotype" pitchFamily="18" charset="0"/>
              </a:rPr>
              <a:t> rutynowe podejmowanie decyzji,</a:t>
            </a:r>
          </a:p>
          <a:p>
            <a:pPr algn="just"/>
            <a:r>
              <a:rPr lang="pl-PL" dirty="0" smtClean="0">
                <a:latin typeface="Palatino Linotype" pitchFamily="18" charset="0"/>
              </a:rPr>
              <a:t>twórcze podejmowanie decyzji, </a:t>
            </a:r>
          </a:p>
          <a:p>
            <a:pPr algn="just"/>
            <a:r>
              <a:rPr lang="pl-PL" dirty="0" smtClean="0">
                <a:latin typeface="Palatino Linotype" pitchFamily="18" charset="0"/>
              </a:rPr>
              <a:t>negocjacyjne podejmowanie decyzji </a:t>
            </a:r>
          </a:p>
          <a:p>
            <a:pPr algn="just">
              <a:buNone/>
            </a:pPr>
            <a:r>
              <a:rPr lang="pl-PL" dirty="0" smtClean="0">
                <a:latin typeface="Palatino Linotype" pitchFamily="18" charset="0"/>
              </a:rPr>
              <a:t>To, którą strategię grupa wybierze i zastosuje, zależy od rodzaju podejmowanej decyzji. Można zauważyć, że strategie pierwsza i druga dotyczą w istocie podejmowania decyzji – odpowiednio – programowanych i nieprogramowanych.</a:t>
            </a:r>
          </a:p>
          <a:p>
            <a:pPr algn="just">
              <a:buNone/>
            </a:pPr>
            <a:r>
              <a:rPr lang="pl-PL" dirty="0" smtClean="0">
                <a:latin typeface="Palatino Linotype" pitchFamily="18" charset="0"/>
              </a:rPr>
              <a:t>Na każdą z trzech strategii grupowego podejmowania decyzji składa się zachowanie grupowe, które można sprowadzić do pięciu wymiarów: </a:t>
            </a:r>
          </a:p>
          <a:p>
            <a:pPr marL="514350" indent="-514350" algn="just">
              <a:buAutoNum type="arabicParenR"/>
            </a:pPr>
            <a:r>
              <a:rPr lang="pl-PL" dirty="0" smtClean="0">
                <a:latin typeface="Palatino Linotype" pitchFamily="18" charset="0"/>
              </a:rPr>
              <a:t>struktura grupy, </a:t>
            </a:r>
          </a:p>
          <a:p>
            <a:pPr marL="514350" indent="-514350" algn="just">
              <a:buAutoNum type="arabicParenR"/>
            </a:pPr>
            <a:r>
              <a:rPr lang="pl-PL" dirty="0" err="1" smtClean="0">
                <a:latin typeface="Palatino Linotype" pitchFamily="18" charset="0"/>
              </a:rPr>
              <a:t>r</a:t>
            </a:r>
            <a:r>
              <a:rPr lang="en-US" dirty="0" smtClean="0">
                <a:latin typeface="Palatino Linotype" pitchFamily="18" charset="0"/>
              </a:rPr>
              <a:t>ole </a:t>
            </a:r>
            <a:r>
              <a:rPr lang="pl-PL" dirty="0" smtClean="0">
                <a:latin typeface="Palatino Linotype" pitchFamily="18" charset="0"/>
              </a:rPr>
              <a:t>grupowe,</a:t>
            </a:r>
            <a:r>
              <a:rPr lang="en-US" dirty="0" smtClean="0">
                <a:latin typeface="Palatino Linotype" pitchFamily="18" charset="0"/>
              </a:rPr>
              <a:t> </a:t>
            </a:r>
            <a:endParaRPr lang="pl-PL" dirty="0" smtClean="0">
              <a:latin typeface="Palatino Linotype" pitchFamily="18" charset="0"/>
            </a:endParaRPr>
          </a:p>
          <a:p>
            <a:pPr marL="514350" indent="-514350" algn="just">
              <a:buAutoNum type="arabicParenR"/>
            </a:pPr>
            <a:r>
              <a:rPr lang="pl-PL" dirty="0" smtClean="0">
                <a:latin typeface="Palatino Linotype" pitchFamily="18" charset="0"/>
              </a:rPr>
              <a:t>proces grupowy, </a:t>
            </a:r>
          </a:p>
          <a:p>
            <a:pPr marL="514350" indent="-514350" algn="just">
              <a:buAutoNum type="arabicParenR"/>
            </a:pPr>
            <a:r>
              <a:rPr lang="pl-PL" dirty="0" smtClean="0">
                <a:latin typeface="Palatino Linotype" pitchFamily="18" charset="0"/>
              </a:rPr>
              <a:t>styl grupowy ,</a:t>
            </a:r>
          </a:p>
          <a:p>
            <a:pPr marL="514350" indent="-514350" algn="just">
              <a:buAutoNum type="arabicParenR"/>
            </a:pPr>
            <a:r>
              <a:rPr lang="pl-PL" dirty="0" smtClean="0">
                <a:latin typeface="Palatino Linotype" pitchFamily="18" charset="0"/>
              </a:rPr>
              <a:t>normy grupowe.</a:t>
            </a:r>
          </a:p>
          <a:p>
            <a:endParaRPr lang="pl-P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Charakter grup decyzyjnych</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lstStyle/>
          <a:p>
            <a:endParaRPr lang="pl-PL" dirty="0" smtClean="0">
              <a:latin typeface="Palatino Linotype" pitchFamily="18" charset="0"/>
            </a:endParaRPr>
          </a:p>
          <a:p>
            <a:r>
              <a:rPr lang="pl-PL" dirty="0" smtClean="0">
                <a:latin typeface="Palatino Linotype" pitchFamily="18" charset="0"/>
              </a:rPr>
              <a:t>Grupa nominalna</a:t>
            </a:r>
          </a:p>
          <a:p>
            <a:pPr>
              <a:buNone/>
            </a:pPr>
            <a:endParaRPr lang="pl-PL" dirty="0" smtClean="0">
              <a:latin typeface="Palatino Linotype" pitchFamily="18" charset="0"/>
            </a:endParaRPr>
          </a:p>
          <a:p>
            <a:r>
              <a:rPr lang="pl-PL" dirty="0" smtClean="0">
                <a:latin typeface="Palatino Linotype" pitchFamily="18" charset="0"/>
              </a:rPr>
              <a:t>Grupa interaktywna</a:t>
            </a:r>
          </a:p>
          <a:p>
            <a:pPr>
              <a:buNone/>
            </a:pPr>
            <a:endParaRPr lang="pl-PL" dirty="0" smtClean="0">
              <a:latin typeface="Palatino Linotype" pitchFamily="18" charset="0"/>
            </a:endParaRPr>
          </a:p>
          <a:p>
            <a:r>
              <a:rPr lang="pl-PL" dirty="0" smtClean="0">
                <a:latin typeface="Palatino Linotype" pitchFamily="18" charset="0"/>
              </a:rPr>
              <a:t>Grupa delficka</a:t>
            </a:r>
            <a:endParaRPr lang="pl-PL" dirty="0">
              <a:latin typeface="Palatino Linotyp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sz="3900" b="1" dirty="0" smtClean="0">
                <a:solidFill>
                  <a:schemeClr val="accent5">
                    <a:lumMod val="75000"/>
                  </a:schemeClr>
                </a:solidFill>
                <a:latin typeface="Palatino Linotype" pitchFamily="18" charset="0"/>
              </a:rPr>
              <a:t/>
            </a:r>
            <a:br>
              <a:rPr lang="pl-PL" sz="3900" b="1" dirty="0" smtClean="0">
                <a:solidFill>
                  <a:schemeClr val="accent5">
                    <a:lumMod val="75000"/>
                  </a:schemeClr>
                </a:solidFill>
                <a:latin typeface="Palatino Linotype" pitchFamily="18" charset="0"/>
              </a:rPr>
            </a:br>
            <a:r>
              <a:rPr lang="pl-PL" sz="3900" b="1" dirty="0" smtClean="0">
                <a:solidFill>
                  <a:schemeClr val="accent5">
                    <a:lumMod val="75000"/>
                  </a:schemeClr>
                </a:solidFill>
                <a:latin typeface="Palatino Linotype" pitchFamily="18" charset="0"/>
              </a:rPr>
              <a:t>Pojęcie grupy</a:t>
            </a:r>
            <a:r>
              <a:rPr lang="pl-PL" dirty="0" smtClean="0">
                <a:solidFill>
                  <a:schemeClr val="accent1">
                    <a:lumMod val="75000"/>
                  </a:schemeClr>
                </a:solidFill>
              </a:rPr>
              <a:t/>
            </a:r>
            <a:br>
              <a:rPr lang="pl-PL" dirty="0" smtClean="0">
                <a:solidFill>
                  <a:schemeClr val="accent1">
                    <a:lumMod val="75000"/>
                  </a:schemeClr>
                </a:solidFill>
              </a:rPr>
            </a:br>
            <a:endParaRPr lang="pl-PL" dirty="0">
              <a:solidFill>
                <a:schemeClr val="accent1">
                  <a:lumMod val="75000"/>
                </a:schemeClr>
              </a:solidFill>
            </a:endParaRPr>
          </a:p>
        </p:txBody>
      </p:sp>
      <p:sp>
        <p:nvSpPr>
          <p:cNvPr id="3" name="Symbol zastępczy zawartości 2"/>
          <p:cNvSpPr>
            <a:spLocks noGrp="1"/>
          </p:cNvSpPr>
          <p:nvPr>
            <p:ph sz="quarter" idx="1"/>
          </p:nvPr>
        </p:nvSpPr>
        <p:spPr/>
        <p:txBody>
          <a:bodyPr>
            <a:normAutofit/>
          </a:bodyPr>
          <a:lstStyle/>
          <a:p>
            <a:pPr>
              <a:buNone/>
            </a:pPr>
            <a:endParaRPr lang="pl-PL" sz="2600" dirty="0" smtClean="0">
              <a:latin typeface="Palatino Linotype" pitchFamily="18" charset="0"/>
            </a:endParaRPr>
          </a:p>
          <a:p>
            <a:pPr>
              <a:buNone/>
            </a:pPr>
            <a:r>
              <a:rPr lang="pl-PL" sz="2600" dirty="0" smtClean="0">
                <a:latin typeface="Palatino Linotype" pitchFamily="18" charset="0"/>
              </a:rPr>
              <a:t>	Czym jest grupa?</a:t>
            </a:r>
          </a:p>
          <a:p>
            <a:pPr>
              <a:buNone/>
            </a:pPr>
            <a:endParaRPr lang="pl-PL" sz="2600" dirty="0" smtClean="0">
              <a:latin typeface="Palatino Linotype" pitchFamily="18" charset="0"/>
            </a:endParaRPr>
          </a:p>
          <a:p>
            <a:pPr>
              <a:buNone/>
            </a:pPr>
            <a:r>
              <a:rPr lang="pl-PL" sz="2600" dirty="0" smtClean="0">
                <a:latin typeface="Palatino Linotype" pitchFamily="18" charset="0"/>
              </a:rPr>
              <a:t>	Jakie elementy tworzą grupę?</a:t>
            </a:r>
          </a:p>
          <a:p>
            <a:pPr>
              <a:buNone/>
            </a:pPr>
            <a:endParaRPr lang="pl-PL" sz="2600" dirty="0" smtClean="0">
              <a:latin typeface="Palatino Linotype" pitchFamily="18" charset="0"/>
            </a:endParaRPr>
          </a:p>
          <a:p>
            <a:pPr>
              <a:buNone/>
            </a:pPr>
            <a:r>
              <a:rPr lang="pl-PL" sz="2600" dirty="0" smtClean="0">
                <a:latin typeface="Palatino Linotype" pitchFamily="18" charset="0"/>
              </a:rPr>
              <a:t>	Co wpływa na odróżnienie grupy od innych pojęć socjologicznych?</a:t>
            </a:r>
            <a:endParaRPr lang="pl-PL" sz="2600" dirty="0">
              <a:latin typeface="Palatino Linotype"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accent5">
                    <a:lumMod val="75000"/>
                  </a:schemeClr>
                </a:solidFill>
                <a:latin typeface="Palatino Linotype" pitchFamily="18" charset="0"/>
              </a:rPr>
              <a:t>Strategiczne podejmowanie decyzji</a:t>
            </a:r>
            <a:endParaRPr lang="pl-PL" sz="3500" b="1" dirty="0">
              <a:solidFill>
                <a:schemeClr val="accent5">
                  <a:lumMod val="75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70000" lnSpcReduction="20000"/>
          </a:bodyPr>
          <a:lstStyle/>
          <a:p>
            <a:pPr algn="just">
              <a:buNone/>
            </a:pPr>
            <a:r>
              <a:rPr lang="pl-PL" dirty="0" smtClean="0">
                <a:latin typeface="Palatino Linotype" pitchFamily="18" charset="0"/>
              </a:rPr>
              <a:t>Strategiczne wybory mają wpływ także względy inne niż skuteczność i ekonomiczność. </a:t>
            </a:r>
            <a:endParaRPr lang="pl-PL" dirty="0" smtClean="0">
              <a:solidFill>
                <a:schemeClr val="accent1">
                  <a:lumMod val="75000"/>
                </a:schemeClr>
              </a:solidFill>
              <a:latin typeface="Palatino Linotype" pitchFamily="18" charset="0"/>
            </a:endParaRPr>
          </a:p>
          <a:p>
            <a:pPr algn="just"/>
            <a:r>
              <a:rPr lang="pl-PL" dirty="0" smtClean="0">
                <a:solidFill>
                  <a:schemeClr val="accent1">
                    <a:lumMod val="75000"/>
                  </a:schemeClr>
                </a:solidFill>
                <a:latin typeface="Palatino Linotype" pitchFamily="18" charset="0"/>
              </a:rPr>
              <a:t>Model kosza na śmieci</a:t>
            </a:r>
            <a:r>
              <a:rPr lang="pl-PL" dirty="0" smtClean="0">
                <a:solidFill>
                  <a:schemeClr val="bg2">
                    <a:lumMod val="50000"/>
                  </a:schemeClr>
                </a:solidFill>
                <a:latin typeface="Palatino Linotype" pitchFamily="18" charset="0"/>
              </a:rPr>
              <a:t>- opracowany przez </a:t>
            </a:r>
            <a:r>
              <a:rPr lang="pl-PL" dirty="0" err="1" smtClean="0">
                <a:solidFill>
                  <a:schemeClr val="bg2">
                    <a:lumMod val="50000"/>
                  </a:schemeClr>
                </a:solidFill>
                <a:latin typeface="Palatino Linotype" pitchFamily="18" charset="0"/>
              </a:rPr>
              <a:t>Marcha</a:t>
            </a:r>
            <a:r>
              <a:rPr lang="pl-PL" dirty="0" smtClean="0">
                <a:solidFill>
                  <a:schemeClr val="bg2">
                    <a:lumMod val="50000"/>
                  </a:schemeClr>
                </a:solidFill>
                <a:latin typeface="Palatino Linotype" pitchFamily="18" charset="0"/>
              </a:rPr>
              <a:t> i jego współpracowników- decydowanie jest procesem złożonym, dynamicznym i burzliwym, a nie płynnym i racjonalnym. Z modelu kosza na śmieci wynika, bo cele (preferencje), technologia (</a:t>
            </a:r>
            <a:r>
              <a:rPr lang="en-US" i="1" dirty="0" smtClean="0">
                <a:solidFill>
                  <a:schemeClr val="bg2">
                    <a:lumMod val="50000"/>
                  </a:schemeClr>
                </a:solidFill>
                <a:latin typeface="Palatino Linotype" pitchFamily="18" charset="0"/>
              </a:rPr>
              <a:t>know-how</a:t>
            </a:r>
            <a:r>
              <a:rPr lang="pl-PL" dirty="0" smtClean="0">
                <a:solidFill>
                  <a:schemeClr val="bg2">
                    <a:lumMod val="50000"/>
                  </a:schemeClr>
                </a:solidFill>
                <a:latin typeface="Palatino Linotype" pitchFamily="18" charset="0"/>
              </a:rPr>
              <a:t>, techniki, wyposażenie) i uczestnictwo w procesach decyzyjnych w organizacjach są niejasne, niepewne i podlegają szybkim zmianom</a:t>
            </a:r>
            <a:r>
              <a:rPr lang="pl-PL" dirty="0" smtClean="0">
                <a:latin typeface="Palatino Linotype" pitchFamily="18" charset="0"/>
              </a:rPr>
              <a:t>. </a:t>
            </a:r>
            <a:endParaRPr lang="pl-PL" dirty="0" smtClean="0">
              <a:solidFill>
                <a:schemeClr val="accent1">
                  <a:lumMod val="75000"/>
                </a:schemeClr>
              </a:solidFill>
              <a:latin typeface="Palatino Linotype" pitchFamily="18" charset="0"/>
            </a:endParaRPr>
          </a:p>
          <a:p>
            <a:pPr algn="just"/>
            <a:r>
              <a:rPr lang="pl-PL" dirty="0" smtClean="0">
                <a:solidFill>
                  <a:schemeClr val="accent1">
                    <a:lumMod val="75000"/>
                  </a:schemeClr>
                </a:solidFill>
                <a:latin typeface="Palatino Linotype" pitchFamily="18" charset="0"/>
              </a:rPr>
              <a:t>Koncepcja wcześniejszego zaangażowania- </a:t>
            </a:r>
            <a:r>
              <a:rPr lang="pl-PL" dirty="0" smtClean="0">
                <a:solidFill>
                  <a:schemeClr val="bg2">
                    <a:lumMod val="50000"/>
                  </a:schemeClr>
                </a:solidFill>
                <a:latin typeface="Palatino Linotype" pitchFamily="18" charset="0"/>
              </a:rPr>
              <a:t>zaangażowanie decydenta wynikające z podjętej wcześniej decyzji (z przywiązania do idei w niej zawartej)</a:t>
            </a:r>
          </a:p>
          <a:p>
            <a:pPr algn="just"/>
            <a:r>
              <a:rPr lang="pl-PL" dirty="0" smtClean="0">
                <a:solidFill>
                  <a:schemeClr val="accent1">
                    <a:lumMod val="75000"/>
                  </a:schemeClr>
                </a:solidFill>
                <a:latin typeface="Palatino Linotype" pitchFamily="18" charset="0"/>
              </a:rPr>
              <a:t>Osadzenie w sieci kontaktów społecznych- </a:t>
            </a:r>
            <a:r>
              <a:rPr lang="pl-PL" dirty="0" smtClean="0">
                <a:solidFill>
                  <a:schemeClr val="bg2">
                    <a:lumMod val="50000"/>
                  </a:schemeClr>
                </a:solidFill>
                <a:latin typeface="Palatino Linotype" pitchFamily="18" charset="0"/>
              </a:rPr>
              <a:t>M. </a:t>
            </a:r>
            <a:r>
              <a:rPr lang="pl-PL" dirty="0" err="1" smtClean="0">
                <a:solidFill>
                  <a:schemeClr val="bg2">
                    <a:lumMod val="50000"/>
                  </a:schemeClr>
                </a:solidFill>
                <a:latin typeface="Palatino Linotype" pitchFamily="18" charset="0"/>
              </a:rPr>
              <a:t>Granvelter</a:t>
            </a:r>
            <a:r>
              <a:rPr lang="pl-PL" dirty="0" smtClean="0">
                <a:solidFill>
                  <a:schemeClr val="bg2">
                    <a:lumMod val="50000"/>
                  </a:schemeClr>
                </a:solidFill>
                <a:latin typeface="Palatino Linotype" pitchFamily="18" charset="0"/>
              </a:rPr>
              <a:t>- organizacje pozostają w stałych relacjach z innymi organizacjami, są częścią stałych sieci społecznych, co ma wpływ na proces </a:t>
            </a:r>
            <a:r>
              <a:rPr lang="pl-PL" dirty="0" smtClean="0">
                <a:solidFill>
                  <a:schemeClr val="bg2">
                    <a:lumMod val="50000"/>
                  </a:schemeClr>
                </a:solidFill>
              </a:rPr>
              <a:t>decyzyjny</a:t>
            </a:r>
            <a:endParaRPr lang="pl-PL" dirty="0">
              <a:solidFill>
                <a:schemeClr val="bg2">
                  <a:lumMod val="50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smtClean="0">
                <a:solidFill>
                  <a:schemeClr val="bg2">
                    <a:lumMod val="60000"/>
                    <a:lumOff val="40000"/>
                  </a:schemeClr>
                </a:solidFill>
                <a:latin typeface="Palatino Linotype" pitchFamily="18" charset="0"/>
              </a:rPr>
              <a:t>Strategiczny wpływ na podejmowanie decyzji?</a:t>
            </a:r>
            <a:endParaRPr lang="pl-PL"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lstStyle/>
          <a:p>
            <a:r>
              <a:rPr lang="pl-PL" dirty="0" smtClean="0">
                <a:latin typeface="Palatino Linotype" pitchFamily="18" charset="0"/>
              </a:rPr>
              <a:t>Czy jednostki często są skłonne do podejmowania decyzji?</a:t>
            </a:r>
          </a:p>
          <a:p>
            <a:r>
              <a:rPr lang="pl-PL" dirty="0" smtClean="0">
                <a:latin typeface="Palatino Linotype" pitchFamily="18" charset="0"/>
              </a:rPr>
              <a:t>Jakie konsekwencje powoduje podejmowanie decyzji przez jednostkę?</a:t>
            </a:r>
          </a:p>
          <a:p>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ctr"/>
            <a:r>
              <a:rPr lang="pl-PL" sz="3500" b="1" dirty="0" smtClean="0">
                <a:solidFill>
                  <a:schemeClr val="bg2">
                    <a:lumMod val="60000"/>
                    <a:lumOff val="40000"/>
                  </a:schemeClr>
                </a:solidFill>
                <a:latin typeface="Palatino Linotype" pitchFamily="18" charset="0"/>
              </a:rPr>
              <a:t>Strategiczny wpływ na</a:t>
            </a:r>
            <a:br>
              <a:rPr lang="pl-PL" sz="3500" b="1" dirty="0" smtClean="0">
                <a:solidFill>
                  <a:schemeClr val="bg2">
                    <a:lumMod val="60000"/>
                    <a:lumOff val="40000"/>
                  </a:schemeClr>
                </a:solidFill>
                <a:latin typeface="Palatino Linotype" pitchFamily="18" charset="0"/>
              </a:rPr>
            </a:br>
            <a:r>
              <a:rPr lang="pl-PL" sz="3500" b="1" dirty="0" smtClean="0">
                <a:solidFill>
                  <a:schemeClr val="bg2">
                    <a:lumMod val="60000"/>
                    <a:lumOff val="40000"/>
                  </a:schemeClr>
                </a:solidFill>
                <a:latin typeface="Palatino Linotype" pitchFamily="18" charset="0"/>
              </a:rPr>
              <a:t> podejmowanie decyzji</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lnSpcReduction="10000"/>
          </a:bodyPr>
          <a:lstStyle/>
          <a:p>
            <a:pPr algn="just"/>
            <a:r>
              <a:rPr lang="pl-PL" dirty="0" smtClean="0">
                <a:latin typeface="Palatino Linotype" pitchFamily="18" charset="0"/>
              </a:rPr>
              <a:t>Podejmowanie decyzji, w szczególności decyzji strategicznych, jest zawsze obarczone ryzykiem. Z tego względu osoby uprawnione do podejmowania decyzji strategicznych mogą unikać ich podejmowania, pozostawiając dokonanie wyboru grupom lub komisjom. </a:t>
            </a:r>
            <a:r>
              <a:rPr lang="pl-PL" dirty="0" smtClean="0">
                <a:solidFill>
                  <a:schemeClr val="bg2">
                    <a:lumMod val="50000"/>
                  </a:schemeClr>
                </a:solidFill>
                <a:latin typeface="Palatino Linotype" pitchFamily="18" charset="0"/>
              </a:rPr>
              <a:t>Wyróżniamy trzy mechanizmy:</a:t>
            </a:r>
          </a:p>
          <a:p>
            <a:pPr algn="just">
              <a:buFont typeface="Wingdings" pitchFamily="2" charset="2"/>
              <a:buChar char="Ø"/>
            </a:pPr>
            <a:r>
              <a:rPr lang="pl-PL" dirty="0" smtClean="0">
                <a:solidFill>
                  <a:schemeClr val="bg2">
                    <a:lumMod val="50000"/>
                  </a:schemeClr>
                </a:solidFill>
                <a:latin typeface="Palatino Linotype" pitchFamily="18" charset="0"/>
              </a:rPr>
              <a:t>ustalenie porządku posiedzenia,</a:t>
            </a:r>
          </a:p>
          <a:p>
            <a:pPr algn="just">
              <a:buFont typeface="Wingdings" pitchFamily="2" charset="2"/>
              <a:buChar char="Ø"/>
            </a:pPr>
            <a:r>
              <a:rPr lang="pl-PL" dirty="0" smtClean="0">
                <a:solidFill>
                  <a:schemeClr val="bg2">
                    <a:lumMod val="50000"/>
                  </a:schemeClr>
                </a:solidFill>
                <a:latin typeface="Palatino Linotype" pitchFamily="18" charset="0"/>
              </a:rPr>
              <a:t>kontrolowanie informacji,</a:t>
            </a:r>
          </a:p>
          <a:p>
            <a:pPr algn="just">
              <a:buFont typeface="Wingdings" pitchFamily="2" charset="2"/>
              <a:buChar char="Ø"/>
            </a:pPr>
            <a:r>
              <a:rPr lang="pl-PL" dirty="0" smtClean="0">
                <a:solidFill>
                  <a:schemeClr val="bg2">
                    <a:lumMod val="50000"/>
                  </a:schemeClr>
                </a:solidFill>
                <a:latin typeface="Palatino Linotype" pitchFamily="18" charset="0"/>
              </a:rPr>
              <a:t>tworzenie decyzji.</a:t>
            </a:r>
            <a:endParaRPr lang="pl-PL" dirty="0">
              <a:solidFill>
                <a:schemeClr val="bg2">
                  <a:lumMod val="50000"/>
                </a:schemeClr>
              </a:solidFill>
              <a:latin typeface="Palatino Linotype"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solidFill>
                  <a:schemeClr val="bg2">
                    <a:lumMod val="60000"/>
                    <a:lumOff val="40000"/>
                  </a:schemeClr>
                </a:solidFill>
              </a:rPr>
              <a:t>Podsumowanie cz 2</a:t>
            </a:r>
            <a:endParaRPr lang="pl-PL" b="1" dirty="0">
              <a:solidFill>
                <a:schemeClr val="bg2">
                  <a:lumMod val="60000"/>
                  <a:lumOff val="40000"/>
                </a:schemeClr>
              </a:solidFill>
            </a:endParaRPr>
          </a:p>
        </p:txBody>
      </p:sp>
      <p:sp>
        <p:nvSpPr>
          <p:cNvPr id="3" name="Symbol zastępczy zawartości 2"/>
          <p:cNvSpPr>
            <a:spLocks noGrp="1"/>
          </p:cNvSpPr>
          <p:nvPr>
            <p:ph sz="quarter" idx="1"/>
          </p:nvPr>
        </p:nvSpPr>
        <p:spPr/>
        <p:txBody>
          <a:bodyPr/>
          <a:lstStyle/>
          <a:p>
            <a:pPr algn="just"/>
            <a:r>
              <a:rPr lang="pl-PL" dirty="0" smtClean="0">
                <a:latin typeface="Palatino Linotype" pitchFamily="18" charset="0"/>
              </a:rPr>
              <a:t>Pojęcie decyzji i decydowania</a:t>
            </a:r>
          </a:p>
          <a:p>
            <a:pPr algn="just"/>
            <a:r>
              <a:rPr lang="pl-PL" dirty="0" smtClean="0">
                <a:latin typeface="Palatino Linotype" pitchFamily="18" charset="0"/>
              </a:rPr>
              <a:t>Wady i zalety grupowego podejmowania decyzji </a:t>
            </a:r>
          </a:p>
          <a:p>
            <a:pPr algn="just"/>
            <a:r>
              <a:rPr lang="pl-PL" dirty="0" smtClean="0">
                <a:latin typeface="Palatino Linotype" pitchFamily="18" charset="0"/>
              </a:rPr>
              <a:t>Strategie grupowego podejmowania decyzji</a:t>
            </a:r>
          </a:p>
          <a:p>
            <a:pPr algn="just"/>
            <a:r>
              <a:rPr lang="pl-PL" dirty="0" smtClean="0">
                <a:latin typeface="Palatino Linotype" pitchFamily="18" charset="0"/>
              </a:rPr>
              <a:t>Koncepcja grup decyzyjnych</a:t>
            </a:r>
          </a:p>
          <a:p>
            <a:pPr algn="just"/>
            <a:r>
              <a:rPr lang="pl-PL" dirty="0" smtClean="0">
                <a:latin typeface="Palatino Linotype" pitchFamily="18" charset="0"/>
              </a:rPr>
              <a:t>Organizacja jako system decyzyjny</a:t>
            </a:r>
          </a:p>
          <a:p>
            <a:pPr algn="just"/>
            <a:r>
              <a:rPr lang="pl-PL" dirty="0" smtClean="0">
                <a:latin typeface="Palatino Linotype" pitchFamily="18" charset="0"/>
              </a:rPr>
              <a:t>Strategiczne podejmowanie decyzji </a:t>
            </a:r>
          </a:p>
          <a:p>
            <a:pPr algn="just"/>
            <a:r>
              <a:rPr lang="pl-PL" dirty="0" smtClean="0">
                <a:latin typeface="Palatino Linotype" pitchFamily="18" charset="0"/>
              </a:rPr>
              <a:t>Strategiczny wpływ na podejmowanie decyzji</a:t>
            </a:r>
            <a:endParaRPr lang="pl-PL" dirty="0">
              <a:latin typeface="Palatino Linotype"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solidFill>
                  <a:schemeClr val="accent5">
                    <a:lumMod val="75000"/>
                  </a:schemeClr>
                </a:solidFill>
              </a:rPr>
              <a:t>Źródła</a:t>
            </a:r>
            <a:endParaRPr lang="pl-PL" dirty="0">
              <a:solidFill>
                <a:schemeClr val="accent5">
                  <a:lumMod val="75000"/>
                </a:schemeClr>
              </a:solidFill>
            </a:endParaRPr>
          </a:p>
        </p:txBody>
      </p:sp>
      <p:sp>
        <p:nvSpPr>
          <p:cNvPr id="3" name="Symbol zastępczy zawartości 2"/>
          <p:cNvSpPr>
            <a:spLocks noGrp="1"/>
          </p:cNvSpPr>
          <p:nvPr>
            <p:ph sz="quarter" idx="1"/>
          </p:nvPr>
        </p:nvSpPr>
        <p:spPr/>
        <p:txBody>
          <a:bodyPr>
            <a:normAutofit fontScale="85000" lnSpcReduction="20000"/>
          </a:bodyPr>
          <a:lstStyle/>
          <a:p>
            <a:r>
              <a:rPr lang="pl-PL" dirty="0" smtClean="0">
                <a:hlinkClick r:id="rId2"/>
              </a:rPr>
              <a:t>http://supernat.pl/wyklady/index.php?sortby=&amp;desc=desc&amp;pg=pi&amp;st=30&amp;lm=10&amp;idx=33</a:t>
            </a:r>
            <a:endParaRPr lang="pl-PL" dirty="0" smtClean="0"/>
          </a:p>
          <a:p>
            <a:r>
              <a:rPr lang="pl-PL" dirty="0" smtClean="0">
                <a:hlinkClick r:id="rId3"/>
              </a:rPr>
              <a:t>http://supernat.pl/wyklady/index.php?sortby=&amp;desc=desc&amp;pg=pi&amp;st=30&amp;lm=10&amp;idx=32</a:t>
            </a:r>
            <a:endParaRPr lang="pl-PL" dirty="0" smtClean="0"/>
          </a:p>
          <a:p>
            <a:r>
              <a:rPr lang="pl-PL" dirty="0" smtClean="0">
                <a:hlinkClick r:id="rId4"/>
              </a:rPr>
              <a:t>http://supernat.pl/wyklady/index.php?sortby=&amp;</a:t>
            </a:r>
            <a:r>
              <a:rPr lang="pl-PL" dirty="0" smtClean="0">
                <a:hlinkClick r:id="rId4"/>
              </a:rPr>
              <a:t>desc=desc&amp;pg=pi&amp;st=30&amp;lm=10&amp;idx=31</a:t>
            </a:r>
            <a:endParaRPr lang="pl-PL" dirty="0" smtClean="0"/>
          </a:p>
          <a:p>
            <a:r>
              <a:rPr lang="pl-PL" smtClean="0"/>
              <a:t>http://www.math.us.edu.pl/pgladki/faq/node154.html</a:t>
            </a:r>
            <a:endParaRPr lang="pl-PL" dirty="0" smtClean="0"/>
          </a:p>
          <a:p>
            <a:r>
              <a:rPr lang="pl-PL" dirty="0" smtClean="0"/>
              <a:t>B. Kożusznik, </a:t>
            </a:r>
            <a:r>
              <a:rPr lang="pl-PL" i="1" dirty="0" smtClean="0"/>
              <a:t>Zachowanie człowieka w organizacji,</a:t>
            </a:r>
            <a:r>
              <a:rPr lang="pl-PL" dirty="0" smtClean="0"/>
              <a:t> Warszawa 2011.</a:t>
            </a:r>
          </a:p>
          <a:p>
            <a:r>
              <a:rPr lang="pl-PL" dirty="0" smtClean="0"/>
              <a:t>J.  </a:t>
            </a:r>
            <a:r>
              <a:rPr lang="pl-PL" dirty="0" err="1" smtClean="0"/>
              <a:t>Supernat</a:t>
            </a:r>
            <a:r>
              <a:rPr lang="pl-PL" dirty="0" smtClean="0"/>
              <a:t>, </a:t>
            </a:r>
            <a:r>
              <a:rPr lang="pl-PL" i="1" dirty="0" smtClean="0"/>
              <a:t>Techniki organizatorskie i decyzyjne </a:t>
            </a:r>
            <a:r>
              <a:rPr lang="pl-PL" dirty="0" smtClean="0"/>
              <a:t>Wrocław 2003.</a:t>
            </a:r>
          </a:p>
          <a:p>
            <a:r>
              <a:rPr lang="pl-PL" dirty="0" smtClean="0"/>
              <a:t>J. </a:t>
            </a:r>
            <a:r>
              <a:rPr lang="pl-PL" dirty="0" err="1" smtClean="0"/>
              <a:t>Supernat</a:t>
            </a:r>
            <a:r>
              <a:rPr lang="pl-PL" dirty="0" smtClean="0"/>
              <a:t>, </a:t>
            </a:r>
            <a:r>
              <a:rPr lang="pl-PL" i="1" dirty="0" smtClean="0"/>
              <a:t>Zarządzanie, </a:t>
            </a:r>
            <a:r>
              <a:rPr lang="pl-PL" dirty="0" smtClean="0"/>
              <a:t>Wrocław 2005.</a:t>
            </a:r>
          </a:p>
          <a:p>
            <a:pPr>
              <a:buNone/>
            </a:pP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400" b="1" dirty="0" smtClean="0">
                <a:solidFill>
                  <a:schemeClr val="bg2">
                    <a:lumMod val="60000"/>
                    <a:lumOff val="40000"/>
                  </a:schemeClr>
                </a:solidFill>
                <a:latin typeface="Palatino Linotype" pitchFamily="18" charset="0"/>
              </a:rPr>
              <a:t>Pojęcie grupy</a:t>
            </a:r>
            <a:endParaRPr lang="pl-PL" sz="34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a:bodyPr>
          <a:lstStyle/>
          <a:p>
            <a:pPr algn="just">
              <a:buNone/>
            </a:pPr>
            <a:r>
              <a:rPr lang="pl-PL" sz="2600" dirty="0" smtClean="0">
                <a:latin typeface="Palatino Linotype" pitchFamily="18" charset="0"/>
              </a:rPr>
              <a:t>  F Harrison -  grupę tworzy pewna liczba osób, pozostających ze sobą w kontakcie. Grupę charakteryzuje:</a:t>
            </a:r>
          </a:p>
          <a:p>
            <a:pPr algn="just"/>
            <a:r>
              <a:rPr lang="pl-PL" sz="2600" dirty="0" smtClean="0">
                <a:latin typeface="Palatino Linotype" pitchFamily="18" charset="0"/>
              </a:rPr>
              <a:t>interpersonalny konsensus, </a:t>
            </a:r>
          </a:p>
          <a:p>
            <a:pPr algn="just"/>
            <a:r>
              <a:rPr lang="pl-PL" sz="2600" dirty="0" smtClean="0">
                <a:latin typeface="Palatino Linotype" pitchFamily="18" charset="0"/>
              </a:rPr>
              <a:t>interakcje, </a:t>
            </a:r>
          </a:p>
          <a:p>
            <a:pPr algn="just"/>
            <a:r>
              <a:rPr lang="pl-PL" sz="2600" dirty="0" smtClean="0">
                <a:latin typeface="Palatino Linotype" pitchFamily="18" charset="0"/>
              </a:rPr>
              <a:t>komunikacja,</a:t>
            </a:r>
          </a:p>
          <a:p>
            <a:pPr algn="just"/>
            <a:r>
              <a:rPr lang="pl-PL" sz="2600" dirty="0" smtClean="0">
                <a:latin typeface="Palatino Linotype" pitchFamily="18" charset="0"/>
              </a:rPr>
              <a:t>wspólny interes,</a:t>
            </a:r>
          </a:p>
          <a:p>
            <a:pPr algn="just"/>
            <a:r>
              <a:rPr lang="pl-PL" sz="2600" dirty="0" smtClean="0">
                <a:latin typeface="Palatino Linotype" pitchFamily="18" charset="0"/>
              </a:rPr>
              <a:t>bliskość miejsca, </a:t>
            </a:r>
          </a:p>
          <a:p>
            <a:pPr algn="just"/>
            <a:r>
              <a:rPr lang="pl-PL" sz="2600" dirty="0" smtClean="0">
                <a:latin typeface="Palatino Linotype" pitchFamily="18" charset="0"/>
              </a:rPr>
              <a:t>struktura.</a:t>
            </a:r>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Sposoby postrzegania grupy</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lstStyle/>
          <a:p>
            <a:pPr lvl="0"/>
            <a:endParaRPr lang="pl-PL" dirty="0" smtClean="0"/>
          </a:p>
          <a:p>
            <a:pPr lvl="0"/>
            <a:r>
              <a:rPr lang="pl-PL" sz="2800" dirty="0" smtClean="0">
                <a:latin typeface="Palatino Linotype" pitchFamily="18" charset="0"/>
              </a:rPr>
              <a:t>Grupa jest zbiorową całością niezależną od cech swoich członków.</a:t>
            </a:r>
          </a:p>
          <a:p>
            <a:pPr lvl="0"/>
            <a:r>
              <a:rPr lang="pl-PL" sz="2800" dirty="0" smtClean="0">
                <a:latin typeface="Palatino Linotype" pitchFamily="18" charset="0"/>
              </a:rPr>
              <a:t>Grupa jest zbiorową całością.</a:t>
            </a:r>
          </a:p>
          <a:p>
            <a:r>
              <a:rPr lang="pl-PL" sz="2800" dirty="0" smtClean="0">
                <a:latin typeface="Palatino Linotype" pitchFamily="18" charset="0"/>
              </a:rPr>
              <a:t>Grupa jest zbiorową całością, którą tworzy zestaw jednostek.</a:t>
            </a:r>
            <a:endParaRPr lang="pl-PL" sz="2800" dirty="0">
              <a:latin typeface="Palatino Linotyp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Teorie zachowania grupowego</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a:xfrm>
            <a:off x="179512" y="1628800"/>
            <a:ext cx="8586536" cy="4467200"/>
          </a:xfrm>
        </p:spPr>
        <p:txBody>
          <a:bodyPr>
            <a:normAutofit fontScale="62500" lnSpcReduction="20000"/>
          </a:bodyPr>
          <a:lstStyle/>
          <a:p>
            <a:pPr algn="just"/>
            <a:r>
              <a:rPr lang="pl-PL" sz="3200" b="1" dirty="0" smtClean="0">
                <a:latin typeface="Palatino Linotype" pitchFamily="18" charset="0"/>
              </a:rPr>
              <a:t>Teoria </a:t>
            </a:r>
            <a:r>
              <a:rPr lang="pl-PL" sz="3200" b="1" dirty="0" smtClean="0">
                <a:solidFill>
                  <a:schemeClr val="tx1">
                    <a:lumMod val="95000"/>
                    <a:lumOff val="5000"/>
                  </a:schemeClr>
                </a:solidFill>
                <a:latin typeface="Palatino Linotype" pitchFamily="18" charset="0"/>
              </a:rPr>
              <a:t>systemowa </a:t>
            </a:r>
            <a:r>
              <a:rPr lang="pl-PL" sz="3200" dirty="0" smtClean="0">
                <a:solidFill>
                  <a:schemeClr val="tx1">
                    <a:lumMod val="95000"/>
                    <a:lumOff val="5000"/>
                  </a:schemeClr>
                </a:solidFill>
                <a:latin typeface="Palatino Linotype" pitchFamily="18" charset="0"/>
              </a:rPr>
              <a:t>G. </a:t>
            </a:r>
            <a:r>
              <a:rPr lang="pl-PL" sz="3200" dirty="0" err="1" smtClean="0">
                <a:solidFill>
                  <a:schemeClr val="tx1">
                    <a:lumMod val="95000"/>
                    <a:lumOff val="5000"/>
                  </a:schemeClr>
                </a:solidFill>
                <a:latin typeface="Palatino Linotype" pitchFamily="18" charset="0"/>
              </a:rPr>
              <a:t>Homansa</a:t>
            </a:r>
            <a:r>
              <a:rPr lang="pl-PL" sz="3200" dirty="0" smtClean="0">
                <a:solidFill>
                  <a:schemeClr val="tx1">
                    <a:lumMod val="95000"/>
                    <a:lumOff val="5000"/>
                  </a:schemeClr>
                </a:solidFill>
                <a:latin typeface="Palatino Linotype" pitchFamily="18" charset="0"/>
              </a:rPr>
              <a:t>.  Zdaniem </a:t>
            </a:r>
            <a:r>
              <a:rPr lang="pl-PL" sz="3200" dirty="0" smtClean="0">
                <a:latin typeface="Palatino Linotype" pitchFamily="18" charset="0"/>
              </a:rPr>
              <a:t>autora zachowania członków grupy muszą być traktowane jako system zachowań, a nie zachowania odrębne i niepowiązane ze sobą</a:t>
            </a:r>
          </a:p>
          <a:p>
            <a:pPr lvl="0" algn="just"/>
            <a:r>
              <a:rPr lang="pl-PL" sz="3200" b="1" dirty="0" smtClean="0">
                <a:latin typeface="Palatino Linotype" pitchFamily="18" charset="0"/>
              </a:rPr>
              <a:t>Teoria dynamiki grupowej </a:t>
            </a:r>
            <a:r>
              <a:rPr lang="pl-PL" sz="3200" dirty="0" smtClean="0">
                <a:latin typeface="Palatino Linotype" pitchFamily="18" charset="0"/>
              </a:rPr>
              <a:t>(teoria pola) K. Lewina Teoria dynamiki grupowej zakłada, że grupa ma przestrzeń życiową, w której zajmuje miejsce w relacji do innych obiektów; jest zorientowana na cele i podejmuje działania w dążeniu do ich osiągnięcia, mogąc napotykać przeszkody w tych działaniach.</a:t>
            </a:r>
          </a:p>
          <a:p>
            <a:pPr algn="just"/>
            <a:r>
              <a:rPr lang="pl-PL" sz="3200" b="1" dirty="0" smtClean="0">
                <a:solidFill>
                  <a:schemeClr val="tx1">
                    <a:lumMod val="95000"/>
                    <a:lumOff val="5000"/>
                  </a:schemeClr>
                </a:solidFill>
                <a:latin typeface="Palatino Linotype" pitchFamily="18" charset="0"/>
              </a:rPr>
              <a:t>Teoria społecznej integracji </a:t>
            </a:r>
            <a:r>
              <a:rPr lang="pl-PL" sz="3200" dirty="0" smtClean="0">
                <a:solidFill>
                  <a:schemeClr val="tx1">
                    <a:lumMod val="95000"/>
                    <a:lumOff val="5000"/>
                  </a:schemeClr>
                </a:solidFill>
                <a:latin typeface="Palatino Linotype" pitchFamily="18" charset="0"/>
              </a:rPr>
              <a:t>P.M. </a:t>
            </a:r>
            <a:r>
              <a:rPr lang="pl-PL" sz="3200" dirty="0" err="1" smtClean="0">
                <a:solidFill>
                  <a:schemeClr val="tx1">
                    <a:lumMod val="95000"/>
                    <a:lumOff val="5000"/>
                  </a:schemeClr>
                </a:solidFill>
                <a:latin typeface="Palatino Linotype" pitchFamily="18" charset="0"/>
              </a:rPr>
              <a:t>Blaua</a:t>
            </a:r>
            <a:r>
              <a:rPr lang="pl-PL" sz="3200" dirty="0" smtClean="0">
                <a:solidFill>
                  <a:schemeClr val="tx1">
                    <a:lumMod val="95000"/>
                    <a:lumOff val="5000"/>
                  </a:schemeClr>
                </a:solidFill>
                <a:latin typeface="Palatino Linotype" pitchFamily="18" charset="0"/>
              </a:rPr>
              <a:t>. Teoria ta wyjaśnia, dlaczego i jak osoby zostają akceptowane jako członkowie grupy. Zdaniem autora warunkami członkostwa w grupie są atrakcyjność i dostępność.</a:t>
            </a:r>
            <a:endParaRPr lang="pl-PL" sz="3200" dirty="0" smtClean="0">
              <a:latin typeface="Palatino Linotype" pitchFamily="18" charset="0"/>
            </a:endParaRPr>
          </a:p>
          <a:p>
            <a:pPr lvl="0" algn="just"/>
            <a:r>
              <a:rPr lang="pl-PL" sz="3200" b="1" dirty="0" smtClean="0">
                <a:latin typeface="Palatino Linotype" pitchFamily="18" charset="0"/>
              </a:rPr>
              <a:t>Teoria wpływu społecznego </a:t>
            </a:r>
            <a:r>
              <a:rPr lang="pl-PL" sz="3200" dirty="0" smtClean="0">
                <a:latin typeface="Palatino Linotype" pitchFamily="18" charset="0"/>
              </a:rPr>
              <a:t>H.C. </a:t>
            </a:r>
            <a:r>
              <a:rPr lang="pl-PL" sz="3200" dirty="0" err="1" smtClean="0">
                <a:latin typeface="Palatino Linotype" pitchFamily="18" charset="0"/>
              </a:rPr>
              <a:t>Kelmana</a:t>
            </a:r>
            <a:r>
              <a:rPr lang="pl-PL" sz="3200" dirty="0" smtClean="0">
                <a:latin typeface="Palatino Linotype" pitchFamily="18" charset="0"/>
              </a:rPr>
              <a:t>. Jej przedmiotem jest sposób wywierania wpływu przez grupę na jej poszczególnych członków. Zdaniem autora w relacjach grupowych zachodzą z różną intensywnością trzy procesy: (uległość, identyfikacja, internalizacja)</a:t>
            </a:r>
          </a:p>
          <a:p>
            <a:pPr lvl="0" algn="just">
              <a:buNone/>
            </a:pPr>
            <a:endParaRPr lang="pl-PL" dirty="0" smtClean="0"/>
          </a:p>
          <a:p>
            <a:endParaRPr lang="pl-PL" dirty="0" smtClean="0">
              <a:solidFill>
                <a:schemeClr val="tx1">
                  <a:lumMod val="95000"/>
                  <a:lumOff val="5000"/>
                </a:schemeClr>
              </a:solidFill>
            </a:endParaRPr>
          </a:p>
          <a:p>
            <a:endParaRPr lang="pl-PL" dirty="0">
              <a:solidFill>
                <a:schemeClr val="tx1">
                  <a:lumMod val="95000"/>
                  <a:lumOff val="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b="1" dirty="0" smtClean="0">
                <a:solidFill>
                  <a:schemeClr val="bg2">
                    <a:lumMod val="60000"/>
                    <a:lumOff val="40000"/>
                  </a:schemeClr>
                </a:solidFill>
              </a:rPr>
              <a:t>Teorie zachowania grupowego</a:t>
            </a:r>
            <a:endParaRPr lang="pl-PL" sz="3600" b="1" dirty="0">
              <a:solidFill>
                <a:schemeClr val="bg2">
                  <a:lumMod val="60000"/>
                  <a:lumOff val="40000"/>
                </a:schemeClr>
              </a:solidFill>
            </a:endParaRPr>
          </a:p>
        </p:txBody>
      </p:sp>
      <p:sp>
        <p:nvSpPr>
          <p:cNvPr id="3" name="Symbol zastępczy zawartości 2"/>
          <p:cNvSpPr>
            <a:spLocks noGrp="1"/>
          </p:cNvSpPr>
          <p:nvPr>
            <p:ph sz="quarter" idx="1"/>
          </p:nvPr>
        </p:nvSpPr>
        <p:spPr>
          <a:xfrm>
            <a:off x="611560" y="1700808"/>
            <a:ext cx="8153400" cy="4495800"/>
          </a:xfrm>
        </p:spPr>
        <p:txBody>
          <a:bodyPr>
            <a:normAutofit fontScale="55000" lnSpcReduction="20000"/>
          </a:bodyPr>
          <a:lstStyle/>
          <a:p>
            <a:pPr lvl="0" algn="just"/>
            <a:r>
              <a:rPr lang="pl-PL" b="1" dirty="0" smtClean="0">
                <a:latin typeface="Palatino Linotype" pitchFamily="18" charset="0"/>
              </a:rPr>
              <a:t>Teoria zachowania grupowego </a:t>
            </a:r>
            <a:r>
              <a:rPr lang="pl-PL" b="1" u="sng" dirty="0" smtClean="0">
                <a:latin typeface="Palatino Linotype" pitchFamily="18" charset="0"/>
              </a:rPr>
              <a:t>R.F</a:t>
            </a:r>
            <a:r>
              <a:rPr lang="pl-PL" u="sng" dirty="0" smtClean="0">
                <a:latin typeface="Palatino Linotype" pitchFamily="18" charset="0"/>
              </a:rPr>
              <a:t>. </a:t>
            </a:r>
            <a:r>
              <a:rPr lang="pl-PL" u="sng" dirty="0" err="1" smtClean="0">
                <a:latin typeface="Palatino Linotype" pitchFamily="18" charset="0"/>
              </a:rPr>
              <a:t>Balesa</a:t>
            </a:r>
            <a:r>
              <a:rPr lang="pl-PL" dirty="0" smtClean="0">
                <a:latin typeface="Palatino Linotype" pitchFamily="18" charset="0"/>
              </a:rPr>
              <a:t>. Teoria ta dostarcza wartościowych narzędzi analizy zachowania grupowego (</a:t>
            </a:r>
            <a:r>
              <a:rPr lang="en-US" i="1" dirty="0" smtClean="0">
                <a:latin typeface="Palatino Linotype" pitchFamily="18" charset="0"/>
              </a:rPr>
              <a:t>interaction-process analysis</a:t>
            </a:r>
            <a:r>
              <a:rPr lang="pl-PL" dirty="0" smtClean="0">
                <a:latin typeface="Palatino Linotype" pitchFamily="18" charset="0"/>
              </a:rPr>
              <a:t>). W swoim analitycznym schemacie autor rozważa cztery podstawowe problemy, wobec których staje grupa: adaptacja , instrumentalna kontrola tych spraw w grupie, wyrażanie i zarządzanie uczuciami członków, rozwój i utrzymanie integracji między członkami grupy oraz między nimi a grupą jako całością.</a:t>
            </a:r>
          </a:p>
          <a:p>
            <a:pPr lvl="0" algn="just"/>
            <a:r>
              <a:rPr lang="pl-PL" b="1" dirty="0" smtClean="0">
                <a:latin typeface="Palatino Linotype" pitchFamily="18" charset="0"/>
              </a:rPr>
              <a:t>Dwuwymiarowa teoria członkostwa </a:t>
            </a:r>
            <a:r>
              <a:rPr lang="pl-PL" u="sng" dirty="0" smtClean="0">
                <a:latin typeface="Palatino Linotype" pitchFamily="18" charset="0"/>
              </a:rPr>
              <a:t>J.M. Jacksona</a:t>
            </a:r>
            <a:r>
              <a:rPr lang="pl-PL" dirty="0" smtClean="0">
                <a:latin typeface="Palatino Linotype" pitchFamily="18" charset="0"/>
              </a:rPr>
              <a:t>. Teoria ta opisuje i analizuje podstawy członkostwa grupowego. Zgodnie z nią członkostwo może być oparte na przyciąganiu (</a:t>
            </a:r>
            <a:r>
              <a:rPr lang="en-US" i="1" dirty="0" smtClean="0">
                <a:latin typeface="Palatino Linotype" pitchFamily="18" charset="0"/>
              </a:rPr>
              <a:t>attraction</a:t>
            </a:r>
            <a:r>
              <a:rPr lang="pl-PL" dirty="0" smtClean="0">
                <a:latin typeface="Palatino Linotype" pitchFamily="18" charset="0"/>
              </a:rPr>
              <a:t>), czyli sile popychającej osobę do przyłączenia się lub pozostania w grupie, albo na akceptacji (</a:t>
            </a:r>
            <a:r>
              <a:rPr lang="en-US" i="1" dirty="0" smtClean="0">
                <a:latin typeface="Palatino Linotype" pitchFamily="18" charset="0"/>
              </a:rPr>
              <a:t>acceptance</a:t>
            </a:r>
            <a:r>
              <a:rPr lang="pl-PL" dirty="0" smtClean="0">
                <a:latin typeface="Palatino Linotype" pitchFamily="18" charset="0"/>
              </a:rPr>
              <a:t>), definiowanej jako stopień, w jakim zdolności i zachowanie jednostki odpowiadają rolom zdefiniowanym w grupie. W grę wchodzą cztery rodzaje członkostwa: </a:t>
            </a:r>
          </a:p>
          <a:p>
            <a:pPr lvl="0" algn="just"/>
            <a:r>
              <a:rPr lang="pl-PL" dirty="0" smtClean="0">
                <a:latin typeface="Palatino Linotype" pitchFamily="18" charset="0"/>
              </a:rPr>
              <a:t>członkostwo psychologiczne: pozytywne przyciąganie + pełna akceptacja</a:t>
            </a:r>
          </a:p>
          <a:p>
            <a:pPr lvl="0" algn="just"/>
            <a:r>
              <a:rPr lang="pl-PL" dirty="0" smtClean="0">
                <a:latin typeface="Palatino Linotype" pitchFamily="18" charset="0"/>
              </a:rPr>
              <a:t>członkostwo preferencyjne: pozytywne przyciąganie + minimalna akceptacja </a:t>
            </a:r>
          </a:p>
          <a:p>
            <a:pPr lvl="0" algn="just"/>
            <a:r>
              <a:rPr lang="pl-PL" dirty="0" smtClean="0">
                <a:latin typeface="Palatino Linotype" pitchFamily="18" charset="0"/>
              </a:rPr>
              <a:t>członkostwo marginalne: żadne lub niewielkie przyciąganie + pełna akceptacja </a:t>
            </a:r>
          </a:p>
          <a:p>
            <a:pPr lvl="0" algn="just"/>
            <a:r>
              <a:rPr lang="pl-PL" dirty="0" smtClean="0">
                <a:latin typeface="Palatino Linotype" pitchFamily="18" charset="0"/>
              </a:rPr>
              <a:t>członkostwo alienacyjne: negatywne przyciąganie + negatywna akceptacja</a:t>
            </a:r>
          </a:p>
          <a:p>
            <a:pPr lvl="0"/>
            <a:endParaRPr lang="pl-PL" dirty="0" smtClean="0"/>
          </a:p>
          <a:p>
            <a:pPr lvl="0"/>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Normy grupowe i </a:t>
            </a:r>
            <a:r>
              <a:rPr lang="pl-PL" sz="3500" b="1" dirty="0" err="1" smtClean="0">
                <a:solidFill>
                  <a:schemeClr val="bg2">
                    <a:lumMod val="60000"/>
                    <a:lumOff val="40000"/>
                  </a:schemeClr>
                </a:solidFill>
                <a:latin typeface="Palatino Linotype" pitchFamily="18" charset="0"/>
              </a:rPr>
              <a:t>komformizm</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normAutofit fontScale="77500" lnSpcReduction="20000"/>
          </a:bodyPr>
          <a:lstStyle/>
          <a:p>
            <a:r>
              <a:rPr lang="pl-PL" dirty="0" err="1" smtClean="0">
                <a:latin typeface="Palatino Linotype" pitchFamily="18" charset="0"/>
              </a:rPr>
              <a:t>Komformizm</a:t>
            </a:r>
            <a:r>
              <a:rPr lang="pl-PL" dirty="0" smtClean="0">
                <a:latin typeface="Palatino Linotype" pitchFamily="18" charset="0"/>
              </a:rPr>
              <a:t>:  </a:t>
            </a:r>
          </a:p>
          <a:p>
            <a:pPr lvl="0" algn="just">
              <a:buNone/>
            </a:pPr>
            <a:r>
              <a:rPr lang="pl-PL" dirty="0" smtClean="0">
                <a:latin typeface="Palatino Linotype" pitchFamily="18" charset="0"/>
              </a:rPr>
              <a:t>1) Wymuszanie – w skład wchodzą cztery podstawowe działania: edukacji, nadzoru (obserwacji), ostrzegania oraz działań dyscyplinujących czy nagradzających.</a:t>
            </a:r>
          </a:p>
          <a:p>
            <a:pPr lvl="0" algn="just">
              <a:buNone/>
            </a:pPr>
            <a:r>
              <a:rPr lang="pl-PL" dirty="0" smtClean="0">
                <a:latin typeface="Palatino Linotype" pitchFamily="18" charset="0"/>
              </a:rPr>
              <a:t>2) Internalizacja - uznanie norm za własne sprawia, że jednostka zachowuje się zgodnie z normami, ponieważ uważa, że jest to właściwe, a nie po to, aby uzyskać nagrodę lub uniknąć kary.</a:t>
            </a:r>
          </a:p>
          <a:p>
            <a:pPr algn="just">
              <a:buNone/>
            </a:pPr>
            <a:r>
              <a:rPr lang="pl-PL" dirty="0" smtClean="0">
                <a:latin typeface="Palatino Linotype" pitchFamily="18" charset="0"/>
              </a:rPr>
              <a:t>3) Nacisk grupowy - Wpływ nacisku społecznego na jednostkę zależy od tego, czy jednostka posiada sprzymierzeńców: jeżeli jeden członek grupy stwierdza, że jego stanowisko podziela lub wspiera inny członek, oboje stają się psychologicznie silniejsi, co pozwala im wytrzymać nacisk związany z odróżnianiem się od większości grupy </a:t>
            </a:r>
            <a:endParaRPr lang="pl-PL" dirty="0">
              <a:latin typeface="Palatino Linotype"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500" b="1" dirty="0" smtClean="0">
                <a:solidFill>
                  <a:schemeClr val="bg2">
                    <a:lumMod val="60000"/>
                    <a:lumOff val="40000"/>
                  </a:schemeClr>
                </a:solidFill>
                <a:latin typeface="Palatino Linotype" pitchFamily="18" charset="0"/>
              </a:rPr>
              <a:t>Efektywna grupy</a:t>
            </a:r>
            <a:endParaRPr lang="pl-PL" sz="3500" b="1" dirty="0">
              <a:solidFill>
                <a:schemeClr val="bg2">
                  <a:lumMod val="60000"/>
                  <a:lumOff val="40000"/>
                </a:schemeClr>
              </a:solidFill>
              <a:latin typeface="Palatino Linotype" pitchFamily="18" charset="0"/>
            </a:endParaRPr>
          </a:p>
        </p:txBody>
      </p:sp>
      <p:sp>
        <p:nvSpPr>
          <p:cNvPr id="3" name="Symbol zastępczy zawartości 2"/>
          <p:cNvSpPr>
            <a:spLocks noGrp="1"/>
          </p:cNvSpPr>
          <p:nvPr>
            <p:ph sz="quarter" idx="1"/>
          </p:nvPr>
        </p:nvSpPr>
        <p:spPr/>
        <p:txBody>
          <a:bodyPr/>
          <a:lstStyle/>
          <a:p>
            <a:pPr>
              <a:buNone/>
            </a:pPr>
            <a:endParaRPr lang="pl-PL" dirty="0" smtClean="0"/>
          </a:p>
          <a:p>
            <a:pPr>
              <a:buNone/>
            </a:pPr>
            <a:endParaRPr lang="pl-PL" dirty="0" smtClean="0"/>
          </a:p>
          <a:p>
            <a:pPr>
              <a:buNone/>
            </a:pPr>
            <a:r>
              <a:rPr lang="pl-PL" dirty="0" smtClean="0">
                <a:latin typeface="Palatino Linotype" pitchFamily="18" charset="0"/>
              </a:rPr>
              <a:t>Jakimi cechami powinna się odznaczać efektywna grupa?</a:t>
            </a:r>
          </a:p>
          <a:p>
            <a:pPr>
              <a:buNone/>
            </a:pPr>
            <a:endParaRPr lang="pl-PL" dirty="0" smtClean="0">
              <a:latin typeface="Palatino Linotype" pitchFamily="18" charset="0"/>
            </a:endParaRPr>
          </a:p>
          <a:p>
            <a:pPr>
              <a:buNone/>
            </a:pPr>
            <a:r>
              <a:rPr lang="pl-PL" dirty="0" smtClean="0">
                <a:latin typeface="Palatino Linotype" pitchFamily="18" charset="0"/>
              </a:rPr>
              <a:t>Co to znaczy, że grupa jest efektywna?</a:t>
            </a:r>
            <a:endParaRPr lang="pl-PL" dirty="0">
              <a:latin typeface="Palatino Linotyp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Średni">
  <a:themeElements>
    <a:clrScheme name="Niestandardowy 9">
      <a:dk1>
        <a:sysClr val="windowText" lastClr="000000"/>
      </a:dk1>
      <a:lt1>
        <a:srgbClr val="E0CAA2"/>
      </a:lt1>
      <a:dk2>
        <a:srgbClr val="F1CCB5"/>
      </a:dk2>
      <a:lt2>
        <a:srgbClr val="B15821"/>
      </a:lt2>
      <a:accent1>
        <a:srgbClr val="FF9B57"/>
      </a:accent1>
      <a:accent2>
        <a:srgbClr val="B15821"/>
      </a:accent2>
      <a:accent3>
        <a:srgbClr val="F1CCB5"/>
      </a:accent3>
      <a:accent4>
        <a:srgbClr val="F69D1A"/>
      </a:accent4>
      <a:accent5>
        <a:srgbClr val="EAB290"/>
      </a:accent5>
      <a:accent6>
        <a:srgbClr val="968C8C"/>
      </a:accent6>
      <a:hlink>
        <a:srgbClr val="EBDDC3"/>
      </a:hlink>
      <a:folHlink>
        <a:srgbClr val="704404"/>
      </a:folHlink>
    </a:clrScheme>
    <a:fontScheme name="Śred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Śred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2130</TotalTime>
  <Words>1997</Words>
  <Application>Microsoft Office PowerPoint</Application>
  <PresentationFormat>Pokaz na ekranie (4:3)</PresentationFormat>
  <Paragraphs>216</Paragraphs>
  <Slides>34</Slides>
  <Notes>0</Notes>
  <HiddenSlides>0</HiddenSlides>
  <MMClips>0</MMClips>
  <ScaleCrop>false</ScaleCrop>
  <HeadingPairs>
    <vt:vector size="4" baseType="variant">
      <vt:variant>
        <vt:lpstr>Motyw</vt:lpstr>
      </vt:variant>
      <vt:variant>
        <vt:i4>1</vt:i4>
      </vt:variant>
      <vt:variant>
        <vt:lpstr>Tytuły slajdów</vt:lpstr>
      </vt:variant>
      <vt:variant>
        <vt:i4>34</vt:i4>
      </vt:variant>
    </vt:vector>
  </HeadingPairs>
  <TitlesOfParts>
    <vt:vector size="35" baseType="lpstr">
      <vt:lpstr>Średni</vt:lpstr>
      <vt:lpstr>  pojęcie grupy  Podejmowanie decyzji grupowe podejmowanie decyzji </vt:lpstr>
      <vt:lpstr>Pojęcie grupy</vt:lpstr>
      <vt:lpstr> Pojęcie grupy </vt:lpstr>
      <vt:lpstr>Pojęcie grupy</vt:lpstr>
      <vt:lpstr>Sposoby postrzegania grupy</vt:lpstr>
      <vt:lpstr>Teorie zachowania grupowego</vt:lpstr>
      <vt:lpstr>Teorie zachowania grupowego</vt:lpstr>
      <vt:lpstr>Normy grupowe i komformizm</vt:lpstr>
      <vt:lpstr>Efektywna grupy</vt:lpstr>
      <vt:lpstr>Efektywna grupa</vt:lpstr>
      <vt:lpstr>Cechy efektywnej grupy</vt:lpstr>
      <vt:lpstr>Cechy efektywnej grupy</vt:lpstr>
      <vt:lpstr>Myślenie grupowe</vt:lpstr>
      <vt:lpstr>Myślenie grupowe</vt:lpstr>
      <vt:lpstr>Podsumowanie- część 1</vt:lpstr>
      <vt:lpstr>Pojęcie decyzji</vt:lpstr>
      <vt:lpstr>Pojęcie decydowania</vt:lpstr>
      <vt:lpstr>Typologie decyzji</vt:lpstr>
      <vt:lpstr>Inne typologie decyzji</vt:lpstr>
      <vt:lpstr>Organizacja jako system decyzyjny</vt:lpstr>
      <vt:lpstr>Problemy decyzyjne</vt:lpstr>
      <vt:lpstr>Problemy decyzyjne</vt:lpstr>
      <vt:lpstr>Ograniczona racjonalność</vt:lpstr>
      <vt:lpstr>Organizacja jako hierarchia decyzji</vt:lpstr>
      <vt:lpstr>Podejmowanie decyzji a strukturalne cechy organizacji </vt:lpstr>
      <vt:lpstr>Koncepcja J.D Thompsona </vt:lpstr>
      <vt:lpstr>Grupowe podejmowanie decyzji </vt:lpstr>
      <vt:lpstr>Strategie grupowego  podejmowania decyzji</vt:lpstr>
      <vt:lpstr>Charakter grup decyzyjnych</vt:lpstr>
      <vt:lpstr>Strategiczne podejmowanie decyzji</vt:lpstr>
      <vt:lpstr>Strategiczny wpływ na podejmowanie decyzji?</vt:lpstr>
      <vt:lpstr>Strategiczny wpływ na  podejmowanie decyzji</vt:lpstr>
      <vt:lpstr>Podsumowanie cz 2</vt:lpstr>
      <vt:lpstr>Źródła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pojęcie grupy  Podejmowanie decyzji grupowe podejmowanie decyzji</dc:title>
  <dc:creator>Justyna</dc:creator>
  <cp:lastModifiedBy>Justyna</cp:lastModifiedBy>
  <cp:revision>3</cp:revision>
  <dcterms:created xsi:type="dcterms:W3CDTF">2013-10-20T02:21:04Z</dcterms:created>
  <dcterms:modified xsi:type="dcterms:W3CDTF">2014-11-14T21:57:27Z</dcterms:modified>
</cp:coreProperties>
</file>