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2"/>
  </p:notesMasterIdLst>
  <p:sldIdLst>
    <p:sldId id="256" r:id="rId2"/>
    <p:sldId id="262" r:id="rId3"/>
    <p:sldId id="263" r:id="rId4"/>
    <p:sldId id="260" r:id="rId5"/>
    <p:sldId id="257" r:id="rId6"/>
    <p:sldId id="280" r:id="rId7"/>
    <p:sldId id="277" r:id="rId8"/>
    <p:sldId id="259" r:id="rId9"/>
    <p:sldId id="279" r:id="rId10"/>
    <p:sldId id="278" r:id="rId11"/>
    <p:sldId id="285" r:id="rId12"/>
    <p:sldId id="281" r:id="rId13"/>
    <p:sldId id="286" r:id="rId14"/>
    <p:sldId id="264" r:id="rId15"/>
    <p:sldId id="266" r:id="rId16"/>
    <p:sldId id="265" r:id="rId17"/>
    <p:sldId id="267" r:id="rId18"/>
    <p:sldId id="268" r:id="rId19"/>
    <p:sldId id="269" r:id="rId20"/>
    <p:sldId id="270" r:id="rId21"/>
    <p:sldId id="282" r:id="rId22"/>
    <p:sldId id="272" r:id="rId23"/>
    <p:sldId id="271" r:id="rId24"/>
    <p:sldId id="273" r:id="rId25"/>
    <p:sldId id="283" r:id="rId26"/>
    <p:sldId id="284" r:id="rId27"/>
    <p:sldId id="274" r:id="rId28"/>
    <p:sldId id="287" r:id="rId29"/>
    <p:sldId id="275" r:id="rId30"/>
    <p:sldId id="288" r:id="rId31"/>
    <p:sldId id="290" r:id="rId32"/>
    <p:sldId id="306" r:id="rId33"/>
    <p:sldId id="300" r:id="rId34"/>
    <p:sldId id="301" r:id="rId35"/>
    <p:sldId id="302" r:id="rId36"/>
    <p:sldId id="303" r:id="rId37"/>
    <p:sldId id="304" r:id="rId38"/>
    <p:sldId id="305" r:id="rId39"/>
    <p:sldId id="291" r:id="rId40"/>
    <p:sldId id="292" r:id="rId41"/>
    <p:sldId id="293" r:id="rId42"/>
    <p:sldId id="295" r:id="rId43"/>
    <p:sldId id="294" r:id="rId44"/>
    <p:sldId id="296" r:id="rId45"/>
    <p:sldId id="297" r:id="rId46"/>
    <p:sldId id="298" r:id="rId47"/>
    <p:sldId id="299" r:id="rId48"/>
    <p:sldId id="289" r:id="rId49"/>
    <p:sldId id="276" r:id="rId50"/>
    <p:sldId id="258" r:id="rId5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>
        <p:scale>
          <a:sx n="80" d="100"/>
          <a:sy n="80" d="100"/>
        </p:scale>
        <p:origin x="-108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38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4CB90-2E9E-4954-B862-EE62FD26878D}" type="datetimeFigureOut">
              <a:rPr lang="pl-PL" smtClean="0"/>
              <a:pPr/>
              <a:t>2014-10-15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97F708-5BEC-4B38-B13D-25147287F693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7F708-5BEC-4B38-B13D-25147287F693}" type="slidenum">
              <a:rPr lang="pl-PL" smtClean="0"/>
              <a:pPr/>
              <a:t>47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1EFF-B5EE-4DD7-B23B-01FC7DAF4382}" type="datetimeFigureOut">
              <a:rPr lang="pl-PL" smtClean="0"/>
              <a:pPr/>
              <a:t>2014-10-15</a:t>
            </a:fld>
            <a:endParaRPr lang="pl-PL" dirty="0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0CFEE-3C2C-498F-90F9-5D9606FAE011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1EFF-B5EE-4DD7-B23B-01FC7DAF4382}" type="datetimeFigureOut">
              <a:rPr lang="pl-PL" smtClean="0"/>
              <a:pPr/>
              <a:t>2014-10-15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0CFEE-3C2C-498F-90F9-5D9606FAE011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1EFF-B5EE-4DD7-B23B-01FC7DAF4382}" type="datetimeFigureOut">
              <a:rPr lang="pl-PL" smtClean="0"/>
              <a:pPr/>
              <a:t>2014-10-15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0CFEE-3C2C-498F-90F9-5D9606FAE011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1EFF-B5EE-4DD7-B23B-01FC7DAF4382}" type="datetimeFigureOut">
              <a:rPr lang="pl-PL" smtClean="0"/>
              <a:pPr/>
              <a:t>2014-10-15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0CFEE-3C2C-498F-90F9-5D9606FAE011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1EFF-B5EE-4DD7-B23B-01FC7DAF4382}" type="datetimeFigureOut">
              <a:rPr lang="pl-PL" smtClean="0"/>
              <a:pPr/>
              <a:t>2014-10-15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0CFEE-3C2C-498F-90F9-5D9606FAE011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1EFF-B5EE-4DD7-B23B-01FC7DAF4382}" type="datetimeFigureOut">
              <a:rPr lang="pl-PL" smtClean="0"/>
              <a:pPr/>
              <a:t>2014-10-15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0CFEE-3C2C-498F-90F9-5D9606FAE011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1EFF-B5EE-4DD7-B23B-01FC7DAF4382}" type="datetimeFigureOut">
              <a:rPr lang="pl-PL" smtClean="0"/>
              <a:pPr/>
              <a:t>2014-10-15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0CFEE-3C2C-498F-90F9-5D9606FAE011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1EFF-B5EE-4DD7-B23B-01FC7DAF4382}" type="datetimeFigureOut">
              <a:rPr lang="pl-PL" smtClean="0"/>
              <a:pPr/>
              <a:t>2014-10-15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0CFEE-3C2C-498F-90F9-5D9606FAE011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1EFF-B5EE-4DD7-B23B-01FC7DAF4382}" type="datetimeFigureOut">
              <a:rPr lang="pl-PL" smtClean="0"/>
              <a:pPr/>
              <a:t>2014-10-15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0CFEE-3C2C-498F-90F9-5D9606FAE011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1EFF-B5EE-4DD7-B23B-01FC7DAF4382}" type="datetimeFigureOut">
              <a:rPr lang="pl-PL" smtClean="0"/>
              <a:pPr/>
              <a:t>2014-10-15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0CFEE-3C2C-498F-90F9-5D9606FAE011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e ściętym i zaokrąglonym rogi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ójkąt prostokątny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1EFF-B5EE-4DD7-B23B-01FC7DAF4382}" type="datetimeFigureOut">
              <a:rPr lang="pl-PL" smtClean="0"/>
              <a:pPr/>
              <a:t>2014-10-15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F00CFEE-3C2C-498F-90F9-5D9606FAE011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10" name="Dowolny kształt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Dowolny kształt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wolny kształt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8C21EFF-B5EE-4DD7-B23B-01FC7DAF4382}" type="datetimeFigureOut">
              <a:rPr lang="pl-PL" smtClean="0"/>
              <a:pPr/>
              <a:t>2014-10-15</a:t>
            </a:fld>
            <a:endParaRPr lang="pl-PL" dirty="0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F00CFEE-3C2C-498F-90F9-5D9606FAE011}" type="slidenum">
              <a:rPr lang="pl-PL" smtClean="0"/>
              <a:pPr/>
              <a:t>‹#›</a:t>
            </a:fld>
            <a:endParaRPr lang="pl-PL" dirty="0"/>
          </a:p>
        </p:txBody>
      </p:sp>
      <p:grpSp>
        <p:nvGrpSpPr>
          <p:cNvPr id="2" name="Grup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Dowolny kształt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Dowolny kształt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hyperlink" Target="http://kolegia.sgh.waw.pl/pl/KZiF/struktura/KTZ/Documents/Wyzwania_przywodcow_polskich_organizacji_wobec_globalizacji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2348880"/>
            <a:ext cx="5904656" cy="2736304"/>
          </a:xfrm>
        </p:spPr>
        <p:txBody>
          <a:bodyPr>
            <a:normAutofit fontScale="90000"/>
          </a:bodyPr>
          <a:lstStyle/>
          <a:p>
            <a:pPr algn="ctr"/>
            <a:r>
              <a:rPr lang="pl-PL" sz="5400" dirty="0" smtClean="0"/>
              <a:t/>
            </a:r>
            <a:br>
              <a:rPr lang="pl-PL" sz="5400" dirty="0" smtClean="0"/>
            </a:br>
            <a:r>
              <a:rPr lang="pl-PL" sz="5300" dirty="0" smtClean="0">
                <a:solidFill>
                  <a:schemeClr val="bg1">
                    <a:lumMod val="85000"/>
                  </a:schemeClr>
                </a:solidFill>
              </a:rPr>
              <a:t>ORGANIZACJA</a:t>
            </a:r>
            <a:r>
              <a:rPr lang="pl-PL" dirty="0" smtClean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pl-PL" dirty="0" smtClean="0">
                <a:solidFill>
                  <a:schemeClr val="bg1">
                    <a:lumMod val="85000"/>
                  </a:schemeClr>
                </a:solidFill>
              </a:rPr>
            </a:br>
            <a:r>
              <a:rPr lang="pl-PL" dirty="0" smtClean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pl-PL" dirty="0" smtClean="0">
                <a:solidFill>
                  <a:schemeClr val="bg1">
                    <a:lumMod val="85000"/>
                  </a:schemeClr>
                </a:solidFill>
              </a:rPr>
            </a:br>
            <a:r>
              <a:rPr lang="pl-PL" sz="3100" dirty="0" smtClean="0">
                <a:solidFill>
                  <a:schemeClr val="bg1">
                    <a:lumMod val="85000"/>
                  </a:schemeClr>
                </a:solidFill>
              </a:rPr>
              <a:t>(pojęcie, istota i społeczne znaczenie organizacji, pojęcie i cechy struktury organizacyjnej)</a:t>
            </a:r>
            <a:endParaRPr lang="pl-PL" sz="31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55776" y="188640"/>
            <a:ext cx="6400800" cy="1752600"/>
          </a:xfrm>
        </p:spPr>
        <p:txBody>
          <a:bodyPr/>
          <a:lstStyle/>
          <a:p>
            <a:endParaRPr lang="pl-PL" dirty="0" smtClean="0"/>
          </a:p>
          <a:p>
            <a:r>
              <a:rPr lang="pl-PL" dirty="0" smtClean="0"/>
              <a:t>Socjologia organizacji</a:t>
            </a:r>
          </a:p>
          <a:p>
            <a:r>
              <a:rPr lang="pl-PL" dirty="0" smtClean="0"/>
              <a:t>Zajęcia nr 1 </a:t>
            </a:r>
            <a:endParaRPr lang="pl-PL" dirty="0"/>
          </a:p>
        </p:txBody>
      </p:sp>
      <p:pic>
        <p:nvPicPr>
          <p:cNvPr id="32770" name="Picture 2" descr="http://www.bibliotekakp.pl/att/909053_4782759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5373216"/>
            <a:ext cx="1905000" cy="13144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>
            <a:normAutofit/>
          </a:bodyPr>
          <a:lstStyle/>
          <a:p>
            <a:pPr algn="ctr"/>
            <a:r>
              <a:rPr lang="pl-PL" sz="3800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Rodzaje organizacji</a:t>
            </a:r>
            <a:endParaRPr lang="pl-PL" sz="3800" b="1" dirty="0">
              <a:solidFill>
                <a:schemeClr val="bg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pl-PL" sz="2400" b="1" dirty="0" smtClean="0"/>
              <a:t>    Organizacja formalna  i nieformalna</a:t>
            </a:r>
            <a:r>
              <a:rPr lang="pl-PL" sz="2400" dirty="0" smtClean="0"/>
              <a:t>:</a:t>
            </a:r>
          </a:p>
          <a:p>
            <a:pPr algn="just">
              <a:buNone/>
            </a:pPr>
            <a:r>
              <a:rPr lang="pl-PL" sz="2400" dirty="0" smtClean="0"/>
              <a:t>    </a:t>
            </a:r>
            <a:r>
              <a:rPr lang="pl-PL" sz="2400" u="sng" dirty="0" smtClean="0"/>
              <a:t>organizacja formalna- </a:t>
            </a:r>
            <a:r>
              <a:rPr lang="pl-PL" sz="2400" dirty="0" smtClean="0"/>
              <a:t>poszczególne pozycje np. urząd jak i relacje między nimi (np. struktura, procedura postępowania) zostały ujęte w regulaminach lub innych dokumentach – uwaga skupiona na strukturach, przepisach. Cechy: sztuczność modelowość, bezosobowość, racjonalność.</a:t>
            </a:r>
          </a:p>
          <a:p>
            <a:pPr algn="just">
              <a:buNone/>
            </a:pPr>
            <a:r>
              <a:rPr lang="pl-PL" sz="2400" dirty="0" smtClean="0"/>
              <a:t>	</a:t>
            </a:r>
            <a:r>
              <a:rPr lang="pl-PL" sz="2400" u="sng" dirty="0" smtClean="0"/>
              <a:t>organizacja nieformalna-  </a:t>
            </a:r>
            <a:r>
              <a:rPr lang="pl-PL" sz="2400" dirty="0" smtClean="0"/>
              <a:t>wyróżnione są pozycję  np. przywódcy, ale rolę tych osób i wzajemne relację pomiędzy członkami organizacji są luźno określone – uwaga skupiona na ludziach i relacjach międzyludzkich</a:t>
            </a:r>
          </a:p>
          <a:p>
            <a:pPr algn="just"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endParaRPr lang="pl-PL" dirty="0" smtClean="0"/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>
            <a:normAutofit/>
          </a:bodyPr>
          <a:lstStyle/>
          <a:p>
            <a:pPr algn="ctr"/>
            <a:r>
              <a:rPr lang="pl-PL" sz="4200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Rodzaje organizacji</a:t>
            </a:r>
            <a:endParaRPr lang="pl-PL" sz="4200" b="1" dirty="0">
              <a:solidFill>
                <a:schemeClr val="bg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412776"/>
            <a:ext cx="8435280" cy="4911824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pl-PL" dirty="0" smtClean="0"/>
              <a:t>  </a:t>
            </a:r>
          </a:p>
          <a:p>
            <a:pPr algn="just">
              <a:buNone/>
            </a:pPr>
            <a:r>
              <a:rPr lang="pl-PL" dirty="0" smtClean="0"/>
              <a:t>   </a:t>
            </a:r>
            <a:r>
              <a:rPr lang="pl-PL" b="1" u="sng" dirty="0" smtClean="0"/>
              <a:t>Zadanie: </a:t>
            </a:r>
            <a:r>
              <a:rPr lang="pl-PL" dirty="0" smtClean="0"/>
              <a:t>Proszę  zdecydować czy podana niżej cecha dotyczy organizacji formalnej (F), czy nieformalnej (N)?</a:t>
            </a:r>
          </a:p>
          <a:p>
            <a:pPr algn="just">
              <a:buNone/>
            </a:pPr>
            <a:endParaRPr lang="pl-PL" dirty="0" smtClean="0"/>
          </a:p>
          <a:p>
            <a:pPr marL="514350" indent="-514350" algn="just">
              <a:buAutoNum type="arabicParenR"/>
            </a:pPr>
            <a:r>
              <a:rPr lang="pl-PL" dirty="0" smtClean="0"/>
              <a:t>Zachowanie uczestnika opiera się na przepisach, regulaminach.</a:t>
            </a:r>
          </a:p>
          <a:p>
            <a:pPr marL="514350" indent="-514350" algn="just">
              <a:buAutoNum type="arabicParenR"/>
            </a:pPr>
            <a:r>
              <a:rPr lang="pl-PL" dirty="0" smtClean="0"/>
              <a:t>Każdy może przystąpić do organizacji.</a:t>
            </a:r>
          </a:p>
          <a:p>
            <a:pPr marL="514350" indent="-514350" algn="just">
              <a:buAutoNum type="arabicParenR"/>
            </a:pPr>
            <a:r>
              <a:rPr lang="pl-PL" dirty="0" smtClean="0"/>
              <a:t>Uwaga skupiona na strukturach ujętych w dokumentach.</a:t>
            </a:r>
          </a:p>
          <a:p>
            <a:pPr marL="514350" indent="-514350" algn="just">
              <a:buAutoNum type="arabicParenR"/>
            </a:pPr>
            <a:r>
              <a:rPr lang="pl-PL" dirty="0" smtClean="0"/>
              <a:t>Organizacja tworzona spontanicznie.</a:t>
            </a:r>
          </a:p>
          <a:p>
            <a:pPr marL="514350" indent="-514350" algn="just">
              <a:buAutoNum type="arabicParenR"/>
            </a:pPr>
            <a:r>
              <a:rPr lang="pl-PL" dirty="0" smtClean="0"/>
              <a:t>Sformalizowane wyjście z organizacji.</a:t>
            </a:r>
          </a:p>
          <a:p>
            <a:pPr marL="514350" indent="-514350" algn="just">
              <a:buAutoNum type="arabicParenR"/>
            </a:pPr>
            <a:r>
              <a:rPr lang="pl-PL" dirty="0" smtClean="0"/>
              <a:t>Zamknięty katalog członków.</a:t>
            </a:r>
          </a:p>
          <a:p>
            <a:pPr marL="514350" indent="-514350" algn="just">
              <a:buAutoNum type="arabicParenR"/>
            </a:pPr>
            <a:r>
              <a:rPr lang="pl-PL" dirty="0" smtClean="0"/>
              <a:t>Przywódca wyłaniany na podstawie konkursu.</a:t>
            </a:r>
          </a:p>
          <a:p>
            <a:pPr marL="514350" indent="-514350" algn="just">
              <a:buAutoNum type="arabicParenR"/>
            </a:pPr>
            <a:r>
              <a:rPr lang="pl-PL" dirty="0" smtClean="0"/>
              <a:t>Uwaga skupiona na ludziach.</a:t>
            </a:r>
          </a:p>
          <a:p>
            <a:pPr marL="514350" indent="-514350" algn="just">
              <a:buAutoNum type="arabicParenR"/>
            </a:pPr>
            <a:r>
              <a:rPr lang="pl-PL" dirty="0" smtClean="0"/>
              <a:t>Przywódca wyłaniany na podstawie relacji międzyludzkich.</a:t>
            </a:r>
          </a:p>
          <a:p>
            <a:pPr>
              <a:buNone/>
            </a:pPr>
            <a:endParaRPr lang="pl-PL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200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Rodzaje organizacji</a:t>
            </a:r>
            <a:endParaRPr lang="pl-PL" sz="4200" b="1" dirty="0">
              <a:solidFill>
                <a:schemeClr val="bg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endParaRPr lang="pl-PL" sz="2400" u="sng" dirty="0" smtClean="0"/>
          </a:p>
          <a:p>
            <a:pPr algn="just"/>
            <a:r>
              <a:rPr lang="pl-PL" sz="2400" u="sng" dirty="0" smtClean="0"/>
              <a:t>organizacja wielonarodowa </a:t>
            </a:r>
            <a:r>
              <a:rPr lang="pl-PL" sz="2400" dirty="0" smtClean="0"/>
              <a:t>– struktura złożona z jednostek autonomicznych, działających w różnych krajach i w dużym stopniu dostosowanych do warunków lokalnych</a:t>
            </a:r>
          </a:p>
          <a:p>
            <a:pPr algn="just">
              <a:buNone/>
            </a:pPr>
            <a:endParaRPr lang="pl-PL" sz="2400" dirty="0" smtClean="0"/>
          </a:p>
          <a:p>
            <a:pPr algn="just"/>
            <a:r>
              <a:rPr lang="pl-PL" sz="2400" u="sng" dirty="0" smtClean="0"/>
              <a:t>organizacja globalna</a:t>
            </a:r>
            <a:r>
              <a:rPr lang="pl-PL" sz="2400" dirty="0" smtClean="0"/>
              <a:t> - składa się z sieci jednostek, rozsianych po całym świecie i połączonych ze sobą siecią powiązań </a:t>
            </a:r>
          </a:p>
          <a:p>
            <a:endParaRPr lang="pl-PL" dirty="0" smtClean="0"/>
          </a:p>
          <a:p>
            <a:pPr>
              <a:buNone/>
            </a:pPr>
            <a:r>
              <a:rPr lang="pl-PL" dirty="0" smtClean="0"/>
              <a:t/>
            </a:r>
            <a:br>
              <a:rPr lang="pl-PL" dirty="0" smtClean="0"/>
            </a:br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200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Organizacja a jednostki</a:t>
            </a:r>
            <a:endParaRPr lang="pl-PL" sz="4200" b="1" dirty="0">
              <a:solidFill>
                <a:schemeClr val="bg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r>
              <a:rPr lang="pl-PL" dirty="0" smtClean="0"/>
              <a:t>Jednostka jako klient organizacji </a:t>
            </a:r>
          </a:p>
          <a:p>
            <a:pPr>
              <a:buNone/>
            </a:pPr>
            <a:endParaRPr lang="pl-PL" dirty="0" smtClean="0"/>
          </a:p>
          <a:p>
            <a:r>
              <a:rPr lang="pl-PL" dirty="0" smtClean="0"/>
              <a:t>Jednostka jako pracownik organizacji</a:t>
            </a:r>
            <a:endParaRPr lang="pl-PL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800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Organizacja a jednostki</a:t>
            </a:r>
            <a:endParaRPr lang="pl-PL" sz="3800" b="1" dirty="0">
              <a:solidFill>
                <a:schemeClr val="bg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endParaRPr lang="pl-PL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0" algn="just">
              <a:buNone/>
            </a:pPr>
            <a:r>
              <a:rPr lang="pl-PL" b="1" dirty="0" smtClean="0">
                <a:solidFill>
                  <a:schemeClr val="bg2">
                    <a:lumMod val="50000"/>
                  </a:schemeClr>
                </a:solidFill>
              </a:rPr>
              <a:t>    Jednostka jako klient organizacji</a:t>
            </a:r>
          </a:p>
          <a:p>
            <a:endParaRPr lang="pl-PL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pl-PL" dirty="0"/>
          </a:p>
        </p:txBody>
      </p:sp>
      <p:pic>
        <p:nvPicPr>
          <p:cNvPr id="3074" name="Picture 2" descr="C:\Users\Justyna\Desktop\dydaktyka\socjologia organizacji\Istota i społeczne znaczenie organizacji\klien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3212976"/>
            <a:ext cx="2857500" cy="2686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200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Jednostka jako pracownik organizacji</a:t>
            </a:r>
            <a:endParaRPr lang="pl-PL" sz="4200" b="1" dirty="0">
              <a:solidFill>
                <a:schemeClr val="bg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07768"/>
          </a:xfrm>
        </p:spPr>
        <p:txBody>
          <a:bodyPr>
            <a:normAutofit/>
          </a:bodyPr>
          <a:lstStyle/>
          <a:p>
            <a:pPr lvl="0" algn="just">
              <a:buNone/>
            </a:pPr>
            <a:endParaRPr lang="pl-PL" sz="2400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pl-PL" sz="2400" dirty="0" smtClean="0"/>
              <a:t>Reakcja jednostki na  pracę zależy od jej oczekiwań oraz od właściwości zatrudniającej ją organizacji. Ani jednostki, ani organizacji nie można łatwo zmienić, aby uzyskać trwałe pozytywne nastawienie wobec pracy.</a:t>
            </a:r>
            <a:r>
              <a:rPr lang="pl-PL" sz="2400" b="1" dirty="0" smtClean="0"/>
              <a:t> </a:t>
            </a:r>
          </a:p>
          <a:p>
            <a:pPr algn="just"/>
            <a:r>
              <a:rPr lang="pl-PL" sz="2400" dirty="0" smtClean="0"/>
              <a:t>Zatrudnienie na podstawie umowy o pracę na cały lub część etatu.</a:t>
            </a:r>
          </a:p>
          <a:p>
            <a:pPr algn="just"/>
            <a:r>
              <a:rPr lang="pl-PL" sz="2400" dirty="0" smtClean="0"/>
              <a:t>Zatrudnienie na podstawie umów cywilnoprawnych, tj. umowy zlecenie i umowy o dzieło.</a:t>
            </a:r>
          </a:p>
          <a:p>
            <a:pPr algn="just"/>
            <a:r>
              <a:rPr lang="pl-PL" sz="2400" dirty="0" smtClean="0"/>
              <a:t>Nowe formy zatrudnienia.</a:t>
            </a:r>
          </a:p>
          <a:p>
            <a:endParaRPr lang="pl-PL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>
            <a:normAutofit/>
          </a:bodyPr>
          <a:lstStyle/>
          <a:p>
            <a:pPr algn="ctr"/>
            <a:r>
              <a:rPr lang="pl-PL" sz="3800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Nowe formy zatrudnienia- telepraca</a:t>
            </a:r>
            <a:endParaRPr lang="pl-PL" sz="3800" b="1" dirty="0">
              <a:solidFill>
                <a:schemeClr val="bg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</a:pPr>
            <a:r>
              <a:rPr lang="pl-PL" sz="2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pl-PL" sz="2200" dirty="0" smtClean="0"/>
              <a:t>Za „Ojca” telepracy uznaje się amerykańskiego   </a:t>
            </a:r>
          </a:p>
          <a:p>
            <a:pPr>
              <a:spcBef>
                <a:spcPts val="0"/>
              </a:spcBef>
              <a:buNone/>
            </a:pPr>
            <a:r>
              <a:rPr lang="pl-PL" sz="2200" dirty="0" smtClean="0"/>
              <a:t>     fizyka Jacka </a:t>
            </a:r>
            <a:r>
              <a:rPr lang="pl-PL" sz="2200" dirty="0" err="1" smtClean="0"/>
              <a:t>Nilles</a:t>
            </a:r>
            <a:r>
              <a:rPr lang="pl-PL" sz="2200" dirty="0" smtClean="0"/>
              <a:t>.</a:t>
            </a:r>
          </a:p>
          <a:p>
            <a:pPr>
              <a:spcBef>
                <a:spcPts val="0"/>
              </a:spcBef>
              <a:buNone/>
            </a:pPr>
            <a:endParaRPr lang="pl-PL" sz="2200" dirty="0" smtClean="0"/>
          </a:p>
          <a:p>
            <a:pPr algn="just">
              <a:spcBef>
                <a:spcPts val="0"/>
              </a:spcBef>
            </a:pPr>
            <a:r>
              <a:rPr lang="pl-PL" sz="2200" dirty="0" smtClean="0"/>
              <a:t> Telepraca polega na </a:t>
            </a:r>
          </a:p>
          <a:p>
            <a:pPr algn="just">
              <a:spcBef>
                <a:spcPts val="0"/>
              </a:spcBef>
              <a:buNone/>
            </a:pPr>
            <a:r>
              <a:rPr lang="pl-PL" sz="2200" dirty="0" smtClean="0"/>
              <a:t>    wykonywaniu pracy poza </a:t>
            </a:r>
          </a:p>
          <a:p>
            <a:pPr algn="just">
              <a:spcBef>
                <a:spcPts val="0"/>
              </a:spcBef>
              <a:buNone/>
            </a:pPr>
            <a:r>
              <a:rPr lang="pl-PL" sz="2200" dirty="0" smtClean="0"/>
              <a:t>    miejscem zatrudnienia za</a:t>
            </a:r>
          </a:p>
          <a:p>
            <a:pPr algn="just">
              <a:spcBef>
                <a:spcPts val="0"/>
              </a:spcBef>
              <a:buNone/>
            </a:pPr>
            <a:r>
              <a:rPr lang="pl-PL" sz="2200" dirty="0" smtClean="0"/>
              <a:t>	 pomocą środków komunikacji </a:t>
            </a:r>
          </a:p>
          <a:p>
            <a:pPr algn="just">
              <a:spcBef>
                <a:spcPts val="0"/>
              </a:spcBef>
              <a:buNone/>
            </a:pPr>
            <a:r>
              <a:rPr lang="pl-PL" sz="2200" dirty="0" smtClean="0"/>
              <a:t>	 elektronicznej.</a:t>
            </a:r>
          </a:p>
          <a:p>
            <a:pPr algn="just">
              <a:spcBef>
                <a:spcPts val="0"/>
              </a:spcBef>
              <a:buNone/>
            </a:pPr>
            <a:endParaRPr lang="pl-PL" sz="2200" dirty="0" smtClean="0"/>
          </a:p>
          <a:p>
            <a:pPr>
              <a:spcBef>
                <a:spcPts val="0"/>
              </a:spcBef>
            </a:pPr>
            <a:r>
              <a:rPr lang="pl-PL" sz="2200" dirty="0" smtClean="0"/>
              <a:t> Może być ona wykonywana w </a:t>
            </a:r>
          </a:p>
          <a:p>
            <a:pPr>
              <a:spcBef>
                <a:spcPts val="0"/>
              </a:spcBef>
              <a:buNone/>
            </a:pPr>
            <a:r>
              <a:rPr lang="pl-PL" sz="2200" dirty="0" smtClean="0"/>
              <a:t>	 domu albo w specjalnym </a:t>
            </a:r>
          </a:p>
          <a:p>
            <a:pPr>
              <a:spcBef>
                <a:spcPts val="0"/>
              </a:spcBef>
              <a:buNone/>
            </a:pPr>
            <a:r>
              <a:rPr lang="pl-PL" sz="2200" dirty="0" smtClean="0"/>
              <a:t>	 telecentrum, na terenie wiejskim</a:t>
            </a:r>
          </a:p>
          <a:p>
            <a:pPr>
              <a:spcBef>
                <a:spcPts val="0"/>
              </a:spcBef>
              <a:buNone/>
            </a:pPr>
            <a:r>
              <a:rPr lang="pl-PL" sz="2200" dirty="0" smtClean="0"/>
              <a:t>	 funkcjonują </a:t>
            </a:r>
            <a:r>
              <a:rPr lang="pl-PL" sz="2200" dirty="0" err="1" smtClean="0"/>
              <a:t>telechatki</a:t>
            </a:r>
            <a:r>
              <a:rPr lang="pl-PL" sz="2200" dirty="0" smtClean="0"/>
              <a:t>.</a:t>
            </a:r>
          </a:p>
          <a:p>
            <a:pPr>
              <a:spcBef>
                <a:spcPts val="0"/>
              </a:spcBef>
              <a:buNone/>
            </a:pPr>
            <a:endParaRPr lang="pl-PL" sz="2200" dirty="0" smtClean="0"/>
          </a:p>
          <a:p>
            <a:pPr>
              <a:spcBef>
                <a:spcPts val="0"/>
              </a:spcBef>
            </a:pPr>
            <a:r>
              <a:rPr lang="pl-PL" sz="2200" dirty="0" smtClean="0"/>
              <a:t> Wady: poczucie samotności, izolacji.</a:t>
            </a:r>
            <a:endParaRPr lang="pl-PL" sz="2200" dirty="0"/>
          </a:p>
        </p:txBody>
      </p:sp>
      <p:pic>
        <p:nvPicPr>
          <p:cNvPr id="1026" name="Picture 2" descr="C:\Users\Justyna\Desktop\article-praca-przy-komputerze-rad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2348879"/>
            <a:ext cx="2736304" cy="24489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>
            <a:normAutofit/>
          </a:bodyPr>
          <a:lstStyle/>
          <a:p>
            <a:pPr algn="ctr"/>
            <a:r>
              <a:rPr lang="pl-PL" sz="3800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Nowe formy zatrudnienia- telepraca</a:t>
            </a:r>
            <a:endParaRPr lang="pl-PL" sz="3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pl-PL" dirty="0" smtClean="0"/>
              <a:t>W Kodeksie pracy zostało unormowane wykonywanie zatrudnienia w formie telepracy</a:t>
            </a:r>
          </a:p>
          <a:p>
            <a:pPr>
              <a:buNone/>
            </a:pPr>
            <a:endParaRPr lang="pl-PL" dirty="0" smtClean="0"/>
          </a:p>
          <a:p>
            <a:pPr algn="just">
              <a:buNone/>
            </a:pPr>
            <a:r>
              <a:rPr lang="pl-PL" dirty="0" smtClean="0"/>
              <a:t>Art. 67</a:t>
            </a:r>
            <a:r>
              <a:rPr lang="pl-PL" baseline="30000" dirty="0" smtClean="0"/>
              <a:t>5</a:t>
            </a:r>
            <a:r>
              <a:rPr lang="pl-PL" dirty="0" smtClean="0"/>
              <a:t> [Miejsce wykonywania; pojęcie </a:t>
            </a:r>
            <a:r>
              <a:rPr lang="pl-PL" dirty="0" err="1" smtClean="0"/>
              <a:t>telepracownika</a:t>
            </a:r>
            <a:r>
              <a:rPr lang="pl-PL" dirty="0" smtClean="0"/>
              <a:t>] </a:t>
            </a:r>
          </a:p>
          <a:p>
            <a:pPr algn="just">
              <a:buNone/>
            </a:pPr>
            <a:r>
              <a:rPr lang="pl-PL" dirty="0" smtClean="0"/>
              <a:t>§ 1. Praca może być wykonywana regularnie poza zakładem pracy, z wykorzystaniem środków komunikacji elektronicznej w rozumieniu przepisów o świadczeniu usług drogą elektroniczną (telepraca). </a:t>
            </a:r>
          </a:p>
          <a:p>
            <a:pPr algn="just">
              <a:buNone/>
            </a:pPr>
            <a:r>
              <a:rPr lang="pl-PL" dirty="0" smtClean="0"/>
              <a:t>§ 2. </a:t>
            </a:r>
            <a:r>
              <a:rPr lang="pl-PL" dirty="0" err="1" smtClean="0"/>
              <a:t>Telepracownikiem</a:t>
            </a:r>
            <a:r>
              <a:rPr lang="pl-PL" dirty="0" smtClean="0"/>
              <a:t> jest pracownik, który wykonuje pracę w warunkach określonych w § 1 i przekazuje pracodawcy wyniki pracy, w szczególności za pośrednictwem środków komunikacji elektronicznej. </a:t>
            </a:r>
          </a:p>
          <a:p>
            <a:pPr algn="just">
              <a:buNone/>
            </a:pPr>
            <a:r>
              <a:rPr lang="pl-PL" dirty="0" smtClean="0"/>
              <a:t>Art. 67</a:t>
            </a:r>
            <a:r>
              <a:rPr lang="pl-PL" baseline="30000" dirty="0" smtClean="0"/>
              <a:t>6</a:t>
            </a:r>
            <a:r>
              <a:rPr lang="pl-PL" dirty="0" smtClean="0"/>
              <a:t> [Porozumienie z organizacją związkową] </a:t>
            </a:r>
          </a:p>
          <a:p>
            <a:pPr algn="just">
              <a:buNone/>
            </a:pPr>
            <a:r>
              <a:rPr lang="pl-PL" dirty="0" smtClean="0"/>
              <a:t>§ 1. Warunki stosowania telepracy przez pracodawcę określa się w porozumieniu zawieranym między pracodawcą i zakładową organizacją związkową, a w przypadku gdy u pracodawcy działa więcej niż jedna zakładowa organizacja związkowa - w porozumieniu między pracodawcą a tymi organizacjami. </a:t>
            </a:r>
          </a:p>
          <a:p>
            <a:pPr algn="just">
              <a:buNone/>
            </a:pPr>
            <a:r>
              <a:rPr lang="pl-PL" dirty="0" smtClean="0"/>
              <a:t>§ 2. Jeżeli nie jest możliwe uzgodnienie treści porozumienia ze wszystkimi zakładowymi organizacjami związkowymi, pracodawca uzgadnia treść porozumienia z organizacjami związkowymi reprezentatywnymi w rozumieniu art. 241</a:t>
            </a:r>
            <a:r>
              <a:rPr lang="pl-PL" baseline="30000" dirty="0" smtClean="0"/>
              <a:t>25a</a:t>
            </a:r>
            <a:r>
              <a:rPr lang="pl-PL" dirty="0" smtClean="0"/>
              <a:t>. </a:t>
            </a:r>
          </a:p>
          <a:p>
            <a:pPr algn="just">
              <a:buNone/>
            </a:pPr>
            <a:r>
              <a:rPr lang="pl-PL" dirty="0" smtClean="0"/>
              <a:t>§ 3. Jeżeli w terminie 30 dni od dnia przedstawienia przez pracodawcę projektu porozumienia nie dojdzie do zawarcia porozumienia, zgodnie z § 1 i 2, pracodawca określa warunki stosowania telepracy w regulaminie, uwzględniając ustalenia podjęte z zakładowymi organizacjami związkowymi w toku uzgadniania porozumienia. </a:t>
            </a:r>
          </a:p>
          <a:p>
            <a:pPr algn="just">
              <a:buNone/>
            </a:pPr>
            <a:r>
              <a:rPr lang="pl-PL" dirty="0" smtClean="0"/>
              <a:t>§ 4. Jeżeli u danego pracodawcy nie działają zakładowe organizacje związkowe, warunki stosowania telepracy określa pracodawca w regulaminie, po konsultacji z przedstawicielami pracowników wyłonionymi w trybie przyjętym u danego pracodawcy. </a:t>
            </a:r>
          </a:p>
          <a:p>
            <a:pPr algn="just"/>
            <a:endParaRPr lang="pl-PL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36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Nowe formy zatrudnienia</a:t>
            </a:r>
            <a:br>
              <a:rPr lang="pl-PL" sz="36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</a:br>
            <a:r>
              <a:rPr lang="pl-PL" sz="36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telepraca</a:t>
            </a:r>
            <a:endParaRPr lang="pl-PL" sz="3600" dirty="0">
              <a:solidFill>
                <a:schemeClr val="bg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pl-PL" dirty="0" smtClean="0"/>
              <a:t>Art. 67</a:t>
            </a:r>
            <a:r>
              <a:rPr lang="pl-PL" baseline="30000" dirty="0" smtClean="0"/>
              <a:t>7</a:t>
            </a:r>
            <a:r>
              <a:rPr lang="pl-PL" dirty="0" smtClean="0"/>
              <a:t> [Uzgodnienie warunków pracy] </a:t>
            </a:r>
          </a:p>
          <a:p>
            <a:pPr>
              <a:buNone/>
            </a:pPr>
            <a:r>
              <a:rPr lang="pl-PL" dirty="0" smtClean="0"/>
              <a:t>§ 1. Uzgodnienie między stronami umowy o pracę, że praca będzie wykonywana w warunkach określonych w art. 67</a:t>
            </a:r>
            <a:r>
              <a:rPr lang="pl-PL" baseline="30000" dirty="0" smtClean="0"/>
              <a:t>5</a:t>
            </a:r>
            <a:r>
              <a:rPr lang="pl-PL" dirty="0" smtClean="0"/>
              <a:t>, może nastąpić: </a:t>
            </a:r>
            <a:r>
              <a:rPr lang="pl-PL" b="1" dirty="0" smtClean="0"/>
              <a:t>1) </a:t>
            </a:r>
            <a:r>
              <a:rPr lang="pl-PL" dirty="0" smtClean="0"/>
              <a:t>przy zawieraniu umowy o pracę albo</a:t>
            </a:r>
          </a:p>
          <a:p>
            <a:pPr>
              <a:buNone/>
            </a:pPr>
            <a:r>
              <a:rPr lang="pl-PL" b="1" dirty="0" smtClean="0"/>
              <a:t>	2) </a:t>
            </a:r>
            <a:r>
              <a:rPr lang="pl-PL" dirty="0" smtClean="0"/>
              <a:t>w trakcie zatrudnienia.</a:t>
            </a:r>
          </a:p>
          <a:p>
            <a:pPr>
              <a:buNone/>
            </a:pPr>
            <a:r>
              <a:rPr lang="pl-PL" dirty="0" smtClean="0"/>
              <a:t>§ 2. Jeżeli do uzgodnienia dotyczącego wykonywania pracy w formie telepracy dochodzi przy zawieraniu umowy o pracę, w umowie dodatkowo określa się warunki wykonywania pracy, zgodnie z art. 67</a:t>
            </a:r>
            <a:r>
              <a:rPr lang="pl-PL" baseline="30000" dirty="0" smtClean="0"/>
              <a:t>5</a:t>
            </a:r>
            <a:r>
              <a:rPr lang="pl-PL" dirty="0" smtClean="0"/>
              <a:t>. </a:t>
            </a:r>
          </a:p>
          <a:p>
            <a:pPr>
              <a:buNone/>
            </a:pPr>
            <a:r>
              <a:rPr lang="pl-PL" dirty="0" smtClean="0"/>
              <a:t>§ 3. W trakcie zatrudnienia zmiana warunków wykonywania pracy, na określone zgodnie z art. 67</a:t>
            </a:r>
            <a:r>
              <a:rPr lang="pl-PL" baseline="30000" dirty="0" smtClean="0"/>
              <a:t>5</a:t>
            </a:r>
            <a:r>
              <a:rPr lang="pl-PL" dirty="0" smtClean="0"/>
              <a:t>, może nastąpić na mocy porozumienia stron, z inicjatywy pracownika lub pracodawcy. Pracodawca powinien, w miarę możliwości, uwzględnić wniosek pracownika dotyczący wykonywania pracy w formie telepracy. </a:t>
            </a:r>
          </a:p>
          <a:p>
            <a:pPr>
              <a:buNone/>
            </a:pPr>
            <a:r>
              <a:rPr lang="pl-PL" dirty="0" smtClean="0"/>
              <a:t>§ 4. Nie jest dopuszczalne powierzenie wykonywania pracy w formie telepracy na podstawie art. 42 § 4</a:t>
            </a:r>
          </a:p>
          <a:p>
            <a:pPr>
              <a:buNone/>
            </a:pPr>
            <a:r>
              <a:rPr lang="pl-PL" dirty="0" smtClean="0"/>
              <a:t>Art. 67</a:t>
            </a:r>
            <a:r>
              <a:rPr lang="pl-PL" baseline="30000" dirty="0" smtClean="0"/>
              <a:t>8</a:t>
            </a:r>
            <a:r>
              <a:rPr lang="pl-PL" dirty="0" smtClean="0"/>
              <a:t> [Wniosek o zaprzestanie wykonywania telepracy] </a:t>
            </a:r>
          </a:p>
          <a:p>
            <a:pPr>
              <a:buNone/>
            </a:pPr>
            <a:r>
              <a:rPr lang="pl-PL" dirty="0" smtClean="0"/>
              <a:t>§ 1. W terminie 3 miesięcy od dnia podjęcia pracy w formie telepracy, zgodnie z art. 67</a:t>
            </a:r>
            <a:r>
              <a:rPr lang="pl-PL" baseline="30000" dirty="0" smtClean="0"/>
              <a:t>7</a:t>
            </a:r>
            <a:r>
              <a:rPr lang="pl-PL" dirty="0" smtClean="0"/>
              <a:t> § 1 </a:t>
            </a:r>
            <a:r>
              <a:rPr lang="pl-PL" dirty="0" err="1" smtClean="0"/>
              <a:t>pkt</a:t>
            </a:r>
            <a:r>
              <a:rPr lang="pl-PL" dirty="0" smtClean="0"/>
              <a:t> 2, każda ze stron może wystąpić z wiążącym wnioskiem o zaprzestanie wykonywania pracy w formie telepracy i przywrócenie poprzednich warunków wykonywania pracy. Strony ustalają termin, od którego nastąpi przywrócenie poprzednich warunków wykonywania pracy, nie dłuższy niż 30 dni od dnia otrzymania wniosku. </a:t>
            </a:r>
          </a:p>
          <a:p>
            <a:pPr>
              <a:buNone/>
            </a:pPr>
            <a:r>
              <a:rPr lang="pl-PL" dirty="0" smtClean="0"/>
              <a:t>§ 2. Jeżeli wniosek </a:t>
            </a:r>
            <a:r>
              <a:rPr lang="pl-PL" dirty="0" err="1" smtClean="0"/>
              <a:t>telepracownika</a:t>
            </a:r>
            <a:r>
              <a:rPr lang="pl-PL" dirty="0" smtClean="0"/>
              <a:t> zostanie złożony po upływie terminu określonego w § 1, pracodawca powinien - w miarę możliwości - uwzględnić ten wniosek. </a:t>
            </a:r>
          </a:p>
          <a:p>
            <a:pPr>
              <a:buNone/>
            </a:pPr>
            <a:r>
              <a:rPr lang="pl-PL" dirty="0" smtClean="0"/>
              <a:t>§ 3. Po upływie terminu określonego w § 1 przywrócenie przez pracodawcę poprzednich warunków wykonywania pracy może nastąpić w trybie art. 42 § 1-3 </a:t>
            </a:r>
          </a:p>
          <a:p>
            <a:pPr>
              <a:buNone/>
            </a:pPr>
            <a:r>
              <a:rPr lang="pl-PL" dirty="0" smtClean="0"/>
              <a:t>Art. 67</a:t>
            </a:r>
            <a:r>
              <a:rPr lang="pl-PL" baseline="30000" dirty="0" smtClean="0"/>
              <a:t>9</a:t>
            </a:r>
            <a:r>
              <a:rPr lang="pl-PL" dirty="0" smtClean="0"/>
              <a:t> [Brak przesłanek do wypowiedzenia umowy o pracę] Brak zgody pracownika na zmianę warunków wykonywania pracy, w przypadku określonym w art. 67</a:t>
            </a:r>
            <a:r>
              <a:rPr lang="pl-PL" baseline="30000" dirty="0" smtClean="0"/>
              <a:t>7</a:t>
            </a:r>
            <a:r>
              <a:rPr lang="pl-PL" dirty="0" smtClean="0"/>
              <a:t> § 3, a także zaprzestanie wykonywania pracy w formie telepracy na zasadach określonych w art. 67</a:t>
            </a:r>
            <a:r>
              <a:rPr lang="pl-PL" baseline="30000" dirty="0" smtClean="0"/>
              <a:t>8</a:t>
            </a:r>
            <a:r>
              <a:rPr lang="pl-PL" dirty="0" smtClean="0"/>
              <a:t>, nie mogą stanowić przyczyny uzasadniającej wypowiedzenie przez pracodawcę umowy o pracę. </a:t>
            </a:r>
          </a:p>
          <a:p>
            <a:endParaRPr lang="pl-PL" dirty="0"/>
          </a:p>
        </p:txBody>
      </p:sp>
      <p:pic>
        <p:nvPicPr>
          <p:cNvPr id="6" name="Picture 2" descr="C:\Users\Justyna\Desktop\dydaktyka\socjologia organizacji\Istota i społeczne znaczenie organizacji\komputer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38853" y="188640"/>
            <a:ext cx="2005147" cy="16895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/>
          </a:bodyPr>
          <a:lstStyle/>
          <a:p>
            <a:pPr algn="ctr"/>
            <a:r>
              <a:rPr lang="pl-PL" sz="3800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Nowe  formy zatrudnienia - telepraca</a:t>
            </a:r>
            <a:endParaRPr lang="pl-PL" sz="3800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algn="just">
              <a:buNone/>
            </a:pPr>
            <a:r>
              <a:rPr lang="pl-PL" sz="2800" dirty="0" smtClean="0"/>
              <a:t>Art. 67</a:t>
            </a:r>
            <a:r>
              <a:rPr lang="pl-PL" sz="2800" baseline="30000" dirty="0" smtClean="0"/>
              <a:t>11</a:t>
            </a:r>
            <a:r>
              <a:rPr lang="pl-PL" sz="2800" dirty="0" smtClean="0"/>
              <a:t> [Obowiązki pracodawcy] </a:t>
            </a:r>
          </a:p>
          <a:p>
            <a:pPr algn="just">
              <a:buNone/>
            </a:pPr>
            <a:r>
              <a:rPr lang="pl-PL" sz="2800" dirty="0" smtClean="0"/>
              <a:t>§ 1. Pracodawca jest obowiązany: </a:t>
            </a:r>
            <a:r>
              <a:rPr lang="pl-PL" sz="2800" b="1" dirty="0" smtClean="0"/>
              <a:t>1) </a:t>
            </a:r>
            <a:r>
              <a:rPr lang="pl-PL" sz="2800" dirty="0" smtClean="0"/>
              <a:t>dostarczyć </a:t>
            </a:r>
            <a:r>
              <a:rPr lang="pl-PL" sz="2800" dirty="0" err="1" smtClean="0"/>
              <a:t>telepracownikowi</a:t>
            </a:r>
            <a:r>
              <a:rPr lang="pl-PL" sz="2800" dirty="0" smtClean="0"/>
              <a:t> sprzęt niezbędny do wykonywania pracy w formie telepracy, spełniający wymagania określone w rozdziale IV działu dziesiątego,</a:t>
            </a:r>
          </a:p>
          <a:p>
            <a:pPr algn="just">
              <a:buNone/>
            </a:pPr>
            <a:r>
              <a:rPr lang="pl-PL" sz="2800" b="1" dirty="0" smtClean="0"/>
              <a:t>	2) </a:t>
            </a:r>
            <a:r>
              <a:rPr lang="pl-PL" sz="2800" dirty="0" smtClean="0"/>
              <a:t>ubezpieczyć sprzęt,</a:t>
            </a:r>
          </a:p>
          <a:p>
            <a:pPr algn="just">
              <a:buNone/>
            </a:pPr>
            <a:r>
              <a:rPr lang="pl-PL" sz="2800" b="1" dirty="0" smtClean="0"/>
              <a:t>	3) </a:t>
            </a:r>
            <a:r>
              <a:rPr lang="pl-PL" sz="2800" dirty="0" smtClean="0"/>
              <a:t>pokryć koszty związane z instalacją, serwisem, eksploatacją i konserwacją sprzętu,</a:t>
            </a:r>
          </a:p>
          <a:p>
            <a:pPr algn="just">
              <a:buNone/>
            </a:pPr>
            <a:r>
              <a:rPr lang="pl-PL" sz="2800" b="1" dirty="0" smtClean="0"/>
              <a:t> 	4) </a:t>
            </a:r>
            <a:r>
              <a:rPr lang="pl-PL" sz="2800" dirty="0" smtClean="0"/>
              <a:t>zapewnić </a:t>
            </a:r>
            <a:r>
              <a:rPr lang="pl-PL" sz="2800" dirty="0" err="1" smtClean="0"/>
              <a:t>telepracownikowi</a:t>
            </a:r>
            <a:r>
              <a:rPr lang="pl-PL" sz="2800" dirty="0" smtClean="0"/>
              <a:t> pomoc techniczną i niezbędne szkolenia w zakresie obsługi sprzętu</a:t>
            </a:r>
          </a:p>
          <a:p>
            <a:pPr algn="just">
              <a:buNone/>
            </a:pPr>
            <a:r>
              <a:rPr lang="pl-PL" sz="2800" dirty="0" smtClean="0"/>
              <a:t>	- chyba że pracodawca i </a:t>
            </a:r>
            <a:r>
              <a:rPr lang="pl-PL" sz="2800" dirty="0" err="1" smtClean="0"/>
              <a:t>telepracownik</a:t>
            </a:r>
            <a:r>
              <a:rPr lang="pl-PL" sz="2800" dirty="0" smtClean="0"/>
              <a:t> postanowią inaczej, w odrębnej umowie, o której mowa w § 2. </a:t>
            </a:r>
          </a:p>
          <a:p>
            <a:pPr algn="just">
              <a:buNone/>
            </a:pPr>
            <a:r>
              <a:rPr lang="pl-PL" sz="2800" dirty="0" smtClean="0"/>
              <a:t>§ 2. Pracodawca i </a:t>
            </a:r>
            <a:r>
              <a:rPr lang="pl-PL" sz="2800" dirty="0" err="1" smtClean="0"/>
              <a:t>telepracownik</a:t>
            </a:r>
            <a:r>
              <a:rPr lang="pl-PL" sz="2800" dirty="0" smtClean="0"/>
              <a:t> mogą, w odrębnej umowie, określić w szczególności: </a:t>
            </a:r>
            <a:r>
              <a:rPr lang="pl-PL" sz="2800" b="1" dirty="0" smtClean="0"/>
              <a:t>1) </a:t>
            </a:r>
            <a:r>
              <a:rPr lang="pl-PL" sz="2800" dirty="0" smtClean="0"/>
              <a:t>zakres ubezpieczenia i zasady wykorzystywania przez </a:t>
            </a:r>
            <a:r>
              <a:rPr lang="pl-PL" sz="2800" dirty="0" err="1" smtClean="0"/>
              <a:t>telepracownika</a:t>
            </a:r>
            <a:r>
              <a:rPr lang="pl-PL" sz="2800" dirty="0" smtClean="0"/>
              <a:t> sprzętu niezbędnego do wykonywania pracy w formie telepracy, stanowiącego własność </a:t>
            </a:r>
            <a:r>
              <a:rPr lang="pl-PL" sz="2800" dirty="0" err="1" smtClean="0"/>
              <a:t>telepracownika</a:t>
            </a:r>
            <a:r>
              <a:rPr lang="pl-PL" sz="2800" dirty="0" smtClean="0"/>
              <a:t>, spełniającego wymagania określone w rozdziale IV działu dziesiątego,</a:t>
            </a:r>
          </a:p>
          <a:p>
            <a:pPr algn="just">
              <a:buNone/>
            </a:pPr>
            <a:r>
              <a:rPr lang="pl-PL" sz="2800" b="1" dirty="0" smtClean="0"/>
              <a:t>	2) </a:t>
            </a:r>
            <a:r>
              <a:rPr lang="pl-PL" sz="2800" dirty="0" smtClean="0"/>
              <a:t>zasady porozumiewania się pracodawcy z </a:t>
            </a:r>
            <a:r>
              <a:rPr lang="pl-PL" sz="2800" dirty="0" err="1" smtClean="0"/>
              <a:t>telepracownikiem</a:t>
            </a:r>
            <a:r>
              <a:rPr lang="pl-PL" sz="2800" dirty="0" smtClean="0"/>
              <a:t>, w tym sposób potwierdzania obecności </a:t>
            </a:r>
            <a:r>
              <a:rPr lang="pl-PL" sz="2800" dirty="0" err="1" smtClean="0"/>
              <a:t>telepracownika</a:t>
            </a:r>
            <a:r>
              <a:rPr lang="pl-PL" sz="2800" dirty="0" smtClean="0"/>
              <a:t> na stanowisku pracy,</a:t>
            </a:r>
          </a:p>
          <a:p>
            <a:pPr algn="just">
              <a:buNone/>
            </a:pPr>
            <a:r>
              <a:rPr lang="pl-PL" sz="2800" b="1" dirty="0" smtClean="0"/>
              <a:t>	3) </a:t>
            </a:r>
            <a:r>
              <a:rPr lang="pl-PL" sz="2800" dirty="0" smtClean="0"/>
              <a:t>sposób i formę kontroli wykonywania pracy przez </a:t>
            </a:r>
            <a:r>
              <a:rPr lang="pl-PL" sz="2800" dirty="0" err="1" smtClean="0"/>
              <a:t>telepracownika</a:t>
            </a:r>
            <a:r>
              <a:rPr lang="pl-PL" sz="2800" dirty="0" smtClean="0"/>
              <a:t>.</a:t>
            </a:r>
          </a:p>
          <a:p>
            <a:pPr algn="just">
              <a:buNone/>
            </a:pPr>
            <a:r>
              <a:rPr lang="pl-PL" sz="2800" dirty="0" smtClean="0"/>
              <a:t>	§ 3. W przypadku, o którym mowa w § 2 </a:t>
            </a:r>
            <a:r>
              <a:rPr lang="pl-PL" sz="2800" dirty="0" err="1" smtClean="0"/>
              <a:t>pkt</a:t>
            </a:r>
            <a:r>
              <a:rPr lang="pl-PL" sz="2800" dirty="0" smtClean="0"/>
              <a:t> 1, </a:t>
            </a:r>
            <a:r>
              <a:rPr lang="pl-PL" sz="2800" dirty="0" err="1" smtClean="0"/>
              <a:t>telepracownikowi</a:t>
            </a:r>
            <a:r>
              <a:rPr lang="pl-PL" sz="2800" dirty="0" smtClean="0"/>
              <a:t> przysługuje ekwiwalent pieniężny w wysokości określonej w porozumieniu lub regulaminie, o których mowa w art. 67, lub w umowie, o której mowa w § 2. Przy ustalaniu wysokości ekwiwalentu bierze się pod uwagę w szczególności normy zużycia sprzętu, jego udokumentowane ceny rynkowe oraz ilość wykorzystanego materiału na potrzeby pracodawcy i jego ceny rynkowe. </a:t>
            </a:r>
          </a:p>
          <a:p>
            <a:pPr algn="just">
              <a:buNone/>
            </a:pPr>
            <a:r>
              <a:rPr lang="pl-PL" sz="2800" dirty="0" smtClean="0"/>
              <a:t>Art. 67</a:t>
            </a:r>
            <a:r>
              <a:rPr lang="pl-PL" sz="2800" baseline="30000" dirty="0" smtClean="0"/>
              <a:t>15</a:t>
            </a:r>
            <a:r>
              <a:rPr lang="pl-PL" sz="2800" dirty="0" smtClean="0"/>
              <a:t> [Zakaz dyskryminacji </a:t>
            </a:r>
            <a:r>
              <a:rPr lang="pl-PL" sz="2800" dirty="0" err="1" smtClean="0"/>
              <a:t>telepracownika</a:t>
            </a:r>
            <a:r>
              <a:rPr lang="pl-PL" sz="2800" dirty="0" smtClean="0"/>
              <a:t>] </a:t>
            </a:r>
          </a:p>
          <a:p>
            <a:pPr algn="just">
              <a:buNone/>
            </a:pPr>
            <a:r>
              <a:rPr lang="pl-PL" sz="2800" dirty="0" smtClean="0"/>
              <a:t>	§ 1. </a:t>
            </a:r>
            <a:r>
              <a:rPr lang="pl-PL" sz="2800" dirty="0" err="1" smtClean="0"/>
              <a:t>Telepracownik</a:t>
            </a:r>
            <a:r>
              <a:rPr lang="pl-PL" sz="2800" dirty="0" smtClean="0"/>
              <a:t> nie może być traktowany mniej korzystnie w zakresie nawiązania i rozwiązania stosunku pracy, warunków zatrudnienia, awansowania oraz dostępu do szkolenia w celu podnoszenia kwalifikacji zawodowych niż inni pracownicy zatrudnieni przy takiej samej lub podobnej pracy, uwzględniając odrębności związane z warunkami wykonywania pracy w formie telepracy. </a:t>
            </a:r>
          </a:p>
          <a:p>
            <a:pPr algn="just">
              <a:buNone/>
            </a:pPr>
            <a:r>
              <a:rPr lang="pl-PL" sz="2800" dirty="0" smtClean="0"/>
              <a:t>	§ 2. Pracownik nie może być w jakikolwiek sposób dyskryminowany z powodu podjęcia pracy w formie telepracy, jak również odmowy podjęcia takiej pracy. </a:t>
            </a:r>
          </a:p>
          <a:p>
            <a:pPr algn="just">
              <a:buNone/>
            </a:pPr>
            <a:r>
              <a:rPr lang="pl-PL" sz="2800" dirty="0" smtClean="0"/>
              <a:t>	Art. 67</a:t>
            </a:r>
            <a:r>
              <a:rPr lang="pl-PL" sz="2800" baseline="30000" dirty="0" smtClean="0"/>
              <a:t>16</a:t>
            </a:r>
            <a:r>
              <a:rPr lang="pl-PL" sz="2800" dirty="0" smtClean="0"/>
              <a:t> [Dostęp do zakładu pracy] Pracodawca umożliwia </a:t>
            </a:r>
            <a:r>
              <a:rPr lang="pl-PL" sz="2800" dirty="0" err="1" smtClean="0"/>
              <a:t>telepracownikowi</a:t>
            </a:r>
            <a:r>
              <a:rPr lang="pl-PL" sz="2800" dirty="0" smtClean="0"/>
              <a:t>, na zasadach przyjętych dla ogółu pracowników, przebywanie na terenie zakładu pracy, kontaktowanie się z innymi pracownikami oraz korzystanie z pomieszczeń i urządzeń pracodawcy, z zakładowych obiektów socjalnych i prowadzonej działalności socjalnej. 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95936" y="476672"/>
            <a:ext cx="4752528" cy="576064"/>
          </a:xfrm>
        </p:spPr>
        <p:txBody>
          <a:bodyPr>
            <a:noAutofit/>
          </a:bodyPr>
          <a:lstStyle/>
          <a:p>
            <a:pPr algn="ctr"/>
            <a:r>
              <a:rPr lang="pl-PL" sz="38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Pojęcie organizacji </a:t>
            </a:r>
            <a:endParaRPr lang="pl-PL" sz="3800" dirty="0">
              <a:solidFill>
                <a:schemeClr val="bg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type="body" sz="half" idx="2"/>
          </p:nvPr>
        </p:nvSpPr>
        <p:spPr>
          <a:xfrm>
            <a:off x="4283968" y="1844824"/>
            <a:ext cx="3600400" cy="3215034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pl-PL" sz="2000" dirty="0" smtClean="0"/>
              <a:t>Ujęcie według </a:t>
            </a:r>
          </a:p>
          <a:p>
            <a:pPr algn="ctr">
              <a:buNone/>
            </a:pPr>
            <a:r>
              <a:rPr lang="pl-PL" sz="2000" dirty="0" smtClean="0"/>
              <a:t>Tadeusza Kotarbińskiego: </a:t>
            </a:r>
          </a:p>
          <a:p>
            <a:pPr algn="just">
              <a:buNone/>
            </a:pPr>
            <a:endParaRPr lang="pl-PL" sz="2000" dirty="0" smtClean="0"/>
          </a:p>
          <a:p>
            <a:pPr algn="just">
              <a:buNone/>
            </a:pPr>
            <a:r>
              <a:rPr lang="pl-PL" sz="2000" dirty="0" smtClean="0"/>
              <a:t>	Organizacja to pewien rodzaj całości ze względu na stosunek do niej własnych elementów, a mianowicie taka całość, której wszystkie  składniki </a:t>
            </a:r>
            <a:r>
              <a:rPr lang="pl-PL" sz="2000" dirty="0" err="1" smtClean="0"/>
              <a:t>współprzyczyniają</a:t>
            </a:r>
            <a:r>
              <a:rPr lang="pl-PL" sz="2000" dirty="0" smtClean="0"/>
              <a:t> się do powodzenia całości.        </a:t>
            </a:r>
          </a:p>
          <a:p>
            <a:pPr>
              <a:buNone/>
            </a:pPr>
            <a:endParaRPr lang="pl-PL" dirty="0"/>
          </a:p>
        </p:txBody>
      </p:sp>
      <p:sp>
        <p:nvSpPr>
          <p:cNvPr id="4" name="Symbol zastępczy obrazu 3"/>
          <p:cNvSpPr>
            <a:spLocks noGrp="1"/>
          </p:cNvSpPr>
          <p:nvPr>
            <p:ph type="pic" idx="1"/>
          </p:nvPr>
        </p:nvSpPr>
        <p:spPr>
          <a:xfrm>
            <a:off x="663682" y="1484784"/>
            <a:ext cx="2828198" cy="3762458"/>
          </a:xfrm>
        </p:spPr>
      </p:sp>
      <p:pic>
        <p:nvPicPr>
          <p:cNvPr id="2050" name="Picture 2" descr="C:\Users\Justyna\Desktop\dydaktyka\socjologia organizacji\Istota i społeczne znaczenie organizacji\kotar194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340768"/>
            <a:ext cx="3216195" cy="38884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/>
          <p:cNvSpPr>
            <a:spLocks noGrp="1"/>
          </p:cNvSpPr>
          <p:nvPr>
            <p:ph type="title"/>
          </p:nvPr>
        </p:nvSpPr>
        <p:spPr>
          <a:xfrm>
            <a:off x="467544" y="1844824"/>
            <a:ext cx="8229600" cy="852704"/>
          </a:xfrm>
        </p:spPr>
        <p:txBody>
          <a:bodyPr>
            <a:normAutofit fontScale="90000"/>
          </a:bodyPr>
          <a:lstStyle/>
          <a:p>
            <a:pPr algn="ctr"/>
            <a:r>
              <a:rPr lang="pl-PL" sz="4000" b="1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/>
            </a:r>
            <a:br>
              <a:rPr lang="pl-PL" sz="4000" b="1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</a:br>
            <a:r>
              <a:rPr lang="pl-PL" sz="4000" b="1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/>
            </a:r>
            <a:br>
              <a:rPr lang="pl-PL" sz="4000" b="1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</a:br>
            <a:r>
              <a:rPr lang="pl-PL" sz="4000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/>
            </a:r>
            <a:br>
              <a:rPr lang="pl-PL" sz="4000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</a:br>
            <a:r>
              <a:rPr lang="pl-PL" sz="4000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Nowe  formy zatrudnienia- kontraktowy krąg organizacji 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b="1" dirty="0"/>
          </a:p>
        </p:txBody>
      </p:sp>
      <p:sp>
        <p:nvSpPr>
          <p:cNvPr id="7" name="Symbol zastępczy zawartości 6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389120"/>
          </a:xfrm>
        </p:spPr>
        <p:txBody>
          <a:bodyPr/>
          <a:lstStyle/>
          <a:p>
            <a:pPr>
              <a:buNone/>
            </a:pPr>
            <a:endParaRPr lang="pl-PL" dirty="0" smtClean="0"/>
          </a:p>
          <a:p>
            <a:r>
              <a:rPr lang="pl-PL" dirty="0" err="1" smtClean="0"/>
              <a:t>Subcontractors</a:t>
            </a:r>
            <a:r>
              <a:rPr lang="pl-PL" dirty="0" smtClean="0"/>
              <a:t>,</a:t>
            </a:r>
          </a:p>
          <a:p>
            <a:r>
              <a:rPr lang="pl-PL" dirty="0" smtClean="0"/>
              <a:t>Independent </a:t>
            </a:r>
            <a:r>
              <a:rPr lang="pl-PL" dirty="0" err="1" smtClean="0"/>
              <a:t>contractors</a:t>
            </a:r>
            <a:r>
              <a:rPr lang="pl-PL" dirty="0" smtClean="0"/>
              <a:t>,</a:t>
            </a:r>
          </a:p>
          <a:p>
            <a:r>
              <a:rPr lang="pl-PL" dirty="0" smtClean="0"/>
              <a:t>Outsourcing</a:t>
            </a:r>
            <a:endParaRPr lang="pl-PL" dirty="0"/>
          </a:p>
        </p:txBody>
      </p:sp>
      <p:pic>
        <p:nvPicPr>
          <p:cNvPr id="20481" name="Picture 1" descr="C:\Users\Justyna\Desktop\10683_banner_700x33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4437112"/>
            <a:ext cx="4070848" cy="19191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200" b="1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Nowe formy zatrudnienia</a:t>
            </a:r>
            <a:endParaRPr lang="pl-PL" sz="4200" b="1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endParaRPr lang="pl-PL" sz="2400" dirty="0" smtClean="0"/>
          </a:p>
          <a:p>
            <a:pPr algn="just"/>
            <a:r>
              <a:rPr lang="pl-PL" sz="2400" b="1" u="sng" dirty="0" err="1" smtClean="0"/>
              <a:t>Subcontractors</a:t>
            </a:r>
            <a:r>
              <a:rPr lang="pl-PL" sz="2400" b="1" u="sng" dirty="0" smtClean="0"/>
              <a:t>-</a:t>
            </a:r>
            <a:r>
              <a:rPr lang="pl-PL" sz="2400" dirty="0" smtClean="0"/>
              <a:t> podwykonawca zawierający umowę z głównym wykonawcą w celu świadczenia części lub całości obowiązków głównego wykonawcy.</a:t>
            </a:r>
          </a:p>
          <a:p>
            <a:pPr algn="just"/>
            <a:r>
              <a:rPr lang="pl-PL" sz="2400" b="1" u="sng" dirty="0" smtClean="0"/>
              <a:t>Independent </a:t>
            </a:r>
            <a:r>
              <a:rPr lang="pl-PL" sz="2400" b="1" u="sng" dirty="0" err="1" smtClean="0"/>
              <a:t>contractors</a:t>
            </a:r>
            <a:r>
              <a:rPr lang="pl-PL" sz="2400" b="1" u="sng" dirty="0" smtClean="0"/>
              <a:t>- </a:t>
            </a:r>
            <a:r>
              <a:rPr lang="pl-PL" sz="2400" dirty="0" smtClean="0"/>
              <a:t>osoba świadcząca tzw. wolny zawód, zapewniająca świadczenie konkretnych usług na rzecz innej strony. Odpowiedzialność tej osoby dotyczy tylko spraw określonych w kontrakcie. </a:t>
            </a:r>
          </a:p>
          <a:p>
            <a:pPr algn="just"/>
            <a:r>
              <a:rPr lang="pl-PL" sz="2400" b="1" dirty="0" smtClean="0"/>
              <a:t>Outsourcing</a:t>
            </a:r>
            <a:r>
              <a:rPr lang="pl-PL" sz="2400" dirty="0" smtClean="0"/>
              <a:t> - powierzenie realizacji niektórych zadań organizacji wyspecjalizowanym podmiotom zewnętrznym, co oznacza rezygnację z ich samodzielnego spełnienia i możliwość koncentracji na podstawowej działalności.</a:t>
            </a:r>
          </a:p>
          <a:p>
            <a:endParaRPr lang="pl-PL" sz="2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38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Ekonomiczne i społeczne aspekty zatrudniania</a:t>
            </a:r>
            <a:endParaRPr lang="pl-PL" sz="3800" dirty="0">
              <a:solidFill>
                <a:schemeClr val="bg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Dlaczego jednostka </a:t>
            </a:r>
          </a:p>
          <a:p>
            <a:pPr>
              <a:buNone/>
            </a:pPr>
            <a:r>
              <a:rPr lang="pl-PL" dirty="0" smtClean="0"/>
              <a:t>podejmuje pracę</a:t>
            </a:r>
            <a:endParaRPr lang="pl-PL" dirty="0"/>
          </a:p>
        </p:txBody>
      </p:sp>
      <p:pic>
        <p:nvPicPr>
          <p:cNvPr id="7170" name="Picture 2" descr="C:\Users\Justyna\Desktop\dydaktyka\socjologia organizacji\Istota i społeczne znaczenie organizacji\znak-zapytania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564904"/>
            <a:ext cx="2846090" cy="22768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200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Ekonomiczne aspekty zatrudnia </a:t>
            </a:r>
            <a:endParaRPr lang="pl-PL" sz="4200" b="1" dirty="0">
              <a:solidFill>
                <a:schemeClr val="bg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l-PL" b="1" u="sng" dirty="0" smtClean="0"/>
          </a:p>
          <a:p>
            <a:pPr>
              <a:buFont typeface="Wingdings" pitchFamily="2" charset="2"/>
              <a:buChar char="v"/>
            </a:pPr>
            <a:r>
              <a:rPr lang="pl-PL" b="1" u="sng" dirty="0" smtClean="0"/>
              <a:t>Aspekt finansowy </a:t>
            </a:r>
            <a:r>
              <a:rPr lang="pl-PL" dirty="0" smtClean="0"/>
              <a:t>jest istotny dla jednostki, bo pozwala na zaspokajanie codziennych potrzeb stanowiąc źródło utrzymania.</a:t>
            </a:r>
          </a:p>
          <a:p>
            <a:pPr>
              <a:buFont typeface="Wingdings" pitchFamily="2" charset="2"/>
              <a:buChar char="v"/>
            </a:pPr>
            <a:endParaRPr lang="pl-PL" dirty="0" smtClean="0"/>
          </a:p>
          <a:p>
            <a:pPr>
              <a:buFont typeface="Wingdings" pitchFamily="2" charset="2"/>
              <a:buChar char="v"/>
            </a:pPr>
            <a:r>
              <a:rPr lang="pl-PL" dirty="0" smtClean="0"/>
              <a:t>Organizacje wpływają  na sytuacje materialną członków organizacji i ich rodzin.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200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Społeczne aspekty zatrudniania</a:t>
            </a:r>
            <a:endParaRPr lang="pl-PL" sz="4200" b="1" dirty="0">
              <a:solidFill>
                <a:schemeClr val="bg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pl-PL" b="1" dirty="0" smtClean="0"/>
              <a:t>	</a:t>
            </a:r>
            <a:endParaRPr lang="pl-PL" b="1" u="sng" dirty="0" smtClean="0"/>
          </a:p>
          <a:p>
            <a:pPr algn="just">
              <a:buNone/>
            </a:pPr>
            <a:r>
              <a:rPr lang="pl-PL" b="1" dirty="0" smtClean="0"/>
              <a:t>	</a:t>
            </a:r>
            <a:r>
              <a:rPr lang="pl-PL" b="1" u="sng" dirty="0" smtClean="0"/>
              <a:t>System społecznej stratyfikacji- </a:t>
            </a:r>
            <a:r>
              <a:rPr lang="pl-PL" dirty="0" smtClean="0"/>
              <a:t>każda organizacja składa się z poziomów będących ze sobą  w relacjach nadrzędności i podporządkowania, np. władzy, pieniędzy. Społeczeństwo dzieli się na warstwy,  system rang.- suma tworzy system stratyfikacyjny konkretnego społeczeństwa,  W obrębie organizacji często powstaje wewnętrzny rynek pracy, co wiąże się z formułowaniem polityki wynagrodzeń i motywowaniem pracowników. </a:t>
            </a:r>
          </a:p>
          <a:p>
            <a:pPr>
              <a:buNone/>
            </a:pPr>
            <a:endParaRPr lang="pl-PL" b="1" dirty="0" smtClean="0"/>
          </a:p>
          <a:p>
            <a:pPr>
              <a:buNone/>
            </a:pPr>
            <a:endParaRPr lang="pl-PL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200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Społeczne aspekty zatrudniania</a:t>
            </a:r>
            <a:endParaRPr lang="pl-PL" sz="4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pl-PL" dirty="0" smtClean="0"/>
          </a:p>
          <a:p>
            <a:pPr algn="just">
              <a:buNone/>
            </a:pPr>
            <a:r>
              <a:rPr lang="pl-PL" dirty="0" smtClean="0"/>
              <a:t>	</a:t>
            </a:r>
            <a:r>
              <a:rPr lang="pl-PL" b="1" u="sng" dirty="0" smtClean="0"/>
              <a:t>Motywacja</a:t>
            </a:r>
            <a:r>
              <a:rPr lang="pl-PL" dirty="0" smtClean="0"/>
              <a:t>- efektywność pracy  często zależy od poziomu motywacji pracowników - reakcja na pochwały i zachęty kierownika, realizowania indywidualnych potrzeb itp.  </a:t>
            </a:r>
          </a:p>
          <a:p>
            <a:pPr algn="just">
              <a:buNone/>
            </a:pPr>
            <a:r>
              <a:rPr lang="pl-PL" dirty="0" smtClean="0"/>
              <a:t>	Motywacja to wewnętrzny mechanizm, który uruchamia i organizuje ludzkie zachowanie oraz kieruje na osiągnięcie danego celu.</a:t>
            </a:r>
            <a:endParaRPr lang="pl-PL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200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Społeczne aspekty zatrudniania</a:t>
            </a:r>
            <a:endParaRPr lang="pl-PL" sz="4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sz="2400" u="sng" dirty="0" smtClean="0"/>
          </a:p>
          <a:p>
            <a:pPr>
              <a:buNone/>
            </a:pPr>
            <a:endParaRPr lang="pl-PL" sz="2400" u="sng" dirty="0" smtClean="0"/>
          </a:p>
          <a:p>
            <a:pPr algn="just">
              <a:buNone/>
            </a:pPr>
            <a:r>
              <a:rPr lang="pl-PL" sz="2400" dirty="0" smtClean="0"/>
              <a:t>	</a:t>
            </a:r>
            <a:r>
              <a:rPr lang="pl-PL" sz="2400" b="1" u="sng" dirty="0" smtClean="0"/>
              <a:t>Mechanizm integracyjny- </a:t>
            </a:r>
            <a:r>
              <a:rPr lang="pl-PL" sz="2400" dirty="0" smtClean="0"/>
              <a:t>podstawowym składnikiem tego mechanizmu jest integracja oznaczająca  utożsamianie się przez jednostkę z celami organizacji. Rozpoczyna się on w momencie przystąpienia do organizacji i kończy z chwilą wystąpienia z niej. </a:t>
            </a:r>
            <a:endParaRPr lang="pl-PL" sz="24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200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Organizacje a społeczeństwo</a:t>
            </a:r>
            <a:endParaRPr lang="pl-PL" sz="4200" b="1" dirty="0">
              <a:solidFill>
                <a:schemeClr val="bg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endParaRPr lang="pl-PL" sz="2400" dirty="0" smtClean="0"/>
          </a:p>
          <a:p>
            <a:pPr algn="just"/>
            <a:r>
              <a:rPr lang="pl-PL" sz="2400" dirty="0" smtClean="0"/>
              <a:t>Relacje pomiędzy organizacją a społeczeństwem są dwustronne: organizacje wywierają wpływają na społeczeństwo a społeczeństwo na organizacje</a:t>
            </a:r>
          </a:p>
          <a:p>
            <a:pPr algn="just">
              <a:buNone/>
            </a:pPr>
            <a:endParaRPr lang="pl-PL" sz="2400" dirty="0" smtClean="0"/>
          </a:p>
          <a:p>
            <a:pPr algn="just"/>
            <a:r>
              <a:rPr lang="pl-PL" sz="2400" dirty="0" smtClean="0"/>
              <a:t>Lobbing</a:t>
            </a:r>
          </a:p>
          <a:p>
            <a:pPr algn="just">
              <a:buNone/>
            </a:pPr>
            <a:endParaRPr lang="pl-PL" sz="2400" dirty="0" smtClean="0"/>
          </a:p>
          <a:p>
            <a:pPr algn="just"/>
            <a:r>
              <a:rPr lang="pl-PL" sz="2400" dirty="0" smtClean="0"/>
              <a:t>Organizacje wielonarodowe</a:t>
            </a:r>
          </a:p>
          <a:p>
            <a:pPr algn="just">
              <a:buNone/>
            </a:pPr>
            <a:endParaRPr lang="pl-PL" sz="2400" dirty="0" smtClean="0"/>
          </a:p>
          <a:p>
            <a:pPr lvl="0" algn="just"/>
            <a:r>
              <a:rPr lang="pl-PL" sz="2400" dirty="0" smtClean="0"/>
              <a:t>Szkodliwe oddziaływania organizacyjne. Organizacje mogą przynosić społeczeństwu rzeczywistą i bezpośrednią szkodę:</a:t>
            </a:r>
          </a:p>
          <a:p>
            <a:pPr lvl="0" algn="just">
              <a:buFontTx/>
              <a:buChar char="-"/>
            </a:pPr>
            <a:r>
              <a:rPr lang="pl-PL" sz="2400" u="sng" dirty="0" smtClean="0"/>
              <a:t>w</a:t>
            </a:r>
            <a:r>
              <a:rPr lang="en-US" sz="2400" u="sng" dirty="0" err="1" smtClean="0"/>
              <a:t>histle</a:t>
            </a:r>
            <a:r>
              <a:rPr lang="en-US" sz="2400" u="sng" dirty="0" smtClean="0"/>
              <a:t>-blowing</a:t>
            </a:r>
            <a:r>
              <a:rPr lang="pl-PL" sz="2400" dirty="0" smtClean="0"/>
              <a:t>,</a:t>
            </a:r>
          </a:p>
          <a:p>
            <a:pPr lvl="0" algn="just">
              <a:buFontTx/>
              <a:buChar char="-"/>
            </a:pPr>
            <a:r>
              <a:rPr lang="pl-PL" sz="2400" dirty="0" smtClean="0"/>
              <a:t>działania przestępcze,</a:t>
            </a:r>
          </a:p>
          <a:p>
            <a:pPr lvl="0" algn="just">
              <a:buFontTx/>
              <a:buChar char="-"/>
            </a:pPr>
            <a:r>
              <a:rPr lang="pl-PL" sz="2400" dirty="0" smtClean="0"/>
              <a:t>wypadki. 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200" b="1" dirty="0" smtClean="0"/>
              <a:t>Pojęcie struktury organizacyjnej</a:t>
            </a:r>
            <a:endParaRPr lang="pl-PL" sz="4200" b="1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420888"/>
            <a:ext cx="3810000" cy="23241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>
            <a:normAutofit/>
          </a:bodyPr>
          <a:lstStyle/>
          <a:p>
            <a:pPr algn="ctr"/>
            <a:r>
              <a:rPr lang="pl-PL" sz="4200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Pojecie struktury organizacyjnej</a:t>
            </a:r>
            <a:endParaRPr lang="pl-PL" sz="4200" b="1" dirty="0">
              <a:solidFill>
                <a:schemeClr val="bg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pl-PL" b="1" u="sng" dirty="0" smtClean="0"/>
              <a:t>R.H. Hall, P.S. </a:t>
            </a:r>
            <a:r>
              <a:rPr lang="pl-PL" b="1" u="sng" dirty="0" err="1" smtClean="0"/>
              <a:t>Tolbert</a:t>
            </a:r>
            <a:r>
              <a:rPr lang="pl-PL" b="1" dirty="0" smtClean="0"/>
              <a:t>:</a:t>
            </a:r>
            <a:r>
              <a:rPr lang="pl-PL" dirty="0" smtClean="0"/>
              <a:t> układ organizacyjnych części.</a:t>
            </a:r>
          </a:p>
          <a:p>
            <a:pPr algn="just"/>
            <a:r>
              <a:rPr lang="pl-PL" b="1" u="sng" dirty="0" smtClean="0"/>
              <a:t>P.M. </a:t>
            </a:r>
            <a:r>
              <a:rPr lang="pl-PL" b="1" u="sng" dirty="0" err="1" smtClean="0"/>
              <a:t>Blau</a:t>
            </a:r>
            <a:r>
              <a:rPr lang="pl-PL" b="1" dirty="0" smtClean="0"/>
              <a:t>:</a:t>
            </a:r>
            <a:r>
              <a:rPr lang="pl-PL" dirty="0" smtClean="0"/>
              <a:t> rozmieszczenie (według różnych linii) ludzi na stanowiskach społecznych, które determinuje stosunki organizacyjne między tymi ludźmi.</a:t>
            </a:r>
          </a:p>
          <a:p>
            <a:pPr algn="just"/>
            <a:r>
              <a:rPr lang="pl-PL" b="1" u="sng" dirty="0" smtClean="0"/>
              <a:t>S. </a:t>
            </a:r>
            <a:r>
              <a:rPr lang="pl-PL" b="1" u="sng" dirty="0" err="1" smtClean="0"/>
              <a:t>Ranson</a:t>
            </a:r>
            <a:r>
              <a:rPr lang="pl-PL" b="1" u="sng" dirty="0" smtClean="0"/>
              <a:t>, B. </a:t>
            </a:r>
            <a:r>
              <a:rPr lang="pl-PL" b="1" u="sng" dirty="0" err="1" smtClean="0"/>
              <a:t>Hinings</a:t>
            </a:r>
            <a:r>
              <a:rPr lang="pl-PL" b="1" u="sng" dirty="0" smtClean="0"/>
              <a:t>, R. </a:t>
            </a:r>
            <a:r>
              <a:rPr lang="pl-PL" b="1" u="sng" dirty="0" err="1" smtClean="0"/>
              <a:t>Greenwood</a:t>
            </a:r>
            <a:r>
              <a:rPr lang="pl-PL" b="1" dirty="0" smtClean="0"/>
              <a:t>:</a:t>
            </a:r>
            <a:r>
              <a:rPr lang="pl-PL" dirty="0" smtClean="0"/>
              <a:t> złożony mechanizm kontroli, który wyłania się w trakcie wzajemnego oddziaływania ludzi, a jednocześnie kształtuje te oddziaływania: struktura organizacyjna jest zarówno determinowana, jak i determinująca. Trzecie ujęcie wskazuje na znaczenie interakcji międzyludzkich w kształtowaniu struktury organizacyjnej. 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200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Pojęcie organizacji</a:t>
            </a:r>
            <a:endParaRPr lang="pl-PL" sz="4200" b="1" dirty="0">
              <a:solidFill>
                <a:schemeClr val="bg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pl-PL" sz="2400" dirty="0" smtClean="0"/>
          </a:p>
          <a:p>
            <a:pPr>
              <a:buNone/>
            </a:pPr>
            <a:r>
              <a:rPr lang="pl-PL" sz="2400" dirty="0" smtClean="0"/>
              <a:t>2) Trójelementowe ujęcie:</a:t>
            </a:r>
          </a:p>
          <a:p>
            <a:pPr>
              <a:buFont typeface="Wingdings" pitchFamily="2" charset="2"/>
              <a:buChar char="v"/>
            </a:pPr>
            <a:r>
              <a:rPr lang="pl-PL" sz="2400" dirty="0" smtClean="0"/>
              <a:t>znaczenie </a:t>
            </a:r>
            <a:r>
              <a:rPr lang="pl-PL" sz="2400" b="1" dirty="0" smtClean="0"/>
              <a:t>czynnościowe</a:t>
            </a:r>
            <a:r>
              <a:rPr lang="pl-PL" sz="2400" dirty="0" smtClean="0"/>
              <a:t> (czynność organizowania, czyli organizowanie),</a:t>
            </a:r>
          </a:p>
          <a:p>
            <a:pPr>
              <a:buFont typeface="Wingdings" pitchFamily="2" charset="2"/>
              <a:buChar char="v"/>
            </a:pPr>
            <a:r>
              <a:rPr lang="pl-PL" sz="2400" dirty="0" smtClean="0"/>
              <a:t>znaczenie </a:t>
            </a:r>
            <a:r>
              <a:rPr lang="pl-PL" sz="2400" b="1" dirty="0" smtClean="0"/>
              <a:t>rzeczowe</a:t>
            </a:r>
            <a:r>
              <a:rPr lang="pl-PL" sz="2400" dirty="0" smtClean="0"/>
              <a:t> (rzecz zorganizowana, w szczególności złożona z ludzi, wspólnych celów i zasobów), </a:t>
            </a:r>
          </a:p>
          <a:p>
            <a:pPr algn="just">
              <a:buFont typeface="Wingdings" pitchFamily="2" charset="2"/>
              <a:buChar char="v"/>
            </a:pPr>
            <a:r>
              <a:rPr lang="pl-PL" sz="2400" dirty="0" smtClean="0"/>
              <a:t>znaczenie </a:t>
            </a:r>
            <a:r>
              <a:rPr lang="pl-PL" sz="2400" b="1" dirty="0" smtClean="0"/>
              <a:t>atrybutowe </a:t>
            </a:r>
            <a:r>
              <a:rPr lang="pl-PL" sz="2400" dirty="0" smtClean="0"/>
              <a:t>(cecha rzeczy, ale i procesu, polegająca na tym, że składniki rzeczy lub procesu </a:t>
            </a:r>
            <a:r>
              <a:rPr lang="pl-PL" sz="2400" dirty="0" err="1" smtClean="0"/>
              <a:t>współprzyczyniają</a:t>
            </a:r>
            <a:r>
              <a:rPr lang="pl-PL" sz="2400" dirty="0" smtClean="0"/>
              <a:t> się do powodzenia całości).</a:t>
            </a:r>
            <a:endParaRPr lang="pl-PL" sz="24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200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Pojęcie struktury organizacyjnej</a:t>
            </a:r>
            <a:endParaRPr lang="pl-PL" sz="4200" b="1" dirty="0">
              <a:solidFill>
                <a:schemeClr val="bg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l-PL" dirty="0" smtClean="0"/>
          </a:p>
          <a:p>
            <a:pPr algn="just">
              <a:buNone/>
            </a:pPr>
            <a:r>
              <a:rPr lang="pl-PL" b="1" u="sng" dirty="0" smtClean="0"/>
              <a:t>Zadanie: </a:t>
            </a:r>
          </a:p>
          <a:p>
            <a:pPr algn="just">
              <a:buNone/>
            </a:pPr>
            <a:r>
              <a:rPr lang="pl-PL" dirty="0" smtClean="0"/>
              <a:t>Proszę  zaprojektować strukturę organizacyjną przydzielonej Państwu wcześniej organizacji. </a:t>
            </a:r>
          </a:p>
          <a:p>
            <a:pPr algn="just">
              <a:buNone/>
            </a:pPr>
            <a:r>
              <a:rPr lang="pl-PL" dirty="0" smtClean="0"/>
              <a:t>Czy tworzenie struktury organizacyjnej jest potrzebne? Czy wynikają z tego pozytywne zmiany dla Państwa organizacji?</a:t>
            </a:r>
          </a:p>
          <a:p>
            <a:pPr algn="just">
              <a:buNone/>
            </a:pPr>
            <a:r>
              <a:rPr lang="pl-PL" dirty="0" smtClean="0"/>
              <a:t>Czy  struktura ulegnie zmianie wskutek zwiększenia/ zmniejszenia liczby  jej członków o połowę?</a:t>
            </a:r>
            <a:endParaRPr lang="pl-PL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>
            <a:normAutofit/>
          </a:bodyPr>
          <a:lstStyle/>
          <a:p>
            <a:pPr algn="ctr"/>
            <a:r>
              <a:rPr lang="pl-PL" sz="4200" b="1" dirty="0" smtClean="0"/>
              <a:t>Funkcje struktury organizacyjnej</a:t>
            </a:r>
            <a:endParaRPr lang="pl-PL" sz="4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2400" dirty="0" smtClean="0"/>
              <a:t>Zapewnienie efektywności organizacji</a:t>
            </a:r>
          </a:p>
          <a:p>
            <a:pPr algn="just"/>
            <a:r>
              <a:rPr lang="pl-PL" sz="2400" dirty="0" smtClean="0"/>
              <a:t>Stanowi narzędzie kierowania</a:t>
            </a:r>
          </a:p>
          <a:p>
            <a:pPr algn="just"/>
            <a:r>
              <a:rPr lang="pl-PL" sz="2400" dirty="0" smtClean="0"/>
              <a:t>Minimalizuje wpływ przypadkowych zachowań</a:t>
            </a:r>
          </a:p>
          <a:p>
            <a:pPr algn="just"/>
            <a:r>
              <a:rPr lang="pl-PL" sz="2400" dirty="0" smtClean="0"/>
              <a:t>Tworzy warunki do korzystania z władzy</a:t>
            </a:r>
          </a:p>
          <a:p>
            <a:pPr algn="just"/>
            <a:r>
              <a:rPr lang="pl-PL" sz="2400" dirty="0" smtClean="0"/>
              <a:t>Zapewnia względną równowagę</a:t>
            </a:r>
          </a:p>
          <a:p>
            <a:pPr algn="just"/>
            <a:r>
              <a:rPr lang="pl-PL" sz="2400" dirty="0" smtClean="0"/>
              <a:t>Porządkuje procesy zachodzące w organizacji</a:t>
            </a:r>
          </a:p>
          <a:p>
            <a:pPr algn="just"/>
            <a:r>
              <a:rPr lang="pl-PL" sz="2400" dirty="0" smtClean="0"/>
              <a:t>Wiąże organizację z jej otoczeniem</a:t>
            </a:r>
          </a:p>
          <a:p>
            <a:pPr algn="just"/>
            <a:r>
              <a:rPr lang="pl-PL" sz="2400" dirty="0" smtClean="0"/>
              <a:t>Stanowi ramy działań organizacyjnych</a:t>
            </a:r>
          </a:p>
          <a:p>
            <a:pPr algn="just"/>
            <a:r>
              <a:rPr lang="pl-PL" sz="2400" dirty="0" smtClean="0"/>
              <a:t>Zapewnia efektywną realizację celów organizacji</a:t>
            </a:r>
            <a:endParaRPr lang="pl-PL" sz="24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800" b="1" dirty="0" smtClean="0"/>
              <a:t>Strukturalne cechy organizacji</a:t>
            </a:r>
            <a:endParaRPr lang="pl-PL" sz="38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r>
              <a:rPr lang="pl-PL" dirty="0" smtClean="0"/>
              <a:t>Formalizacja</a:t>
            </a:r>
          </a:p>
          <a:p>
            <a:endParaRPr lang="pl-PL" dirty="0" smtClean="0"/>
          </a:p>
          <a:p>
            <a:r>
              <a:rPr lang="pl-PL" dirty="0" smtClean="0"/>
              <a:t>Centralizacja</a:t>
            </a:r>
          </a:p>
          <a:p>
            <a:endParaRPr lang="pl-PL" dirty="0" smtClean="0"/>
          </a:p>
          <a:p>
            <a:r>
              <a:rPr lang="pl-PL" dirty="0" smtClean="0"/>
              <a:t>Złożoność</a:t>
            </a:r>
            <a:endParaRPr lang="pl-PL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800" b="1" dirty="0" smtClean="0"/>
              <a:t>Formalizacja struktury organizacyjnej</a:t>
            </a:r>
            <a:endParaRPr lang="pl-PL" sz="38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l-PL" dirty="0" smtClean="0"/>
              <a:t>Formalizacja oznacza proces polegający na określeniu w formie pisemnej zakresu zadań i odpowiedzialności poszczególnych elementów oraz organizacji jako całości, który prowadzi do wytworzenia wzorców zachowań i zależności oraz procedury działania.</a:t>
            </a:r>
          </a:p>
          <a:p>
            <a:pPr algn="just"/>
            <a:r>
              <a:rPr lang="pl-PL" dirty="0" smtClean="0"/>
              <a:t>Wyróżniamy formalizację minimalną i maksymalną. Trudności w mierzeniu stopnia formalizacji spostrzegł J. </a:t>
            </a:r>
            <a:r>
              <a:rPr lang="pl-PL" dirty="0" err="1" smtClean="0"/>
              <a:t>Hage</a:t>
            </a:r>
            <a:r>
              <a:rPr lang="pl-PL" dirty="0" smtClean="0"/>
              <a:t>.  Większość organizacji sytuujemy pomiędzy dwoma stopniami tj. formalizacją maksymalną i minimalną. </a:t>
            </a:r>
          </a:p>
          <a:p>
            <a:pPr algn="just"/>
            <a:r>
              <a:rPr lang="pl-PL" dirty="0" smtClean="0"/>
              <a:t>W praktyce formalizacja oznacza opracowanie takich dokumentów jak: schemat organizacyjny, regulamin, opis stanowiska pracy, instrukcja organizacyjna, zarządzenia, polecenia służbowe okólnik, itp. 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800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Negatywne konsekwencje formalizacji</a:t>
            </a:r>
            <a:endParaRPr lang="pl-PL" sz="3800" b="1" dirty="0">
              <a:solidFill>
                <a:schemeClr val="bg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r>
              <a:rPr lang="pl-PL" dirty="0" smtClean="0"/>
              <a:t>Błędne koło-  reguły staja się ważniejsze od celów, co powoduje „usztywnienie” organizacji i utrudnienie jej funkcjonowania</a:t>
            </a:r>
          </a:p>
          <a:p>
            <a:r>
              <a:rPr lang="pl-PL" dirty="0" smtClean="0"/>
              <a:t>Osobowość biurokratyczna</a:t>
            </a:r>
          </a:p>
          <a:p>
            <a:r>
              <a:rPr lang="pl-PL" dirty="0" smtClean="0"/>
              <a:t>Alienacja i konflikt</a:t>
            </a:r>
            <a:endParaRPr lang="pl-PL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500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Formalizacja a inne cechy organizacji</a:t>
            </a:r>
            <a:endParaRPr lang="pl-PL" sz="3500" b="1" dirty="0">
              <a:solidFill>
                <a:schemeClr val="bg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r>
              <a:rPr lang="pl-PL" dirty="0" smtClean="0"/>
              <a:t>Czy formalizacja i centralizacja są ze sobą ściśle powiązane?</a:t>
            </a:r>
          </a:p>
          <a:p>
            <a:pPr>
              <a:buNone/>
            </a:pPr>
            <a:endParaRPr lang="pl-PL" dirty="0" smtClean="0"/>
          </a:p>
          <a:p>
            <a:r>
              <a:rPr lang="pl-PL" dirty="0" smtClean="0"/>
              <a:t>Czy formalizacja sprzyja innowacji?</a:t>
            </a:r>
          </a:p>
          <a:p>
            <a:pPr>
              <a:buNone/>
            </a:pPr>
            <a:endParaRPr lang="pl-PL" dirty="0" smtClean="0"/>
          </a:p>
          <a:p>
            <a:r>
              <a:rPr lang="pl-PL" dirty="0" smtClean="0"/>
              <a:t>Czy formalizacja determinuje rozwój technologiczny?</a:t>
            </a:r>
          </a:p>
          <a:p>
            <a:pPr>
              <a:buNone/>
            </a:pPr>
            <a:endParaRPr lang="pl-PL" dirty="0" smtClean="0"/>
          </a:p>
          <a:p>
            <a:r>
              <a:rPr lang="pl-PL" dirty="0" smtClean="0"/>
              <a:t>Czy kultura wywiera wpływ na stopień formalizacji?</a:t>
            </a:r>
            <a:endParaRPr lang="pl-PL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800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Centralizacja struktury organizacyjnej</a:t>
            </a:r>
            <a:endParaRPr lang="pl-PL" sz="3800" b="1" dirty="0">
              <a:solidFill>
                <a:schemeClr val="bg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l-PL" dirty="0" smtClean="0"/>
              <a:t>Centralizacja jest jednym z wymiarów struktury organizacyjnej  i  funkcją stopnia przekazywania na niższe szczeble organizacyjne uprawnień decyzyjnych. </a:t>
            </a:r>
          </a:p>
          <a:p>
            <a:pPr algn="just"/>
            <a:r>
              <a:rPr lang="pl-PL" dirty="0" smtClean="0"/>
              <a:t>Podstawę jej wyodrębnienia stanowi wymiar hierarchii- stanowiskom kierowniczym centralizacja przypisuje formalne uprawnienia decyzyjne wraz z formalnym zakresem odpowiedzialności. </a:t>
            </a:r>
          </a:p>
          <a:p>
            <a:pPr algn="just"/>
            <a:r>
              <a:rPr lang="pl-PL" dirty="0" smtClean="0"/>
              <a:t>Centralizacja jest zależna od ilości uprawnień do podejmowania decyzji, które są przekazywane na niższe poziomy w organizacji. </a:t>
            </a:r>
          </a:p>
          <a:p>
            <a:pPr algn="just"/>
            <a:r>
              <a:rPr lang="pl-PL" dirty="0" smtClean="0"/>
              <a:t>Żadna organizacja nie jest w pełni ani scentralizowana, ani zdecentralizowana. </a:t>
            </a:r>
            <a:endParaRPr lang="pl-PL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800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Centralizacja struktury organizacyjnej</a:t>
            </a:r>
            <a:endParaRPr lang="pl-PL" sz="3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r>
              <a:rPr lang="pl-PL" dirty="0" smtClean="0"/>
              <a:t>Czy centralizacja jest powiązana z poziomem konkurencyjności?</a:t>
            </a:r>
          </a:p>
          <a:p>
            <a:r>
              <a:rPr lang="pl-PL" dirty="0" smtClean="0"/>
              <a:t>Czy polityka wpływa na stopień centralizacji?</a:t>
            </a:r>
          </a:p>
          <a:p>
            <a:r>
              <a:rPr lang="pl-PL" dirty="0" smtClean="0"/>
              <a:t>Czy otoczenie wywiera wpływ na organizację?</a:t>
            </a:r>
          </a:p>
          <a:p>
            <a:r>
              <a:rPr lang="pl-PL" dirty="0" smtClean="0"/>
              <a:t>O czym świadczy wysoki/niski stopień centralizacji?</a:t>
            </a:r>
            <a:endParaRPr lang="pl-PL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800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Złożoność struktury organizacyjnej</a:t>
            </a:r>
            <a:endParaRPr lang="pl-PL" sz="3800" b="1" dirty="0">
              <a:solidFill>
                <a:schemeClr val="bg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38912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pl-PL" dirty="0" smtClean="0"/>
              <a:t>Złożoność struktury organizacyjnej ma istotny wpływ na zachowania członków organizacji a także na pozostałe strukturalne cechy organizacji: centralizacja, formalizacja.</a:t>
            </a:r>
          </a:p>
          <a:p>
            <a:pPr algn="just"/>
            <a:r>
              <a:rPr lang="pl-PL" dirty="0" smtClean="0"/>
              <a:t>Zróżnicowanie horyzontalne- związane z podziałem wykonywanych zadań. Możliwe rozwiązania:</a:t>
            </a:r>
          </a:p>
          <a:p>
            <a:pPr algn="just">
              <a:buNone/>
            </a:pPr>
            <a:r>
              <a:rPr lang="pl-PL" dirty="0" smtClean="0"/>
              <a:t> -  powierzenie całościowych zadań wysoko wyszkolonym specjalistom np. rzemieślnikom,</a:t>
            </a:r>
          </a:p>
          <a:p>
            <a:pPr algn="just">
              <a:buNone/>
            </a:pPr>
            <a:r>
              <a:rPr lang="pl-PL" dirty="0" smtClean="0"/>
              <a:t>-  Powierzenie zadań niespecjalistycznych, polegających na wykonywaniu jednej lub kilku rutynowych czynności np. praca na taśmie, Mc Donald.</a:t>
            </a:r>
          </a:p>
          <a:p>
            <a:pPr algn="just"/>
            <a:r>
              <a:rPr lang="pl-PL" dirty="0" smtClean="0"/>
              <a:t>Zróżnicowanie wertykalne (hierarchiczne0- związane z liczbą szczebli kierowniczych w organizacji, im wyższy szczebel tym większa władza</a:t>
            </a:r>
          </a:p>
          <a:p>
            <a:pPr algn="just"/>
            <a:r>
              <a:rPr lang="pl-PL" dirty="0" smtClean="0"/>
              <a:t>Rozproszenie geograficzne- forma zróżnicowania hierarchicznego lub wertykalnego. Chodzi o rozproszenie pracowników, zatrudnionych w terenowych oddziałach spółek, banku itp.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800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Typy struktury organizacyjnej</a:t>
            </a:r>
            <a:endParaRPr lang="pl-PL" sz="3800" b="1" dirty="0">
              <a:solidFill>
                <a:schemeClr val="bg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</a:pPr>
            <a:endParaRPr lang="pl-PL" dirty="0" smtClean="0"/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pl-PL" dirty="0" smtClean="0"/>
              <a:t>Typ idealny biurokracji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pl-PL" dirty="0" smtClean="0"/>
              <a:t>Typ realny biurokracji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pl-PL" dirty="0" err="1" smtClean="0"/>
              <a:t>Adhokracja</a:t>
            </a:r>
            <a:endParaRPr lang="pl-PL" dirty="0" smtClean="0"/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pl-PL" dirty="0" smtClean="0"/>
              <a:t>Organizacja mechanistyczna 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pl-PL" dirty="0" smtClean="0"/>
              <a:t>Organizacja ograniczona </a:t>
            </a:r>
            <a:endParaRPr lang="pl-PL" dirty="0"/>
          </a:p>
        </p:txBody>
      </p:sp>
      <p:pic>
        <p:nvPicPr>
          <p:cNvPr id="5122" name="Picture 2" descr="http://progresja.com.pl/sites/default/files/imagecache/small/fotolia_15113956_x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2780928"/>
            <a:ext cx="2636913" cy="18722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200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Pojęcie organizacji</a:t>
            </a:r>
            <a:endParaRPr lang="pl-PL" sz="4200" b="1" dirty="0">
              <a:solidFill>
                <a:schemeClr val="bg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l-PL" sz="2400" dirty="0" smtClean="0"/>
          </a:p>
          <a:p>
            <a:pPr algn="just">
              <a:buNone/>
            </a:pPr>
            <a:r>
              <a:rPr lang="pl-PL" sz="2400" dirty="0" smtClean="0"/>
              <a:t>3) Grupa ludzi, którzy współpracują ze sobą w sposób skoordynowany i uporządkowany, aby osiągnąć pewien zestaw celów. (</a:t>
            </a:r>
            <a:r>
              <a:rPr lang="pl-PL" sz="2400" dirty="0" err="1" smtClean="0"/>
              <a:t>Griffin</a:t>
            </a:r>
            <a:r>
              <a:rPr lang="pl-PL" sz="2400" dirty="0" smtClean="0"/>
              <a:t>)</a:t>
            </a:r>
          </a:p>
          <a:p>
            <a:pPr algn="just"/>
            <a:endParaRPr lang="pl-PL" sz="2400" dirty="0" smtClean="0"/>
          </a:p>
          <a:p>
            <a:pPr algn="just">
              <a:buNone/>
            </a:pPr>
            <a:r>
              <a:rPr lang="pl-PL" sz="2400" dirty="0" smtClean="0"/>
              <a:t>4) Istniejąca w rzeczywistości całość ludzkiego zachowania, której podstawowymi cechami są: celowość, sposób zorganizowania, wyodrębnienie z otoczenia a jednocześnie powiązanie z nim, poddanie kierowaniu. (</a:t>
            </a:r>
            <a:r>
              <a:rPr lang="pl-PL" sz="2400" dirty="0" err="1" smtClean="0"/>
              <a:t>Kurnal</a:t>
            </a:r>
            <a:r>
              <a:rPr lang="pl-PL" sz="2400" dirty="0" smtClean="0"/>
              <a:t> 1979)</a:t>
            </a:r>
            <a:endParaRPr lang="pl-PL" sz="24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64672"/>
          </a:xfrm>
        </p:spPr>
        <p:txBody>
          <a:bodyPr>
            <a:noAutofit/>
          </a:bodyPr>
          <a:lstStyle/>
          <a:p>
            <a:pPr algn="ctr"/>
            <a:r>
              <a:rPr lang="pl-PL" sz="4200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Typ idealny biurokracji M. Webera</a:t>
            </a:r>
            <a:endParaRPr lang="pl-PL" sz="4200" b="1" dirty="0">
              <a:solidFill>
                <a:schemeClr val="bg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389120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pl-PL" sz="1800" b="1" dirty="0" smtClean="0"/>
              <a:t>Źródłem prawomocnej władzy są przepisy prawne.</a:t>
            </a:r>
          </a:p>
          <a:p>
            <a:pPr algn="just">
              <a:spcBef>
                <a:spcPts val="0"/>
              </a:spcBef>
            </a:pPr>
            <a:r>
              <a:rPr lang="pl-PL" sz="1800" dirty="0" smtClean="0"/>
              <a:t>Jest to </a:t>
            </a:r>
            <a:r>
              <a:rPr lang="pl-PL" sz="1800" b="1" dirty="0" smtClean="0"/>
              <a:t>najbardziej racjonalny model działania</a:t>
            </a:r>
            <a:r>
              <a:rPr lang="pl-PL" sz="1800" dirty="0" smtClean="0"/>
              <a:t>, stanowi manifestację racjonalnego działania i powinien być obecny we wszystkich sferach życia społecznego.</a:t>
            </a:r>
          </a:p>
          <a:p>
            <a:pPr algn="just">
              <a:spcBef>
                <a:spcPts val="0"/>
              </a:spcBef>
            </a:pPr>
            <a:r>
              <a:rPr lang="pl-PL" sz="1800" dirty="0" smtClean="0"/>
              <a:t>Podstawę stanowi </a:t>
            </a:r>
            <a:r>
              <a:rPr lang="pl-PL" sz="1800" b="1" dirty="0" smtClean="0"/>
              <a:t>wykonywanie czynności przez kadrę biurokratów- wykwalifikowanych urzędników:</a:t>
            </a:r>
          </a:p>
          <a:p>
            <a:pPr algn="just">
              <a:spcBef>
                <a:spcPts val="0"/>
              </a:spcBef>
              <a:buNone/>
            </a:pPr>
            <a:r>
              <a:rPr lang="pl-PL" sz="1800" dirty="0" smtClean="0"/>
              <a:t>	- dokonywanie czynności przewidzianych przez prawo jest     obowiązkiem urzędnika,</a:t>
            </a:r>
          </a:p>
          <a:p>
            <a:pPr algn="just">
              <a:spcBef>
                <a:spcPts val="0"/>
              </a:spcBef>
              <a:buNone/>
            </a:pPr>
            <a:r>
              <a:rPr lang="pl-PL" sz="1800" dirty="0" smtClean="0"/>
              <a:t>	- urzędnik jest osobiście wolny, mianowany na stanowisko na podstawie umowy,</a:t>
            </a:r>
          </a:p>
          <a:p>
            <a:pPr algn="just">
              <a:spcBef>
                <a:spcPts val="0"/>
              </a:spcBef>
              <a:buNone/>
            </a:pPr>
            <a:r>
              <a:rPr lang="pl-PL" sz="1800" dirty="0" smtClean="0"/>
              <a:t>	- podlega  innej władzy  w zakresie wykonywania obowiązków o charakterze bezosobowym, </a:t>
            </a:r>
          </a:p>
          <a:p>
            <a:pPr algn="just">
              <a:spcBef>
                <a:spcPts val="0"/>
              </a:spcBef>
              <a:buNone/>
            </a:pPr>
            <a:r>
              <a:rPr lang="pl-PL" sz="1800" dirty="0" smtClean="0"/>
              <a:t>	- urzędnik nie może „zawłaszczyć swojego stanowiska”,</a:t>
            </a:r>
          </a:p>
          <a:p>
            <a:pPr algn="just">
              <a:spcBef>
                <a:spcPts val="0"/>
              </a:spcBef>
              <a:buNone/>
            </a:pPr>
            <a:r>
              <a:rPr lang="pl-PL" sz="1800" dirty="0" smtClean="0"/>
              <a:t>	- zatrudnienie w urzędzie powinno być jedynym lub głównym zajęciem urzędnika,</a:t>
            </a:r>
          </a:p>
          <a:p>
            <a:pPr algn="just">
              <a:spcBef>
                <a:spcPts val="0"/>
              </a:spcBef>
              <a:buNone/>
            </a:pPr>
            <a:r>
              <a:rPr lang="pl-PL" sz="1800" dirty="0" smtClean="0"/>
              <a:t>	- za wykonywaną pracę urzędnik otrzymuje wynagrodzenie,</a:t>
            </a:r>
          </a:p>
          <a:p>
            <a:pPr algn="just">
              <a:spcBef>
                <a:spcPts val="0"/>
              </a:spcBef>
              <a:buNone/>
            </a:pPr>
            <a:r>
              <a:rPr lang="pl-PL" sz="1800" dirty="0" smtClean="0"/>
              <a:t>	- uzyskanie stanowiska wymaga odpowiednich kwalifikacji,</a:t>
            </a:r>
          </a:p>
          <a:p>
            <a:pPr algn="just">
              <a:spcBef>
                <a:spcPts val="0"/>
              </a:spcBef>
              <a:buNone/>
            </a:pPr>
            <a:r>
              <a:rPr lang="pl-PL" sz="1800" dirty="0" smtClean="0"/>
              <a:t>	- awans urzędnika zależy od stażu pracy i osiągnięć urzędnika.  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068728"/>
          </a:xfrm>
        </p:spPr>
        <p:txBody>
          <a:bodyPr>
            <a:normAutofit/>
          </a:bodyPr>
          <a:lstStyle/>
          <a:p>
            <a:pPr algn="ctr"/>
            <a:r>
              <a:rPr lang="pl-PL" sz="4200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Typ idealny biurokracji c.d.</a:t>
            </a:r>
            <a:endParaRPr lang="pl-PL" sz="4200" b="1" dirty="0">
              <a:solidFill>
                <a:schemeClr val="bg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l-PL" b="1" dirty="0" smtClean="0"/>
              <a:t>Zasada kompetencji- </a:t>
            </a:r>
            <a:r>
              <a:rPr lang="pl-PL" dirty="0" smtClean="0"/>
              <a:t>powinna stanowić podstawę porządku prawnego każdego państwa. Zakłada podział czynności określonych w przepisach, które stają się obowiązkiem podmiotu je realizujących. Każdy urząd posiada zdefiniowany zakres kompetencji.</a:t>
            </a:r>
          </a:p>
          <a:p>
            <a:pPr algn="just"/>
            <a:r>
              <a:rPr lang="pl-PL" b="1" dirty="0" smtClean="0"/>
              <a:t>Depersonalizacja władzy- </a:t>
            </a:r>
            <a:r>
              <a:rPr lang="pl-PL" dirty="0" smtClean="0"/>
              <a:t>bezosobowe relacje władający- rządzony.</a:t>
            </a:r>
          </a:p>
          <a:p>
            <a:pPr algn="just"/>
            <a:r>
              <a:rPr lang="pl-PL" b="1" dirty="0" smtClean="0"/>
              <a:t>Zasada hierarchii urzędowej- </a:t>
            </a:r>
            <a:r>
              <a:rPr lang="pl-PL" dirty="0" smtClean="0"/>
              <a:t>niezależność osobista i podporządkowanie pracowników w ramach ich kompetencji (urząd niższy podlega kontroli i nadzorowi urzędu wyższego.</a:t>
            </a:r>
          </a:p>
          <a:p>
            <a:pPr algn="just"/>
            <a:r>
              <a:rPr lang="pl-PL" b="1" dirty="0" smtClean="0"/>
              <a:t>Dokumentowanie na piśmie </a:t>
            </a:r>
            <a:r>
              <a:rPr lang="pl-PL" dirty="0" smtClean="0"/>
              <a:t>wydawanych decyzji i innych aktów.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0" y="1935163"/>
            <a:ext cx="8229600" cy="4389437"/>
          </a:xfrm>
        </p:spPr>
        <p:txBody>
          <a:bodyPr/>
          <a:lstStyle/>
          <a:p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    Typ idealny  	</a:t>
            </a:r>
            <a:r>
              <a:rPr lang="pl-PL" sz="4800" dirty="0" smtClean="0"/>
              <a:t>         </a:t>
            </a:r>
            <a:r>
              <a:rPr lang="pl-PL" sz="4800" dirty="0" smtClean="0">
                <a:solidFill>
                  <a:schemeClr val="accent4">
                    <a:lumMod val="25000"/>
                  </a:schemeClr>
                </a:solidFill>
              </a:rPr>
              <a:t>?</a:t>
            </a:r>
            <a:r>
              <a:rPr lang="pl-PL" sz="4800" dirty="0" smtClean="0"/>
              <a:t>	</a:t>
            </a:r>
            <a:r>
              <a:rPr lang="pl-PL" dirty="0" smtClean="0"/>
              <a:t>                 rzeczywistość</a:t>
            </a:r>
          </a:p>
          <a:p>
            <a:pPr>
              <a:buNone/>
            </a:pPr>
            <a:r>
              <a:rPr lang="pl-PL" dirty="0" smtClean="0"/>
              <a:t>     biurokracji</a:t>
            </a:r>
            <a:endParaRPr lang="pl-PL" dirty="0"/>
          </a:p>
        </p:txBody>
      </p:sp>
      <p:sp>
        <p:nvSpPr>
          <p:cNvPr id="11" name="Strzałka zakrzywiona w dół 10"/>
          <p:cNvSpPr/>
          <p:nvPr/>
        </p:nvSpPr>
        <p:spPr>
          <a:xfrm>
            <a:off x="2483768" y="2852936"/>
            <a:ext cx="3528392" cy="8640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sp>
        <p:nvSpPr>
          <p:cNvPr id="12" name="Strzałka zakrzywiona w górę 11"/>
          <p:cNvSpPr/>
          <p:nvPr/>
        </p:nvSpPr>
        <p:spPr>
          <a:xfrm>
            <a:off x="2483768" y="3861048"/>
            <a:ext cx="3528392" cy="100811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pic>
        <p:nvPicPr>
          <p:cNvPr id="1026" name="Picture 2" descr="cartoon - boom Comic eksplozja ksi&amp;aogon;&amp;zdot;ka Zdj&amp;eogon;cie Seryjne - 1497333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5085184"/>
            <a:ext cx="2232248" cy="1488165"/>
          </a:xfrm>
          <a:prstGeom prst="rect">
            <a:avLst/>
          </a:prstGeom>
          <a:noFill/>
        </p:spPr>
      </p:pic>
      <p:pic>
        <p:nvPicPr>
          <p:cNvPr id="1027" name="Picture 3" descr="C:\Users\Justyna\Desktop\dloni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V="1">
            <a:off x="3491880" y="1340768"/>
            <a:ext cx="1917563" cy="13673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>
            <a:normAutofit/>
          </a:bodyPr>
          <a:lstStyle/>
          <a:p>
            <a:pPr algn="ctr"/>
            <a:r>
              <a:rPr lang="pl-PL" sz="4200" b="1" dirty="0" smtClean="0"/>
              <a:t>Typ realny biurokracji</a:t>
            </a:r>
            <a:endParaRPr lang="pl-PL" sz="4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l-PL" dirty="0" smtClean="0"/>
              <a:t>Brak współpracy pomiędzy komórkami</a:t>
            </a:r>
          </a:p>
          <a:p>
            <a:pPr algn="just"/>
            <a:r>
              <a:rPr lang="pl-PL" dirty="0" smtClean="0"/>
              <a:t>Brak ciągłości w wykonywaniu zadań, zwłoka w ich realizacji</a:t>
            </a:r>
          </a:p>
          <a:p>
            <a:pPr algn="just"/>
            <a:r>
              <a:rPr lang="pl-PL" dirty="0" smtClean="0"/>
              <a:t>Niska elastyczność struktur administracyjnych,</a:t>
            </a:r>
          </a:p>
          <a:p>
            <a:pPr algn="just"/>
            <a:r>
              <a:rPr lang="pl-PL" dirty="0" smtClean="0"/>
              <a:t>Powstanie </a:t>
            </a:r>
            <a:r>
              <a:rPr lang="pl-PL" dirty="0" err="1" smtClean="0"/>
              <a:t>wewnątrzorganizacyjnych</a:t>
            </a:r>
            <a:r>
              <a:rPr lang="pl-PL" dirty="0" smtClean="0"/>
              <a:t> monopoli</a:t>
            </a:r>
          </a:p>
          <a:p>
            <a:pPr algn="just"/>
            <a:r>
              <a:rPr lang="pl-PL" dirty="0" smtClean="0"/>
              <a:t>Brak społecznej kontroli działania biurokracji</a:t>
            </a:r>
          </a:p>
          <a:p>
            <a:pPr algn="just"/>
            <a:r>
              <a:rPr lang="pl-PL" dirty="0" smtClean="0"/>
              <a:t>Podejmowanie decyzji na podstawie czynników innych niż prawne</a:t>
            </a:r>
          </a:p>
          <a:p>
            <a:pPr algn="just"/>
            <a:r>
              <a:rPr lang="pl-PL" dirty="0" smtClean="0"/>
              <a:t>Nieprecyzyjność języka powoduje ograniczony stopień przydatności kontrolowania określonych zachowań</a:t>
            </a:r>
          </a:p>
          <a:p>
            <a:pPr algn="just"/>
            <a:r>
              <a:rPr lang="pl-PL" dirty="0" smtClean="0"/>
              <a:t>Przepisy rodzą więcej przepisów – błędne koło biurokracji</a:t>
            </a:r>
          </a:p>
          <a:p>
            <a:pPr algn="just"/>
            <a:r>
              <a:rPr lang="pl-PL" dirty="0" smtClean="0"/>
              <a:t>Krytycy biurokracji: m.in. George Orwell, Aldous Huxley.</a:t>
            </a:r>
            <a:endParaRPr lang="pl-PL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467544" y="1412776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l-PL" sz="3800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Czy istnieje zatem idealne rozwiązanie?</a:t>
            </a:r>
            <a:endParaRPr lang="pl-PL" sz="3800" b="1" dirty="0">
              <a:solidFill>
                <a:schemeClr val="bg1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53250" name="Picture 2" descr="C:\Users\Justyna\Desktop\n-waga-db4b4233d5a0a8d517640230491b743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915816" y="3212976"/>
            <a:ext cx="3024336" cy="22682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200" b="1" dirty="0" err="1" smtClean="0"/>
              <a:t>Adhokracja</a:t>
            </a:r>
            <a:r>
              <a:rPr lang="pl-PL" sz="4200" b="1" dirty="0" smtClean="0"/>
              <a:t>?</a:t>
            </a:r>
            <a:endParaRPr lang="pl-PL" sz="4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pl-PL" sz="2400" dirty="0" smtClean="0"/>
          </a:p>
          <a:p>
            <a:pPr algn="just"/>
            <a:r>
              <a:rPr lang="pl-PL" sz="2400" dirty="0" smtClean="0"/>
              <a:t>Według części teoretyków </a:t>
            </a:r>
            <a:r>
              <a:rPr lang="pl-PL" sz="2400" dirty="0" err="1" smtClean="0"/>
              <a:t>adhokracja</a:t>
            </a:r>
            <a:r>
              <a:rPr lang="pl-PL" sz="2400" dirty="0" smtClean="0"/>
              <a:t> jest idealnym typem. Jej zwolennikami byli m.in. W. </a:t>
            </a:r>
            <a:r>
              <a:rPr lang="pl-PL" sz="2400" dirty="0" err="1" smtClean="0"/>
              <a:t>Bennis</a:t>
            </a:r>
            <a:r>
              <a:rPr lang="pl-PL" sz="2400" dirty="0" smtClean="0"/>
              <a:t>, S. </a:t>
            </a:r>
            <a:r>
              <a:rPr lang="pl-PL" sz="2400" dirty="0" err="1" smtClean="0"/>
              <a:t>Crainer</a:t>
            </a:r>
            <a:endParaRPr lang="pl-PL" sz="2400" dirty="0" smtClean="0"/>
          </a:p>
          <a:p>
            <a:pPr algn="just"/>
            <a:r>
              <a:rPr lang="pl-PL" sz="2400" dirty="0" smtClean="0"/>
              <a:t>Cechy nowej organizacji to:</a:t>
            </a:r>
          </a:p>
          <a:p>
            <a:pPr algn="just">
              <a:buFontTx/>
              <a:buChar char="-"/>
            </a:pPr>
            <a:r>
              <a:rPr lang="pl-PL" sz="2400" dirty="0" smtClean="0"/>
              <a:t>elastyczność, łatwość w dokonywaniu przekształceń,</a:t>
            </a:r>
          </a:p>
          <a:p>
            <a:pPr algn="just">
              <a:buFontTx/>
              <a:buChar char="-"/>
            </a:pPr>
            <a:r>
              <a:rPr lang="pl-PL" sz="2400" dirty="0" smtClean="0"/>
              <a:t>ograniczenie hierarchii- </a:t>
            </a:r>
            <a:r>
              <a:rPr lang="pl-PL" sz="2400" dirty="0" err="1" smtClean="0"/>
              <a:t>heterarchiczność</a:t>
            </a:r>
            <a:r>
              <a:rPr lang="pl-PL" sz="2400" dirty="0" smtClean="0"/>
              <a:t>,</a:t>
            </a:r>
          </a:p>
          <a:p>
            <a:pPr algn="just">
              <a:buFontTx/>
              <a:buChar char="-"/>
            </a:pPr>
            <a:r>
              <a:rPr lang="pl-PL" sz="2400" dirty="0" smtClean="0"/>
              <a:t>znaczenie powiązań sieciowych,</a:t>
            </a:r>
          </a:p>
          <a:p>
            <a:pPr algn="just">
              <a:buFontTx/>
              <a:buChar char="-"/>
            </a:pPr>
            <a:r>
              <a:rPr lang="pl-PL" sz="2400" dirty="0" smtClean="0"/>
              <a:t>znaczenie celów całościowych,</a:t>
            </a:r>
          </a:p>
          <a:p>
            <a:pPr algn="just">
              <a:buFontTx/>
              <a:buChar char="-"/>
            </a:pPr>
            <a:r>
              <a:rPr lang="pl-PL" sz="2400" dirty="0" smtClean="0"/>
              <a:t>wykorzystanie technologii informacyjnej.</a:t>
            </a:r>
          </a:p>
          <a:p>
            <a:pPr>
              <a:buFontTx/>
              <a:buChar char="-"/>
            </a:pPr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idx="4294967295"/>
          </p:nvPr>
        </p:nvSpPr>
        <p:spPr>
          <a:xfrm>
            <a:off x="0" y="70485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pl-PL" sz="3800" b="1" dirty="0" smtClean="0"/>
              <a:t>Struktury </a:t>
            </a:r>
            <a:br>
              <a:rPr lang="pl-PL" sz="3800" b="1" dirty="0" smtClean="0"/>
            </a:br>
            <a:r>
              <a:rPr lang="pl-PL" sz="3800" b="1" dirty="0" smtClean="0"/>
              <a:t>mechanistyczne i organiczne</a:t>
            </a:r>
            <a:endParaRPr lang="pl-PL" sz="3800" b="1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4294967295"/>
          </p:nvPr>
        </p:nvSpPr>
        <p:spPr>
          <a:xfrm>
            <a:off x="0" y="1920875"/>
            <a:ext cx="4038600" cy="4433888"/>
          </a:xfrm>
        </p:spPr>
        <p:txBody>
          <a:bodyPr/>
          <a:lstStyle/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</p:txBody>
      </p:sp>
      <p:sp>
        <p:nvSpPr>
          <p:cNvPr id="6" name="Prostokąt 5"/>
          <p:cNvSpPr/>
          <p:nvPr/>
        </p:nvSpPr>
        <p:spPr>
          <a:xfrm>
            <a:off x="2123728" y="2636912"/>
            <a:ext cx="288032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2195736" y="3284984"/>
            <a:ext cx="288032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rostokąt 7"/>
          <p:cNvSpPr/>
          <p:nvPr/>
        </p:nvSpPr>
        <p:spPr>
          <a:xfrm>
            <a:off x="971600" y="3284984"/>
            <a:ext cx="288032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rostokąt 8"/>
          <p:cNvSpPr/>
          <p:nvPr/>
        </p:nvSpPr>
        <p:spPr>
          <a:xfrm>
            <a:off x="1403648" y="4941168"/>
            <a:ext cx="288032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2411760" y="4941168"/>
            <a:ext cx="288032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3347864" y="3284984"/>
            <a:ext cx="288032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/>
          <p:cNvSpPr/>
          <p:nvPr/>
        </p:nvSpPr>
        <p:spPr>
          <a:xfrm>
            <a:off x="1979712" y="4941168"/>
            <a:ext cx="288032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Prostokąt 12"/>
          <p:cNvSpPr/>
          <p:nvPr/>
        </p:nvSpPr>
        <p:spPr>
          <a:xfrm>
            <a:off x="971600" y="4941168"/>
            <a:ext cx="288032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Prostokąt 13"/>
          <p:cNvSpPr/>
          <p:nvPr/>
        </p:nvSpPr>
        <p:spPr>
          <a:xfrm>
            <a:off x="539552" y="4941168"/>
            <a:ext cx="288032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" name="Prostokąt 14"/>
          <p:cNvSpPr/>
          <p:nvPr/>
        </p:nvSpPr>
        <p:spPr>
          <a:xfrm>
            <a:off x="2843808" y="4941168"/>
            <a:ext cx="288032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6" name="Prostokąt 15"/>
          <p:cNvSpPr/>
          <p:nvPr/>
        </p:nvSpPr>
        <p:spPr>
          <a:xfrm>
            <a:off x="3347864" y="4941168"/>
            <a:ext cx="288032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" name="Prostokąt 16"/>
          <p:cNvSpPr/>
          <p:nvPr/>
        </p:nvSpPr>
        <p:spPr>
          <a:xfrm>
            <a:off x="3707904" y="4941168"/>
            <a:ext cx="288032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Prostokąt 17"/>
          <p:cNvSpPr/>
          <p:nvPr/>
        </p:nvSpPr>
        <p:spPr>
          <a:xfrm>
            <a:off x="4067944" y="4941168"/>
            <a:ext cx="288032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0" name="Łącznik prosty 19"/>
          <p:cNvCxnSpPr>
            <a:stCxn id="8" idx="0"/>
          </p:cNvCxnSpPr>
          <p:nvPr/>
        </p:nvCxnSpPr>
        <p:spPr>
          <a:xfrm flipV="1">
            <a:off x="1115616" y="2852936"/>
            <a:ext cx="1008112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y 22"/>
          <p:cNvCxnSpPr>
            <a:stCxn id="6" idx="2"/>
            <a:endCxn id="7" idx="0"/>
          </p:cNvCxnSpPr>
          <p:nvPr/>
        </p:nvCxnSpPr>
        <p:spPr>
          <a:xfrm>
            <a:off x="2267744" y="2852936"/>
            <a:ext cx="72008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y 24"/>
          <p:cNvCxnSpPr/>
          <p:nvPr/>
        </p:nvCxnSpPr>
        <p:spPr>
          <a:xfrm>
            <a:off x="2411760" y="2852936"/>
            <a:ext cx="936104" cy="4680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Łącznik prosty 27"/>
          <p:cNvCxnSpPr/>
          <p:nvPr/>
        </p:nvCxnSpPr>
        <p:spPr>
          <a:xfrm flipH="1">
            <a:off x="683568" y="3501008"/>
            <a:ext cx="432048" cy="14761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Łącznik prosty 30"/>
          <p:cNvCxnSpPr>
            <a:endCxn id="13" idx="0"/>
          </p:cNvCxnSpPr>
          <p:nvPr/>
        </p:nvCxnSpPr>
        <p:spPr>
          <a:xfrm>
            <a:off x="1115616" y="3573016"/>
            <a:ext cx="0" cy="13681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Łącznik prosty 32"/>
          <p:cNvCxnSpPr>
            <a:endCxn id="9" idx="0"/>
          </p:cNvCxnSpPr>
          <p:nvPr/>
        </p:nvCxnSpPr>
        <p:spPr>
          <a:xfrm>
            <a:off x="1115616" y="3573016"/>
            <a:ext cx="432048" cy="13681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Łącznik prosty 34"/>
          <p:cNvCxnSpPr>
            <a:stCxn id="7" idx="2"/>
            <a:endCxn id="12" idx="1"/>
          </p:cNvCxnSpPr>
          <p:nvPr/>
        </p:nvCxnSpPr>
        <p:spPr>
          <a:xfrm flipH="1">
            <a:off x="1979712" y="3501008"/>
            <a:ext cx="360040" cy="15481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Łącznik prosty 36"/>
          <p:cNvCxnSpPr>
            <a:stCxn id="7" idx="2"/>
          </p:cNvCxnSpPr>
          <p:nvPr/>
        </p:nvCxnSpPr>
        <p:spPr>
          <a:xfrm>
            <a:off x="2339752" y="3501008"/>
            <a:ext cx="144016" cy="1440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Łącznik prosty 39"/>
          <p:cNvCxnSpPr>
            <a:endCxn id="15" idx="0"/>
          </p:cNvCxnSpPr>
          <p:nvPr/>
        </p:nvCxnSpPr>
        <p:spPr>
          <a:xfrm>
            <a:off x="2339752" y="3573016"/>
            <a:ext cx="648072" cy="13681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Łącznik prosty 41"/>
          <p:cNvCxnSpPr>
            <a:stCxn id="11" idx="2"/>
            <a:endCxn id="16" idx="1"/>
          </p:cNvCxnSpPr>
          <p:nvPr/>
        </p:nvCxnSpPr>
        <p:spPr>
          <a:xfrm flipH="1">
            <a:off x="3347864" y="3501008"/>
            <a:ext cx="144016" cy="15481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Łącznik prosty 42"/>
          <p:cNvCxnSpPr>
            <a:endCxn id="17" idx="0"/>
          </p:cNvCxnSpPr>
          <p:nvPr/>
        </p:nvCxnSpPr>
        <p:spPr>
          <a:xfrm>
            <a:off x="3491880" y="3501008"/>
            <a:ext cx="360040" cy="1440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Łącznik prosty 48"/>
          <p:cNvCxnSpPr>
            <a:endCxn id="18" idx="0"/>
          </p:cNvCxnSpPr>
          <p:nvPr/>
        </p:nvCxnSpPr>
        <p:spPr>
          <a:xfrm>
            <a:off x="3491880" y="3573016"/>
            <a:ext cx="720080" cy="13681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Elipsa 49"/>
          <p:cNvSpPr/>
          <p:nvPr/>
        </p:nvSpPr>
        <p:spPr>
          <a:xfrm>
            <a:off x="5148064" y="2492896"/>
            <a:ext cx="1152128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1" name="Elipsa 50"/>
          <p:cNvSpPr/>
          <p:nvPr/>
        </p:nvSpPr>
        <p:spPr>
          <a:xfrm>
            <a:off x="7308304" y="2420888"/>
            <a:ext cx="1152128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2" name="Elipsa 51"/>
          <p:cNvSpPr/>
          <p:nvPr/>
        </p:nvSpPr>
        <p:spPr>
          <a:xfrm>
            <a:off x="5220072" y="4221088"/>
            <a:ext cx="1152128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3" name="Elipsa 52"/>
          <p:cNvSpPr/>
          <p:nvPr/>
        </p:nvSpPr>
        <p:spPr>
          <a:xfrm>
            <a:off x="7308304" y="4221088"/>
            <a:ext cx="1152128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4" name="Prostokąt 53"/>
          <p:cNvSpPr/>
          <p:nvPr/>
        </p:nvSpPr>
        <p:spPr>
          <a:xfrm>
            <a:off x="5508104" y="2780928"/>
            <a:ext cx="216024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5" name="Prostokąt 54"/>
          <p:cNvSpPr/>
          <p:nvPr/>
        </p:nvSpPr>
        <p:spPr>
          <a:xfrm>
            <a:off x="5868144" y="2780928"/>
            <a:ext cx="216024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6" name="Prostokąt 55"/>
          <p:cNvSpPr/>
          <p:nvPr/>
        </p:nvSpPr>
        <p:spPr>
          <a:xfrm>
            <a:off x="5652120" y="3068960"/>
            <a:ext cx="216024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8" name="Prostokąt 57"/>
          <p:cNvSpPr/>
          <p:nvPr/>
        </p:nvSpPr>
        <p:spPr>
          <a:xfrm>
            <a:off x="7956376" y="2636912"/>
            <a:ext cx="216024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9" name="Prostokąt 58"/>
          <p:cNvSpPr/>
          <p:nvPr/>
        </p:nvSpPr>
        <p:spPr>
          <a:xfrm>
            <a:off x="7596336" y="2636912"/>
            <a:ext cx="216024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0" name="Prostokąt 59"/>
          <p:cNvSpPr/>
          <p:nvPr/>
        </p:nvSpPr>
        <p:spPr>
          <a:xfrm>
            <a:off x="7956376" y="2996952"/>
            <a:ext cx="216024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1" name="Prostokąt 60"/>
          <p:cNvSpPr/>
          <p:nvPr/>
        </p:nvSpPr>
        <p:spPr>
          <a:xfrm>
            <a:off x="7596336" y="2996952"/>
            <a:ext cx="216024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2" name="Prostokąt 61"/>
          <p:cNvSpPr/>
          <p:nvPr/>
        </p:nvSpPr>
        <p:spPr>
          <a:xfrm>
            <a:off x="7812360" y="4797152"/>
            <a:ext cx="216024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3" name="Prostokąt 62"/>
          <p:cNvSpPr/>
          <p:nvPr/>
        </p:nvSpPr>
        <p:spPr>
          <a:xfrm>
            <a:off x="8028384" y="4509120"/>
            <a:ext cx="216024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4" name="Prostokąt 63"/>
          <p:cNvSpPr/>
          <p:nvPr/>
        </p:nvSpPr>
        <p:spPr>
          <a:xfrm>
            <a:off x="7668344" y="4509120"/>
            <a:ext cx="216024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5" name="Prostokąt 64"/>
          <p:cNvSpPr/>
          <p:nvPr/>
        </p:nvSpPr>
        <p:spPr>
          <a:xfrm>
            <a:off x="6084168" y="4581128"/>
            <a:ext cx="216024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6" name="Prostokąt 65"/>
          <p:cNvSpPr/>
          <p:nvPr/>
        </p:nvSpPr>
        <p:spPr>
          <a:xfrm>
            <a:off x="5508104" y="4869160"/>
            <a:ext cx="216024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7" name="Prostokąt 66"/>
          <p:cNvSpPr/>
          <p:nvPr/>
        </p:nvSpPr>
        <p:spPr>
          <a:xfrm>
            <a:off x="5796136" y="4365104"/>
            <a:ext cx="216024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8" name="Prostokąt 67"/>
          <p:cNvSpPr/>
          <p:nvPr/>
        </p:nvSpPr>
        <p:spPr>
          <a:xfrm>
            <a:off x="5436096" y="4509120"/>
            <a:ext cx="216024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9" name="Prostokąt 68"/>
          <p:cNvSpPr/>
          <p:nvPr/>
        </p:nvSpPr>
        <p:spPr>
          <a:xfrm>
            <a:off x="5868144" y="4869160"/>
            <a:ext cx="216024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71" name="Łącznik prosty 70"/>
          <p:cNvCxnSpPr>
            <a:stCxn id="54" idx="3"/>
            <a:endCxn id="55" idx="1"/>
          </p:cNvCxnSpPr>
          <p:nvPr/>
        </p:nvCxnSpPr>
        <p:spPr>
          <a:xfrm>
            <a:off x="5724128" y="2888940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Łącznik prosty 72"/>
          <p:cNvCxnSpPr>
            <a:stCxn id="54" idx="2"/>
            <a:endCxn id="56" idx="0"/>
          </p:cNvCxnSpPr>
          <p:nvPr/>
        </p:nvCxnSpPr>
        <p:spPr>
          <a:xfrm>
            <a:off x="5616116" y="2996952"/>
            <a:ext cx="144016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Łącznik prosty 74"/>
          <p:cNvCxnSpPr>
            <a:stCxn id="56" idx="0"/>
            <a:endCxn id="55" idx="2"/>
          </p:cNvCxnSpPr>
          <p:nvPr/>
        </p:nvCxnSpPr>
        <p:spPr>
          <a:xfrm flipV="1">
            <a:off x="5760132" y="2996952"/>
            <a:ext cx="216024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Łącznik prosty 76"/>
          <p:cNvCxnSpPr>
            <a:stCxn id="64" idx="3"/>
            <a:endCxn id="63" idx="1"/>
          </p:cNvCxnSpPr>
          <p:nvPr/>
        </p:nvCxnSpPr>
        <p:spPr>
          <a:xfrm>
            <a:off x="7884368" y="4617132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Łącznik prosty 78"/>
          <p:cNvCxnSpPr>
            <a:stCxn id="64" idx="2"/>
            <a:endCxn id="62" idx="0"/>
          </p:cNvCxnSpPr>
          <p:nvPr/>
        </p:nvCxnSpPr>
        <p:spPr>
          <a:xfrm>
            <a:off x="7776356" y="4725144"/>
            <a:ext cx="144016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Łącznik prosty 80"/>
          <p:cNvCxnSpPr>
            <a:stCxn id="62" idx="0"/>
            <a:endCxn id="63" idx="2"/>
          </p:cNvCxnSpPr>
          <p:nvPr/>
        </p:nvCxnSpPr>
        <p:spPr>
          <a:xfrm flipV="1">
            <a:off x="7920372" y="4725144"/>
            <a:ext cx="216024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Łącznik prosty 82"/>
          <p:cNvCxnSpPr>
            <a:stCxn id="59" idx="3"/>
            <a:endCxn id="58" idx="1"/>
          </p:cNvCxnSpPr>
          <p:nvPr/>
        </p:nvCxnSpPr>
        <p:spPr>
          <a:xfrm>
            <a:off x="7812360" y="2744924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Łącznik prosty 86"/>
          <p:cNvCxnSpPr>
            <a:stCxn id="61" idx="3"/>
            <a:endCxn id="60" idx="1"/>
          </p:cNvCxnSpPr>
          <p:nvPr/>
        </p:nvCxnSpPr>
        <p:spPr>
          <a:xfrm>
            <a:off x="7812360" y="3104964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Łącznik prosty 92"/>
          <p:cNvCxnSpPr>
            <a:stCxn id="58" idx="2"/>
            <a:endCxn id="60" idx="0"/>
          </p:cNvCxnSpPr>
          <p:nvPr/>
        </p:nvCxnSpPr>
        <p:spPr>
          <a:xfrm>
            <a:off x="8064388" y="2852936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Łącznik prosty 96"/>
          <p:cNvCxnSpPr>
            <a:stCxn id="59" idx="2"/>
            <a:endCxn id="61" idx="0"/>
          </p:cNvCxnSpPr>
          <p:nvPr/>
        </p:nvCxnSpPr>
        <p:spPr>
          <a:xfrm>
            <a:off x="7704348" y="2852936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Łącznik prosty 98"/>
          <p:cNvCxnSpPr>
            <a:stCxn id="59" idx="2"/>
            <a:endCxn id="60" idx="0"/>
          </p:cNvCxnSpPr>
          <p:nvPr/>
        </p:nvCxnSpPr>
        <p:spPr>
          <a:xfrm>
            <a:off x="7704348" y="2852936"/>
            <a:ext cx="36004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Łącznik prosty 100"/>
          <p:cNvCxnSpPr>
            <a:stCxn id="58" idx="1"/>
          </p:cNvCxnSpPr>
          <p:nvPr/>
        </p:nvCxnSpPr>
        <p:spPr>
          <a:xfrm flipH="1">
            <a:off x="7740352" y="2744924"/>
            <a:ext cx="216024" cy="1800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Łącznik prosty 102"/>
          <p:cNvCxnSpPr>
            <a:stCxn id="68" idx="3"/>
            <a:endCxn id="67" idx="1"/>
          </p:cNvCxnSpPr>
          <p:nvPr/>
        </p:nvCxnSpPr>
        <p:spPr>
          <a:xfrm flipV="1">
            <a:off x="5652120" y="4473116"/>
            <a:ext cx="144016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Łącznik prosty 105"/>
          <p:cNvCxnSpPr>
            <a:stCxn id="68" idx="2"/>
            <a:endCxn id="66" idx="0"/>
          </p:cNvCxnSpPr>
          <p:nvPr/>
        </p:nvCxnSpPr>
        <p:spPr>
          <a:xfrm>
            <a:off x="5544108" y="4725144"/>
            <a:ext cx="72008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Łącznik prosty 107"/>
          <p:cNvCxnSpPr>
            <a:stCxn id="67" idx="2"/>
            <a:endCxn id="65" idx="0"/>
          </p:cNvCxnSpPr>
          <p:nvPr/>
        </p:nvCxnSpPr>
        <p:spPr>
          <a:xfrm>
            <a:off x="5904148" y="4581128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Łącznik prosty 109"/>
          <p:cNvCxnSpPr>
            <a:stCxn id="69" idx="3"/>
            <a:endCxn id="65" idx="2"/>
          </p:cNvCxnSpPr>
          <p:nvPr/>
        </p:nvCxnSpPr>
        <p:spPr>
          <a:xfrm flipV="1">
            <a:off x="6084168" y="4797152"/>
            <a:ext cx="108012" cy="1800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Łącznik prosty 111"/>
          <p:cNvCxnSpPr>
            <a:stCxn id="66" idx="0"/>
            <a:endCxn id="69" idx="1"/>
          </p:cNvCxnSpPr>
          <p:nvPr/>
        </p:nvCxnSpPr>
        <p:spPr>
          <a:xfrm>
            <a:off x="5616116" y="4869160"/>
            <a:ext cx="252028" cy="1080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Łącznik prosty 113"/>
          <p:cNvCxnSpPr>
            <a:stCxn id="68" idx="3"/>
            <a:endCxn id="69" idx="0"/>
          </p:cNvCxnSpPr>
          <p:nvPr/>
        </p:nvCxnSpPr>
        <p:spPr>
          <a:xfrm>
            <a:off x="5652120" y="4617132"/>
            <a:ext cx="324036" cy="2520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Łącznik prosty 115"/>
          <p:cNvCxnSpPr>
            <a:stCxn id="67" idx="2"/>
            <a:endCxn id="66" idx="0"/>
          </p:cNvCxnSpPr>
          <p:nvPr/>
        </p:nvCxnSpPr>
        <p:spPr>
          <a:xfrm flipH="1">
            <a:off x="5616116" y="4581128"/>
            <a:ext cx="288032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Łącznik prosty 118"/>
          <p:cNvCxnSpPr>
            <a:stCxn id="68" idx="3"/>
            <a:endCxn id="65" idx="2"/>
          </p:cNvCxnSpPr>
          <p:nvPr/>
        </p:nvCxnSpPr>
        <p:spPr>
          <a:xfrm>
            <a:off x="5652120" y="4617132"/>
            <a:ext cx="540060" cy="1800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Łącznik prosty 120"/>
          <p:cNvCxnSpPr>
            <a:stCxn id="67" idx="2"/>
            <a:endCxn id="69" idx="0"/>
          </p:cNvCxnSpPr>
          <p:nvPr/>
        </p:nvCxnSpPr>
        <p:spPr>
          <a:xfrm>
            <a:off x="5904148" y="4581128"/>
            <a:ext cx="72008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Łącznik prosty 125"/>
          <p:cNvCxnSpPr/>
          <p:nvPr/>
        </p:nvCxnSpPr>
        <p:spPr>
          <a:xfrm>
            <a:off x="6300192" y="2852936"/>
            <a:ext cx="10081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Łącznik prosty 126"/>
          <p:cNvCxnSpPr/>
          <p:nvPr/>
        </p:nvCxnSpPr>
        <p:spPr>
          <a:xfrm>
            <a:off x="6300192" y="4797152"/>
            <a:ext cx="1152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Łącznik prosty 127"/>
          <p:cNvCxnSpPr>
            <a:endCxn id="50" idx="4"/>
          </p:cNvCxnSpPr>
          <p:nvPr/>
        </p:nvCxnSpPr>
        <p:spPr>
          <a:xfrm flipV="1">
            <a:off x="5724128" y="3501008"/>
            <a:ext cx="0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Łącznik prosty 132"/>
          <p:cNvCxnSpPr/>
          <p:nvPr/>
        </p:nvCxnSpPr>
        <p:spPr>
          <a:xfrm flipV="1">
            <a:off x="7884368" y="3429000"/>
            <a:ext cx="0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Łącznik prosty 134"/>
          <p:cNvCxnSpPr>
            <a:endCxn id="53" idx="1"/>
          </p:cNvCxnSpPr>
          <p:nvPr/>
        </p:nvCxnSpPr>
        <p:spPr>
          <a:xfrm>
            <a:off x="6156176" y="3356992"/>
            <a:ext cx="1320853" cy="10117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Łącznik prosty 136"/>
          <p:cNvCxnSpPr>
            <a:stCxn id="51" idx="3"/>
            <a:endCxn id="52" idx="7"/>
          </p:cNvCxnSpPr>
          <p:nvPr/>
        </p:nvCxnSpPr>
        <p:spPr>
          <a:xfrm flipH="1">
            <a:off x="6203475" y="3281366"/>
            <a:ext cx="1273554" cy="10873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5536" y="1412776"/>
            <a:ext cx="4040188" cy="659352"/>
          </a:xfrm>
        </p:spPr>
        <p:txBody>
          <a:bodyPr/>
          <a:lstStyle/>
          <a:p>
            <a:pPr algn="ctr"/>
            <a:r>
              <a:rPr lang="pl-PL" dirty="0" smtClean="0"/>
              <a:t>Organizacja mechanistyczna 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Znaczne zróżnicowanie w poziomie</a:t>
            </a:r>
          </a:p>
          <a:p>
            <a:r>
              <a:rPr lang="pl-PL" dirty="0" smtClean="0"/>
              <a:t>Sztywne stosunki hierarchiczne</a:t>
            </a:r>
          </a:p>
          <a:p>
            <a:r>
              <a:rPr lang="pl-PL" dirty="0" smtClean="0"/>
              <a:t>Stałe obowiązki</a:t>
            </a:r>
          </a:p>
          <a:p>
            <a:r>
              <a:rPr lang="pl-PL" dirty="0" smtClean="0"/>
              <a:t>Wysoki stopień formalizacji</a:t>
            </a:r>
          </a:p>
          <a:p>
            <a:r>
              <a:rPr lang="pl-PL" dirty="0" smtClean="0"/>
              <a:t>Sformalizowane kanały komunikacyjne</a:t>
            </a:r>
          </a:p>
          <a:p>
            <a:r>
              <a:rPr lang="pl-PL" dirty="0" smtClean="0"/>
              <a:t>Scentralizowane uprawnienia decyzyjne</a:t>
            </a:r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half" idx="3"/>
          </p:nvPr>
        </p:nvSpPr>
        <p:spPr>
          <a:xfrm>
            <a:off x="4644008" y="1556792"/>
            <a:ext cx="4041775" cy="654843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pl-PL" sz="28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Organizacja </a:t>
            </a:r>
          </a:p>
          <a:p>
            <a:pPr algn="ctr"/>
            <a:r>
              <a:rPr lang="pl-PL" sz="28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organiczna</a:t>
            </a:r>
          </a:p>
          <a:p>
            <a:pPr algn="ctr"/>
            <a:endParaRPr lang="pl-PL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 smtClean="0"/>
              <a:t>Małe zróżnicowanie w poziomie</a:t>
            </a:r>
          </a:p>
          <a:p>
            <a:r>
              <a:rPr lang="pl-PL" dirty="0" smtClean="0"/>
              <a:t>Współpraca w pionie i w poziomie</a:t>
            </a:r>
          </a:p>
          <a:p>
            <a:r>
              <a:rPr lang="pl-PL" dirty="0" smtClean="0"/>
              <a:t>Obowiązki zmienne, odpowiednio do potrzeb</a:t>
            </a:r>
          </a:p>
          <a:p>
            <a:r>
              <a:rPr lang="pl-PL" dirty="0" smtClean="0"/>
              <a:t>Mały stopień formalizacji</a:t>
            </a:r>
          </a:p>
          <a:p>
            <a:r>
              <a:rPr lang="pl-PL" dirty="0" smtClean="0"/>
              <a:t>Nieformalna komunikacja</a:t>
            </a:r>
          </a:p>
          <a:p>
            <a:r>
              <a:rPr lang="pl-PL" dirty="0" smtClean="0"/>
              <a:t>Zdecentralizowane uprawnienia decyzyjne</a:t>
            </a:r>
            <a:endParaRPr lang="pl-PL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3800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Zagadnienia merytoryczne</a:t>
            </a:r>
            <a:br>
              <a:rPr lang="pl-PL" sz="3800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</a:br>
            <a:r>
              <a:rPr lang="pl-PL" sz="3800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z zajęć nr 1 </a:t>
            </a:r>
            <a:endParaRPr lang="pl-PL" sz="3800" b="1" dirty="0">
              <a:solidFill>
                <a:schemeClr val="bg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l-PL" dirty="0" smtClean="0"/>
              <a:t>Pojęcie i społeczne znaczenie organizacji we współczesnym świecie</a:t>
            </a:r>
          </a:p>
          <a:p>
            <a:pPr algn="just"/>
            <a:r>
              <a:rPr lang="pl-PL" dirty="0" smtClean="0"/>
              <a:t>Rodzaje organizacji</a:t>
            </a:r>
          </a:p>
          <a:p>
            <a:pPr algn="just"/>
            <a:r>
              <a:rPr lang="pl-PL" dirty="0" smtClean="0"/>
              <a:t>Organizacja i jednostki</a:t>
            </a:r>
          </a:p>
          <a:p>
            <a:pPr algn="just"/>
            <a:r>
              <a:rPr lang="pl-PL" dirty="0" smtClean="0"/>
              <a:t>Jednostka jako pracownik organizacji</a:t>
            </a:r>
          </a:p>
          <a:p>
            <a:pPr algn="just"/>
            <a:r>
              <a:rPr lang="pl-PL" dirty="0" smtClean="0"/>
              <a:t>Organizacja a społeczeństwo</a:t>
            </a:r>
          </a:p>
          <a:p>
            <a:pPr algn="just"/>
            <a:r>
              <a:rPr lang="pl-PL" dirty="0" smtClean="0"/>
              <a:t>Pojęcie struktury organizacyjnej</a:t>
            </a:r>
          </a:p>
          <a:p>
            <a:pPr algn="just"/>
            <a:r>
              <a:rPr lang="pl-PL" dirty="0" smtClean="0"/>
              <a:t>Funkcje struktury organizacyjnej</a:t>
            </a:r>
          </a:p>
          <a:p>
            <a:pPr algn="just"/>
            <a:r>
              <a:rPr lang="pl-PL" dirty="0" smtClean="0"/>
              <a:t>Idealny i realny typ biurokracji. </a:t>
            </a:r>
            <a:r>
              <a:rPr lang="pl-PL" dirty="0" err="1" smtClean="0"/>
              <a:t>Adhokracja</a:t>
            </a:r>
            <a:endParaRPr lang="pl-PL" dirty="0" smtClean="0"/>
          </a:p>
          <a:p>
            <a:pPr algn="just"/>
            <a:r>
              <a:rPr lang="pl-PL" dirty="0" smtClean="0"/>
              <a:t>Formalizacja struktury organizacyjnej</a:t>
            </a:r>
          </a:p>
          <a:p>
            <a:pPr algn="just"/>
            <a:r>
              <a:rPr lang="pl-PL" dirty="0" smtClean="0"/>
              <a:t>Centralizacja struktury organizacyjnej</a:t>
            </a:r>
          </a:p>
          <a:p>
            <a:pPr algn="just"/>
            <a:r>
              <a:rPr lang="pl-PL" dirty="0" smtClean="0"/>
              <a:t>Złożoność struktury organizacyjnej</a:t>
            </a:r>
          </a:p>
          <a:p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200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Źródła</a:t>
            </a:r>
            <a:endParaRPr lang="pl-PL" sz="4200" b="1" dirty="0">
              <a:solidFill>
                <a:schemeClr val="bg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l-PL" sz="1600" dirty="0" smtClean="0"/>
              <a:t>http://supernat.pl/wyklady/index.php?sortby=&amp;desc=desc&amp;pg=pi&amp;st=30&amp;lm=10&amp;idx=26</a:t>
            </a:r>
          </a:p>
          <a:p>
            <a:r>
              <a:rPr lang="pl-PL" sz="1600" dirty="0" smtClean="0"/>
              <a:t>http://supernat.pl/wyklady/index.php?sortby=&amp;desc=desc&amp;pg=pi&amp;st=30&amp;lm=10&amp;idx=27</a:t>
            </a:r>
          </a:p>
          <a:p>
            <a:r>
              <a:rPr lang="pl-PL" sz="1600" dirty="0" smtClean="0"/>
              <a:t>http://supernat.pl/wyklady/index.php?sortby=&amp;desc=desc&amp;pg=pi&amp;st=30&amp;lm=10&amp;idx=28</a:t>
            </a:r>
          </a:p>
          <a:p>
            <a:r>
              <a:rPr lang="pl-PL" sz="1600" dirty="0" smtClean="0"/>
              <a:t>A. </a:t>
            </a:r>
            <a:r>
              <a:rPr lang="pl-PL" sz="1600" dirty="0" err="1" smtClean="0"/>
              <a:t>Gick</a:t>
            </a:r>
            <a:r>
              <a:rPr lang="pl-PL" sz="1600" dirty="0" smtClean="0"/>
              <a:t>, M. Tarczyńska, „Motywowanie pracowników”, PWE,  Warszawa 1999,</a:t>
            </a:r>
          </a:p>
          <a:p>
            <a:r>
              <a:rPr lang="pl-PL" sz="1600" dirty="0" smtClean="0"/>
              <a:t>J. </a:t>
            </a:r>
            <a:r>
              <a:rPr lang="pl-PL" sz="1600" dirty="0" err="1" smtClean="0"/>
              <a:t>Supernat</a:t>
            </a:r>
            <a:r>
              <a:rPr lang="pl-PL" sz="1600" dirty="0" smtClean="0"/>
              <a:t>, </a:t>
            </a:r>
            <a:r>
              <a:rPr lang="pl-PL" sz="1600" i="1" dirty="0" smtClean="0"/>
              <a:t>Zarządzanie, Kolonia Limited </a:t>
            </a:r>
            <a:r>
              <a:rPr lang="pl-PL" sz="1600" dirty="0" smtClean="0"/>
              <a:t>2005.</a:t>
            </a:r>
          </a:p>
          <a:p>
            <a:r>
              <a:rPr lang="pl-PL" sz="1600" dirty="0" smtClean="0"/>
              <a:t>A. </a:t>
            </a:r>
            <a:r>
              <a:rPr lang="pl-PL" sz="1600" dirty="0" err="1" smtClean="0"/>
              <a:t>Chrisidu</a:t>
            </a:r>
            <a:r>
              <a:rPr lang="pl-PL" sz="1600" dirty="0" smtClean="0"/>
              <a:t>- Budnik, J. Korczak, A. Pakuła, J. </a:t>
            </a:r>
            <a:r>
              <a:rPr lang="pl-PL" sz="1600" dirty="0" err="1" smtClean="0"/>
              <a:t>Supernat</a:t>
            </a:r>
            <a:r>
              <a:rPr lang="pl-PL" sz="1600" dirty="0" smtClean="0"/>
              <a:t>, </a:t>
            </a:r>
            <a:r>
              <a:rPr lang="pl-PL" sz="1600" i="1" dirty="0" smtClean="0"/>
              <a:t>Nauka organizacji i zarządzania, Kolonia limited </a:t>
            </a:r>
            <a:r>
              <a:rPr lang="pl-PL" sz="1600" dirty="0" smtClean="0"/>
              <a:t>2005.</a:t>
            </a:r>
          </a:p>
          <a:p>
            <a:r>
              <a:rPr lang="pl-PL" sz="1600" dirty="0" smtClean="0"/>
              <a:t>K. </a:t>
            </a:r>
            <a:r>
              <a:rPr lang="pl-PL" sz="1600" dirty="0" err="1" smtClean="0"/>
              <a:t>Zuba</a:t>
            </a:r>
            <a:r>
              <a:rPr lang="pl-PL" sz="1600" dirty="0" smtClean="0"/>
              <a:t> (red.), </a:t>
            </a:r>
            <a:r>
              <a:rPr lang="pl-PL" sz="1600" i="1" dirty="0" smtClean="0"/>
              <a:t>Biurokracja. Fenomen władzy politycznej w strukturach administracyjnych, </a:t>
            </a:r>
            <a:r>
              <a:rPr lang="pl-PL" sz="1600" dirty="0" smtClean="0"/>
              <a:t>Toruń 2007.</a:t>
            </a:r>
          </a:p>
          <a:p>
            <a:r>
              <a:rPr lang="pl-PL" sz="1600" dirty="0" smtClean="0"/>
              <a:t>P. Sztompka , </a:t>
            </a:r>
            <a:r>
              <a:rPr lang="pl-PL" sz="1600" i="1" dirty="0" smtClean="0"/>
              <a:t>Socjologia- analiza społeczeństwa, </a:t>
            </a:r>
            <a:r>
              <a:rPr lang="pl-PL" sz="1600" dirty="0" smtClean="0"/>
              <a:t>Kraków 2007.</a:t>
            </a:r>
          </a:p>
          <a:p>
            <a:r>
              <a:rPr lang="pl-PL" sz="1600" dirty="0" smtClean="0"/>
              <a:t>R.W </a:t>
            </a:r>
            <a:r>
              <a:rPr lang="pl-PL" sz="1600" dirty="0" err="1" smtClean="0"/>
              <a:t>Griffin</a:t>
            </a:r>
            <a:r>
              <a:rPr lang="pl-PL" sz="1600" dirty="0" smtClean="0"/>
              <a:t>, </a:t>
            </a:r>
            <a:r>
              <a:rPr lang="pl-PL" sz="1600" i="1" dirty="0" smtClean="0"/>
              <a:t>Podstawy zarządzania organizacjami</a:t>
            </a:r>
            <a:r>
              <a:rPr lang="pl-PL" sz="1600" dirty="0" smtClean="0"/>
              <a:t>, Warszawa 2007.</a:t>
            </a:r>
          </a:p>
          <a:p>
            <a:r>
              <a:rPr lang="pl-PL" sz="1600" dirty="0" smtClean="0"/>
              <a:t>J. </a:t>
            </a:r>
            <a:r>
              <a:rPr lang="pl-PL" sz="1600" dirty="0" err="1" smtClean="0"/>
              <a:t>Kisielnicki</a:t>
            </a:r>
            <a:r>
              <a:rPr lang="pl-PL" sz="1600" dirty="0" smtClean="0"/>
              <a:t>, </a:t>
            </a:r>
            <a:r>
              <a:rPr lang="pl-PL" sz="1600" i="1" dirty="0" smtClean="0"/>
              <a:t>Zarządzanie: jak zarządzać i być zarządzanym</a:t>
            </a:r>
            <a:r>
              <a:rPr lang="pl-PL" sz="1600" dirty="0" smtClean="0"/>
              <a:t>, Polskie Wydawnictwo Ekonomiczne, Warszawa 2008. </a:t>
            </a:r>
          </a:p>
          <a:p>
            <a:r>
              <a:rPr lang="pl-PL" sz="1600" dirty="0" smtClean="0"/>
              <a:t>J. Łukasiewicz (red.), </a:t>
            </a:r>
            <a:r>
              <a:rPr lang="pl-PL" sz="1600" i="1" dirty="0" smtClean="0"/>
              <a:t>Biurokracja. III Międzynarodowa Konferencja Naukowa Krynica Zdrój 2-4 czerwca 2006 r., </a:t>
            </a:r>
            <a:r>
              <a:rPr lang="pl-PL" sz="1600" dirty="0" smtClean="0"/>
              <a:t>Rzeszów 2006.</a:t>
            </a:r>
          </a:p>
          <a:p>
            <a:r>
              <a:rPr lang="pl-PL" sz="1600" dirty="0" smtClean="0"/>
              <a:t>B. Kożusznik, </a:t>
            </a:r>
            <a:r>
              <a:rPr lang="pl-PL" sz="1600" i="1" dirty="0" smtClean="0"/>
              <a:t>Zachowanie człowieka w organizacji, </a:t>
            </a:r>
            <a:r>
              <a:rPr lang="pl-PL" sz="1600" dirty="0" smtClean="0"/>
              <a:t>Warszawa 2011.</a:t>
            </a:r>
          </a:p>
          <a:p>
            <a:r>
              <a:rPr lang="pl-PL" sz="1600" dirty="0" smtClean="0">
                <a:hlinkClick r:id="rId2"/>
              </a:rPr>
              <a:t>http://kolegia.sgh.waw.pl/pl/KZiF/struktura/KTZ/Documents/Wyzwania_przywodcow_polskich_organizacji_wobec_globalizacji.pdf</a:t>
            </a:r>
            <a:endParaRPr lang="pl-PL" sz="1600" dirty="0" smtClean="0"/>
          </a:p>
          <a:p>
            <a:r>
              <a:rPr lang="pl-PL" sz="1600" dirty="0" smtClean="0"/>
              <a:t>http://mfiles.pl/pl/index.php/Formalizacja</a:t>
            </a:r>
            <a:endParaRPr lang="pl-PL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3800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Znaczenie organizacji we </a:t>
            </a:r>
            <a:br>
              <a:rPr lang="pl-PL" sz="3800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</a:br>
            <a:r>
              <a:rPr lang="pl-PL" sz="3800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współczesnym świecie</a:t>
            </a:r>
            <a:endParaRPr lang="pl-PL" sz="3800" b="1" dirty="0">
              <a:solidFill>
                <a:schemeClr val="bg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pl-PL" sz="2400" dirty="0" smtClean="0"/>
          </a:p>
          <a:p>
            <a:pPr>
              <a:buNone/>
            </a:pPr>
            <a:r>
              <a:rPr lang="pl-PL" sz="2400" dirty="0" smtClean="0"/>
              <a:t>Dlaczego istnieją organizacje</a:t>
            </a:r>
          </a:p>
          <a:p>
            <a:pPr>
              <a:buNone/>
            </a:pPr>
            <a:endParaRPr lang="pl-PL" sz="2400" dirty="0" smtClean="0"/>
          </a:p>
          <a:p>
            <a:pPr>
              <a:buNone/>
            </a:pPr>
            <a:r>
              <a:rPr lang="pl-PL" sz="2400" dirty="0" smtClean="0"/>
              <a:t>Czy organizacje są potrzebne we</a:t>
            </a:r>
          </a:p>
          <a:p>
            <a:pPr>
              <a:buNone/>
            </a:pPr>
            <a:r>
              <a:rPr lang="pl-PL" sz="2400" dirty="0" smtClean="0"/>
              <a:t>współczesnym świecie </a:t>
            </a:r>
          </a:p>
          <a:p>
            <a:pPr>
              <a:buNone/>
            </a:pPr>
            <a:endParaRPr lang="pl-PL" sz="2400" dirty="0" smtClean="0"/>
          </a:p>
          <a:p>
            <a:pPr>
              <a:buNone/>
            </a:pPr>
            <a:r>
              <a:rPr lang="pl-PL" sz="2400" dirty="0" smtClean="0"/>
              <a:t>Do jakich organizacji</a:t>
            </a:r>
          </a:p>
          <a:p>
            <a:pPr>
              <a:buNone/>
            </a:pPr>
            <a:r>
              <a:rPr lang="pl-PL" sz="2400" dirty="0" smtClean="0"/>
              <a:t>Państwo należą</a:t>
            </a:r>
            <a:endParaRPr lang="pl-PL" sz="2400" dirty="0"/>
          </a:p>
        </p:txBody>
      </p:sp>
      <p:pic>
        <p:nvPicPr>
          <p:cNvPr id="1026" name="Picture 2" descr="C:\Users\Justyna\Desktop\dydaktyka\socjologia organizacji\Istota i społeczne znaczenie organizacji\znak zapytani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2924944"/>
            <a:ext cx="2143125" cy="2133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200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Źródła do zdjęć</a:t>
            </a:r>
            <a:endParaRPr lang="pl-PL" sz="4200" b="1" dirty="0">
              <a:solidFill>
                <a:schemeClr val="bg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pl-PL" dirty="0" smtClean="0"/>
              <a:t>https://www.google.pl/search?q=znak+zapytania+zdj%C4%99cia&amp;tbm=isch&amp;tbo=u&amp;source=univ&amp;sa=X&amp;ei=IRSHUt6TFMjetAa1tIHwCg&amp;sqi=2&amp;ved=0CCwQsAQ&amp;biw=1366&amp;bih=638#facrc=_&amp;imgdii=_&amp;imgrc=yj1yrA8K2elvcM%3A%3BpVzIWhshx_ew0M%3Bhttp%253A%252F%252Fi.pinger.pl%252Fpgr33%252F1a87ddef00192db94d9a318b%252Fznak%252520zapytania.jpg%3Bhttp%253A%252F%252Finessu.pinger.pl%252Fm%252F5683270%3B225%3B224</a:t>
            </a:r>
          </a:p>
          <a:p>
            <a:r>
              <a:rPr lang="pl-PL" dirty="0" smtClean="0"/>
              <a:t>http://www.google.pl/imgres?imgurl=http://i.racjonalista.pl/img/strony/kotar1945.jpg&amp;imgrefurl=http://www.racjonalista.pl/kk.php/s,4877&amp;h=236&amp;w=195&amp;sz=1&amp;tbnid=sBXI79WR1pd6_M:&amp;tbnh=186&amp;tbnw=153&amp;zoom=1&amp;usg=__9ypgpz5dCRU6ggPsNZMyL1ldkmg=&amp;docid=tVzsj8JnIW272M&amp;itg=1&amp;sa=X&amp;ei=ECWHUq6fBcaLtQbrooGgCw&amp;sqi=2&amp;ved=0CJUBEPwdMAo</a:t>
            </a:r>
          </a:p>
          <a:p>
            <a:r>
              <a:rPr lang="pl-PL" dirty="0" smtClean="0"/>
              <a:t>https://www.google.pl/search?q=klient+zdj%C4%99cie&amp;tbm=isch&amp;tbo=u&amp;source=univ&amp;sa=X&amp;ei=h1-HUv_gEcXVtQa8sYGgCw&amp;ved=0CCwQsAQ&amp;biw=1366&amp;bih=638</a:t>
            </a:r>
          </a:p>
          <a:p>
            <a:r>
              <a:rPr lang="pl-PL" dirty="0" smtClean="0"/>
              <a:t>https://www.google.pl/search?q=klient+zdj%C4%99cie&amp;tbm=isch&amp;tbo=u&amp;source=univ&amp;sa=X&amp;ei=h1-HUv_gEcXVtQa8sYGgCw&amp;ved=0CCwQsAQ&amp;biw=1366&amp;bih=638#q=telepracazdj%C4%99cie&amp;tbm=isch&amp;facrc=_&amp;imgdii=_&amp;imgrc=_haGTQ4V4HSXOM%3A%3BRzdEhquUil0jeM%3Bhttp%253A%252F%252Fpolskiprzemysl.com.pl%252Fwp-content%252Fuploads%252F1925586082.jpg%3Bhttp%253A%252F%252Fpolskiprzemysl.com.pl%252Fprawo-w-firmie%252Fmoze-telepraca%252F%3B500%3B359</a:t>
            </a:r>
          </a:p>
          <a:p>
            <a:r>
              <a:rPr lang="pl-PL" dirty="0" smtClean="0"/>
              <a:t>https://www.google.pl/search?q=klient+zdj%C4%99cie&amp;tbm=isch&amp;tbo=u&amp;source=univ&amp;sa=X&amp;ei=h1</a:t>
            </a:r>
          </a:p>
          <a:p>
            <a:r>
              <a:rPr lang="pl-PL" dirty="0" smtClean="0"/>
              <a:t>https://www.google.pl/search?q=komputer+zdj%C4%99cie&amp;tbm=isch&amp;tbo=u&amp;source=univ&amp;sa=X&amp;ei=sjWYUoGXINSVhQeo04GgCg&amp;ved=0CCwQsAQ&amp;biw=1366&amp;bih=638#facrc=_&amp;imgdii=_&amp;imgrc=BkoczpBP5QRuzM%3A%3BMcymdkwYHhPEsM%3Bhttp%253A%252F%252Fimg2.cda.pl%252FPV9vdnJac257MF9wMTQ4KD0yOSViNDUlaDhmcGVnYisxxxxMjEjZWBmfzU2ODpnbGZDPDIzOjE3MzI8MjNLMTM1Kj80MCEyNGJxxxxPw%253D%253D%252Fd11840291b159e8fdebb73217eefc868.gif%3Bhttp%253A%252F%252Fwww.cda.pl%252Fkamerko9%252Fgaleria%252Fpubliczne%252Fzdjecie%252F21969dd%3B432%3B364</a:t>
            </a:r>
          </a:p>
          <a:p>
            <a:r>
              <a:rPr lang="pl-PL" dirty="0" smtClean="0"/>
              <a:t>https://www.google.pl/search?tbm=isch&amp;source=univ&amp;sa=X&amp;ei=bDaYUqXzIsfMhAe8qYDADw&amp;ved=0CCwQsAQ&amp;biw=1366&amp;bih=638&amp;q=praca%20przy%20komputerze%20zdj%C4%99cia#facrc=_&amp;imgdii=_&amp;imgrc=62B1f_KRMwBejM%3A%3BPynaPJe3WOkrSM%3Bhttp%253A%252F%252Fwww.ladiva.pl%252Fcontent%252Farticles%252F686%252Farticle-praca-przy-komputerze-rady.jpg%3Bhttp%253A%252F%252Fwww.ladiva.pl%252Fartykul%252Fpsychologia%252Fpraca-przy-komputerze-rady%252F16744%3B400%3B358</a:t>
            </a:r>
          </a:p>
          <a:p>
            <a:r>
              <a:rPr lang="pl-PL" dirty="0" smtClean="0"/>
              <a:t>https://www.google.pl/search?q=organizacja+zdj%C4%99cia&amp;biw=979&amp;bih=452&amp;tbm=isch&amp;tbo=u&amp;source=univ&amp;sa=X&amp;ei=HMsxVLDpMIedPf31gJAE&amp;sqi=2&amp;ved=0CB8QsAQ#facrc=_&amp;imgdii=_&amp;imgrc=OI_XTmQSyPJCIM%253A%3BPbmaljgGlBkKMM%3Bhttp%253A%252F%252Fkonferencje-wlkp.pl%252Fhome%252Fe107_images%252Fcustom%252Fkompleksowa%252520organizacja%2525202.jpg%3Bhttp%253A%252F%252Fwww.sdim.ceo.org.pl%252Fupload%252Frelacje%252Ffw8hnvawa6zLPuSwUYpi7HuC2YaId4R0.ppt%3B400%3B244</a:t>
            </a:r>
          </a:p>
          <a:p>
            <a:r>
              <a:rPr lang="pl-PL" dirty="0" smtClean="0"/>
              <a:t>http://www.bibliotekakp.pl/artykul.aid,1158,Organizacja_zwiazkowa_nie_moze_zmieniac_regulaminu_wynagradzania.html</a:t>
            </a:r>
          </a:p>
          <a:p>
            <a:r>
              <a:rPr lang="pl-PL" dirty="0" smtClean="0"/>
              <a:t>http://manager.nf.pl/zarzadzanie-organizacja-ewolucja-nauki-i-metod,,10683,6</a:t>
            </a:r>
          </a:p>
          <a:p>
            <a:r>
              <a:rPr lang="pl-PL" dirty="0" smtClean="0"/>
              <a:t>http://pl.123rf.com/photo_14973332_cartoon---boom-comic-eksplozja-ksi%C4%85%C5%BCka.html</a:t>
            </a:r>
          </a:p>
          <a:p>
            <a:r>
              <a:rPr lang="pl-PL" dirty="0" smtClean="0"/>
              <a:t>http://weblog.infopraca.pl/2009/07/jak-sprawic-by-twoj-uscisk-dloni-byl-niezapomniany-21-zasad</a:t>
            </a:r>
          </a:p>
          <a:p>
            <a:r>
              <a:rPr lang="pl-PL" dirty="0" smtClean="0"/>
              <a:t>http://progresja.com.pl/baza-wiedzy/artykuly/lean-manufacturing-plaska-struktura-organizacyjna/155/</a:t>
            </a:r>
            <a:endParaRPr lang="pl-P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200" b="1" dirty="0" smtClean="0"/>
              <a:t>Zadanie – praca w grupach</a:t>
            </a:r>
            <a:endParaRPr lang="pl-PL" sz="4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l-PL" dirty="0" smtClean="0"/>
              <a:t>    </a:t>
            </a:r>
          </a:p>
          <a:p>
            <a:pPr algn="just">
              <a:buNone/>
            </a:pPr>
            <a:r>
              <a:rPr lang="pl-PL" sz="2400" dirty="0" smtClean="0"/>
              <a:t>    Proszę utworzyć organizację oraz sformułować cele i powody jej istnienia, zastanawiając się także nad jej misją i zadaniami, które powinna ta organizacja realizować:</a:t>
            </a:r>
          </a:p>
          <a:p>
            <a:pPr marL="514350" indent="-514350" algn="just">
              <a:buAutoNum type="alphaLcParenR"/>
            </a:pPr>
            <a:r>
              <a:rPr lang="pl-PL" sz="2400" dirty="0" smtClean="0"/>
              <a:t>organizacja wojskowa,</a:t>
            </a:r>
          </a:p>
          <a:p>
            <a:pPr marL="514350" indent="-514350" algn="just">
              <a:buAutoNum type="alphaLcParenR"/>
            </a:pPr>
            <a:r>
              <a:rPr lang="pl-PL" sz="2400" dirty="0" smtClean="0"/>
              <a:t>koło naukowe,</a:t>
            </a:r>
          </a:p>
          <a:p>
            <a:pPr marL="514350" indent="-514350" algn="just">
              <a:buAutoNum type="alphaLcParenR"/>
            </a:pPr>
            <a:r>
              <a:rPr lang="pl-PL" sz="2400" dirty="0" smtClean="0"/>
              <a:t>grupa koleżeńska,</a:t>
            </a:r>
          </a:p>
          <a:p>
            <a:pPr marL="514350" indent="-514350" algn="just">
              <a:buAutoNum type="alphaLcParenR"/>
            </a:pPr>
            <a:r>
              <a:rPr lang="pl-PL" sz="2400" dirty="0" smtClean="0"/>
              <a:t>przedsiębiorstwo,</a:t>
            </a:r>
          </a:p>
          <a:p>
            <a:pPr marL="514350" indent="-514350" algn="just">
              <a:buAutoNum type="alphaLcParenR"/>
            </a:pPr>
            <a:r>
              <a:rPr lang="pl-PL" sz="2400" dirty="0" smtClean="0"/>
              <a:t>szkoła podstawowa.</a:t>
            </a:r>
            <a:endParaRPr lang="pl-PL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200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Aspekty istnienia organizacji</a:t>
            </a:r>
            <a:endParaRPr lang="pl-PL" sz="4200" b="1" dirty="0">
              <a:solidFill>
                <a:schemeClr val="bg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pl-PL" sz="2400" dirty="0" smtClean="0"/>
          </a:p>
          <a:p>
            <a:r>
              <a:rPr lang="pl-PL" sz="2400" dirty="0" smtClean="0"/>
              <a:t>Misja organizacji – powód jej istnienia</a:t>
            </a:r>
          </a:p>
          <a:p>
            <a:pPr>
              <a:buNone/>
            </a:pPr>
            <a:endParaRPr lang="pl-PL" sz="2400" dirty="0" smtClean="0"/>
          </a:p>
          <a:p>
            <a:r>
              <a:rPr lang="pl-PL" sz="2400" dirty="0" smtClean="0"/>
              <a:t>Wizja organizacji – obraz przyszłości funkcjonowania organizacji</a:t>
            </a:r>
          </a:p>
          <a:p>
            <a:pPr>
              <a:buNone/>
            </a:pPr>
            <a:endParaRPr lang="pl-PL" sz="2400" dirty="0" smtClean="0"/>
          </a:p>
          <a:p>
            <a:r>
              <a:rPr lang="pl-PL" sz="2400" dirty="0" smtClean="0"/>
              <a:t>Cele organizacji – ukierunkowanie działania organizacji</a:t>
            </a:r>
            <a:endParaRPr lang="pl-PL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3800" b="1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Znaczenie organizacji we</a:t>
            </a:r>
            <a:br>
              <a:rPr lang="pl-PL" sz="3800" b="1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</a:br>
            <a:r>
              <a:rPr lang="pl-PL" sz="3800" b="1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 współczesnym świecie</a:t>
            </a:r>
            <a:endParaRPr lang="pl-PL" sz="3800" b="1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pl-PL" sz="2400" dirty="0" smtClean="0"/>
          </a:p>
          <a:p>
            <a:pPr algn="just"/>
            <a:r>
              <a:rPr lang="pl-PL" sz="2400" dirty="0" smtClean="0"/>
              <a:t> Współczesne społeczeństwo bardziej niż kiedykolwiek jest </a:t>
            </a:r>
            <a:r>
              <a:rPr lang="pl-PL" sz="2400" b="1" dirty="0" smtClean="0"/>
              <a:t>społeczeństwem   organizacyjnym.</a:t>
            </a:r>
          </a:p>
          <a:p>
            <a:pPr algn="just"/>
            <a:r>
              <a:rPr lang="pl-PL" sz="2400" dirty="0" smtClean="0"/>
              <a:t> Organizacje otaczają nas ze </a:t>
            </a:r>
            <a:r>
              <a:rPr lang="pl-PL" sz="2400" b="1" dirty="0" smtClean="0"/>
              <a:t>wszystkich stron. </a:t>
            </a:r>
          </a:p>
          <a:p>
            <a:pPr algn="just"/>
            <a:r>
              <a:rPr lang="pl-PL" sz="2400" dirty="0" smtClean="0"/>
              <a:t>Organizacje </a:t>
            </a:r>
            <a:r>
              <a:rPr lang="pl-PL" sz="2400" b="1" dirty="0" smtClean="0"/>
              <a:t>istnieją po to, aby zrobić to, czego jednostki nie są w stanie zrobić osobno</a:t>
            </a:r>
          </a:p>
          <a:p>
            <a:pPr algn="just"/>
            <a:r>
              <a:rPr lang="pl-PL" sz="2400" dirty="0" smtClean="0"/>
              <a:t>Dzisiejszy świat jest </a:t>
            </a:r>
            <a:r>
              <a:rPr lang="pl-PL" sz="2400" u="sng" dirty="0" smtClean="0"/>
              <a:t>światem zorganizowanym</a:t>
            </a:r>
            <a:r>
              <a:rPr lang="pl-PL" sz="2400" dirty="0" smtClean="0"/>
              <a:t>, „</a:t>
            </a:r>
            <a:r>
              <a:rPr lang="pl-PL" sz="2400" b="1" dirty="0" smtClean="0"/>
              <a:t>Ludzie organizacji” </a:t>
            </a:r>
          </a:p>
          <a:p>
            <a:pPr algn="just"/>
            <a:r>
              <a:rPr lang="pl-PL" sz="2400" dirty="0" smtClean="0"/>
              <a:t>Bez organizacji nie potrafilibyśmy żyć i zapewne też umrzeć (P. Sztompka)</a:t>
            </a:r>
          </a:p>
          <a:p>
            <a:pPr algn="just"/>
            <a:r>
              <a:rPr lang="pl-PL" sz="2400" dirty="0" smtClean="0"/>
              <a:t>Porządek trzeba robić, nieporządek robi się sam (T. Kotarbiński)</a:t>
            </a:r>
          </a:p>
          <a:p>
            <a:pPr algn="just">
              <a:buNone/>
            </a:pPr>
            <a:endParaRPr lang="pl-PL" sz="2400" dirty="0" smtClean="0"/>
          </a:p>
          <a:p>
            <a:pPr algn="just"/>
            <a:endParaRPr lang="pl-PL" dirty="0" smtClean="0"/>
          </a:p>
          <a:p>
            <a:pPr algn="just"/>
            <a:endParaRPr lang="pl-PL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800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Rodzaje organizacji</a:t>
            </a:r>
            <a:endParaRPr lang="pl-PL" sz="3800" b="1" dirty="0">
              <a:solidFill>
                <a:schemeClr val="bg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pPr>
              <a:spcBef>
                <a:spcPts val="1200"/>
              </a:spcBef>
            </a:pPr>
            <a:r>
              <a:rPr lang="pl-PL" dirty="0" smtClean="0"/>
              <a:t>Organizacje formalne i nieformalne</a:t>
            </a:r>
          </a:p>
          <a:p>
            <a:pPr>
              <a:spcBef>
                <a:spcPts val="1200"/>
              </a:spcBef>
            </a:pPr>
            <a:r>
              <a:rPr lang="pl-PL" dirty="0" smtClean="0"/>
              <a:t>Organizacje wielonarodowe i globalne</a:t>
            </a:r>
          </a:p>
          <a:p>
            <a:pPr>
              <a:spcBef>
                <a:spcPts val="1200"/>
              </a:spcBef>
            </a:pPr>
            <a:r>
              <a:rPr lang="pl-PL" dirty="0" smtClean="0"/>
              <a:t>Organizacje gospodarcze i niegospodarcze</a:t>
            </a:r>
          </a:p>
          <a:p>
            <a:pPr>
              <a:spcBef>
                <a:spcPts val="1200"/>
              </a:spcBef>
            </a:pPr>
            <a:r>
              <a:rPr lang="pl-PL" dirty="0" smtClean="0"/>
              <a:t>Organizacje woluntarystyczne</a:t>
            </a:r>
            <a:endParaRPr lang="pl-P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zepływ">
  <a:themeElements>
    <a:clrScheme name="Niestandardowy 21">
      <a:dk1>
        <a:sysClr val="windowText" lastClr="000000"/>
      </a:dk1>
      <a:lt1>
        <a:srgbClr val="A2A2A2"/>
      </a:lt1>
      <a:dk2>
        <a:srgbClr val="D8D8D8"/>
      </a:dk2>
      <a:lt2>
        <a:srgbClr val="FF9595"/>
      </a:lt2>
      <a:accent1>
        <a:srgbClr val="B83D68"/>
      </a:accent1>
      <a:accent2>
        <a:srgbClr val="E90000"/>
      </a:accent2>
      <a:accent3>
        <a:srgbClr val="CA0000"/>
      </a:accent3>
      <a:accent4>
        <a:srgbClr val="FFBFBF"/>
      </a:accent4>
      <a:accent5>
        <a:srgbClr val="FFD4D4"/>
      </a:accent5>
      <a:accent6>
        <a:srgbClr val="FF2F30"/>
      </a:accent6>
      <a:hlink>
        <a:srgbClr val="F60000"/>
      </a:hlink>
      <a:folHlink>
        <a:srgbClr val="FFBFBF"/>
      </a:folHlink>
    </a:clrScheme>
    <a:fontScheme name="Przepły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rzepły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1761</TotalTime>
  <Words>2051</Words>
  <Application>Microsoft Office PowerPoint</Application>
  <PresentationFormat>Pokaz na ekranie (4:3)</PresentationFormat>
  <Paragraphs>372</Paragraphs>
  <Slides>50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50</vt:i4>
      </vt:variant>
    </vt:vector>
  </HeadingPairs>
  <TitlesOfParts>
    <vt:vector size="51" baseType="lpstr">
      <vt:lpstr>Przepływ</vt:lpstr>
      <vt:lpstr> ORGANIZACJA  (pojęcie, istota i społeczne znaczenie organizacji, pojęcie i cechy struktury organizacyjnej)</vt:lpstr>
      <vt:lpstr>Pojęcie organizacji </vt:lpstr>
      <vt:lpstr>Pojęcie organizacji</vt:lpstr>
      <vt:lpstr>Pojęcie organizacji</vt:lpstr>
      <vt:lpstr>Znaczenie organizacji we  współczesnym świecie</vt:lpstr>
      <vt:lpstr>Zadanie – praca w grupach</vt:lpstr>
      <vt:lpstr>Aspekty istnienia organizacji</vt:lpstr>
      <vt:lpstr>Znaczenie organizacji we  współczesnym świecie</vt:lpstr>
      <vt:lpstr>Rodzaje organizacji</vt:lpstr>
      <vt:lpstr>Rodzaje organizacji</vt:lpstr>
      <vt:lpstr>Rodzaje organizacji</vt:lpstr>
      <vt:lpstr>Rodzaje organizacji</vt:lpstr>
      <vt:lpstr>Organizacja a jednostki</vt:lpstr>
      <vt:lpstr>Organizacja a jednostki</vt:lpstr>
      <vt:lpstr>Jednostka jako pracownik organizacji</vt:lpstr>
      <vt:lpstr>Nowe formy zatrudnienia- telepraca</vt:lpstr>
      <vt:lpstr>Nowe formy zatrudnienia- telepraca</vt:lpstr>
      <vt:lpstr>Nowe formy zatrudnienia telepraca</vt:lpstr>
      <vt:lpstr>Nowe  formy zatrudnienia - telepraca</vt:lpstr>
      <vt:lpstr>   Nowe  formy zatrudnienia- kontraktowy krąg organizacji  </vt:lpstr>
      <vt:lpstr>Nowe formy zatrudnienia</vt:lpstr>
      <vt:lpstr>Ekonomiczne i społeczne aspekty zatrudniania</vt:lpstr>
      <vt:lpstr>Ekonomiczne aspekty zatrudnia </vt:lpstr>
      <vt:lpstr>Społeczne aspekty zatrudniania</vt:lpstr>
      <vt:lpstr>Społeczne aspekty zatrudniania</vt:lpstr>
      <vt:lpstr>Społeczne aspekty zatrudniania</vt:lpstr>
      <vt:lpstr>Organizacje a społeczeństwo</vt:lpstr>
      <vt:lpstr>Pojęcie struktury organizacyjnej</vt:lpstr>
      <vt:lpstr>Pojecie struktury organizacyjnej</vt:lpstr>
      <vt:lpstr>Pojęcie struktury organizacyjnej</vt:lpstr>
      <vt:lpstr>Funkcje struktury organizacyjnej</vt:lpstr>
      <vt:lpstr>Strukturalne cechy organizacji</vt:lpstr>
      <vt:lpstr>Formalizacja struktury organizacyjnej</vt:lpstr>
      <vt:lpstr>Negatywne konsekwencje formalizacji</vt:lpstr>
      <vt:lpstr>Formalizacja a inne cechy organizacji</vt:lpstr>
      <vt:lpstr>Centralizacja struktury organizacyjnej</vt:lpstr>
      <vt:lpstr>Centralizacja struktury organizacyjnej</vt:lpstr>
      <vt:lpstr>Złożoność struktury organizacyjnej</vt:lpstr>
      <vt:lpstr>Typy struktury organizacyjnej</vt:lpstr>
      <vt:lpstr>Typ idealny biurokracji M. Webera</vt:lpstr>
      <vt:lpstr>Typ idealny biurokracji c.d.</vt:lpstr>
      <vt:lpstr>Slajd 42</vt:lpstr>
      <vt:lpstr>Typ realny biurokracji</vt:lpstr>
      <vt:lpstr>Czy istnieje zatem idealne rozwiązanie?</vt:lpstr>
      <vt:lpstr>Adhokracja?</vt:lpstr>
      <vt:lpstr>Struktury  mechanistyczne i organiczne</vt:lpstr>
      <vt:lpstr>Slajd 47</vt:lpstr>
      <vt:lpstr>Zagadnienia merytoryczne  z zajęć nr 1 </vt:lpstr>
      <vt:lpstr>Źródła</vt:lpstr>
      <vt:lpstr>Źródła do zdjęć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ORGANIZACJA  (istota i społeczne znaczenie organizacji, pojęcie i uwarunkowania struktury organizacyjnej)</dc:title>
  <dc:creator>Justyna</dc:creator>
  <cp:lastModifiedBy>Justyna</cp:lastModifiedBy>
  <cp:revision>9</cp:revision>
  <dcterms:created xsi:type="dcterms:W3CDTF">2013-11-16T07:15:12Z</dcterms:created>
  <dcterms:modified xsi:type="dcterms:W3CDTF">2014-10-15T05:13:33Z</dcterms:modified>
</cp:coreProperties>
</file>