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58"/>
  </p:notesMasterIdLst>
  <p:sldIdLst>
    <p:sldId id="285" r:id="rId2"/>
    <p:sldId id="257" r:id="rId3"/>
    <p:sldId id="258" r:id="rId4"/>
    <p:sldId id="317" r:id="rId5"/>
    <p:sldId id="275" r:id="rId6"/>
    <p:sldId id="266" r:id="rId7"/>
    <p:sldId id="286" r:id="rId8"/>
    <p:sldId id="267" r:id="rId9"/>
    <p:sldId id="287" r:id="rId10"/>
    <p:sldId id="268" r:id="rId11"/>
    <p:sldId id="288" r:id="rId12"/>
    <p:sldId id="265" r:id="rId13"/>
    <p:sldId id="270" r:id="rId14"/>
    <p:sldId id="289" r:id="rId15"/>
    <p:sldId id="290" r:id="rId16"/>
    <p:sldId id="272" r:id="rId17"/>
    <p:sldId id="273" r:id="rId18"/>
    <p:sldId id="271" r:id="rId19"/>
    <p:sldId id="282" r:id="rId20"/>
    <p:sldId id="299" r:id="rId21"/>
    <p:sldId id="301" r:id="rId22"/>
    <p:sldId id="302" r:id="rId23"/>
    <p:sldId id="283" r:id="rId24"/>
    <p:sldId id="300" r:id="rId25"/>
    <p:sldId id="303" r:id="rId26"/>
    <p:sldId id="276" r:id="rId27"/>
    <p:sldId id="278" r:id="rId28"/>
    <p:sldId id="277" r:id="rId29"/>
    <p:sldId id="281" r:id="rId30"/>
    <p:sldId id="291" r:id="rId31"/>
    <p:sldId id="292" r:id="rId32"/>
    <p:sldId id="263" r:id="rId33"/>
    <p:sldId id="293" r:id="rId34"/>
    <p:sldId id="296" r:id="rId35"/>
    <p:sldId id="294" r:id="rId36"/>
    <p:sldId id="295" r:id="rId37"/>
    <p:sldId id="305" r:id="rId38"/>
    <p:sldId id="306" r:id="rId39"/>
    <p:sldId id="313" r:id="rId40"/>
    <p:sldId id="314" r:id="rId41"/>
    <p:sldId id="315" r:id="rId42"/>
    <p:sldId id="316" r:id="rId43"/>
    <p:sldId id="307" r:id="rId44"/>
    <p:sldId id="308" r:id="rId45"/>
    <p:sldId id="309" r:id="rId46"/>
    <p:sldId id="311" r:id="rId47"/>
    <p:sldId id="312" r:id="rId48"/>
    <p:sldId id="310" r:id="rId49"/>
    <p:sldId id="297" r:id="rId50"/>
    <p:sldId id="298" r:id="rId51"/>
    <p:sldId id="304" r:id="rId52"/>
    <p:sldId id="318" r:id="rId53"/>
    <p:sldId id="319" r:id="rId54"/>
    <p:sldId id="320" r:id="rId55"/>
    <p:sldId id="321" r:id="rId56"/>
    <p:sldId id="322" r:id="rId5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Onufer" initials="MO" lastIdx="1" clrIdx="0">
    <p:extLst>
      <p:ext uri="{19B8F6BF-5375-455C-9EA6-DF929625EA0E}">
        <p15:presenceInfo xmlns:p15="http://schemas.microsoft.com/office/powerpoint/2012/main" userId="1b6f0f20b64b86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E9C97-D9DB-42B5-ABA4-DDDE6D70C675}" type="datetimeFigureOut">
              <a:rPr lang="pl-PL" smtClean="0"/>
              <a:t>2014-12-03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0C9FC-3B76-400B-A7D9-D603DFF66C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46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C9FC-3B76-400B-A7D9-D603DFF66C0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06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C9FC-3B76-400B-A7D9-D603DFF66C0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774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0C9FC-3B76-400B-A7D9-D603DFF66C0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30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09C0F-A230-468F-8CE2-EB1B6FB095B0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30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307E-2F14-4CB6-A17A-67D033A40E0F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2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AC12A-3842-4AD0-92B0-48D81D6425C8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95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EC3F7-A494-49AD-86A7-724C1A6762F7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68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162F403-A3F6-41A9-A919-A04CCB0CBEFC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00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9560-A23C-4147-ABD0-DF61ADE2BAA0}" type="datetime1">
              <a:rPr lang="pl-PL" smtClean="0"/>
              <a:t>2014-12-03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84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2056-E8F5-4E5A-B95A-BBD3D0864550}" type="datetime1">
              <a:rPr lang="pl-PL" smtClean="0"/>
              <a:t>2014-12-03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08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6CD8-E8F9-4A36-9398-B2A9328A8FF0}" type="datetime1">
              <a:rPr lang="pl-PL" smtClean="0"/>
              <a:t>2014-12-03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51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3B47-5A8F-4C35-9B8D-17BB89EA60E5}" type="datetime1">
              <a:rPr lang="pl-PL" smtClean="0"/>
              <a:t>2014-12-03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9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AC1B-D024-4F64-8AAA-C66D0D98FC9A}" type="datetime1">
              <a:rPr lang="pl-PL" smtClean="0"/>
              <a:t>2014-12-03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8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4F490-CD88-4463-9CAB-57457D3F95D9}" type="datetime1">
              <a:rPr lang="pl-PL" smtClean="0"/>
              <a:t>2014-12-03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9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31D3667-994A-436F-806E-488B71CEB078}" type="datetime1">
              <a:rPr lang="pl-PL" smtClean="0"/>
              <a:t>2014-12-03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142DFEF-A27E-4851-BAB1-5691F6EA44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0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alibri" panose="020F0502020204030204" pitchFamily="34" charset="0"/>
              </a:rPr>
              <a:t>Makroekonomia – </a:t>
            </a:r>
            <a:r>
              <a:rPr lang="pl-PL" dirty="0" smtClean="0">
                <a:latin typeface="Calibri" panose="020F0502020204030204" pitchFamily="34" charset="0"/>
              </a:rPr>
              <a:t>materiał </a:t>
            </a:r>
            <a:r>
              <a:rPr lang="pl-PL" dirty="0">
                <a:latin typeface="Calibri" panose="020F0502020204030204" pitchFamily="34" charset="0"/>
              </a:rPr>
              <a:t>do ćwiczeń</a:t>
            </a:r>
            <a:br>
              <a:rPr lang="pl-PL" dirty="0">
                <a:latin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090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Zakres wolności gospodarczej – ustroje stanowe</a:t>
            </a:r>
          </a:p>
        </p:txBody>
      </p:sp>
      <p:pic>
        <p:nvPicPr>
          <p:cNvPr id="21508" name="Picture 5" descr="balicki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0" y="1893625"/>
            <a:ext cx="5213445" cy="4262606"/>
          </a:xfr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590" y="2387737"/>
            <a:ext cx="3135791" cy="69500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9809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Zakres wolności gospodarczej – ustroje stanowe</a:t>
            </a:r>
          </a:p>
        </p:txBody>
      </p:sp>
      <p:pic>
        <p:nvPicPr>
          <p:cNvPr id="6" name="Picture 5" descr="balicki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00" y="1893625"/>
            <a:ext cx="5213445" cy="4262606"/>
          </a:xfrm>
          <a:prstGeom prst="rect">
            <a:avLst/>
          </a:prstGeo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76487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Pytanie: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Jaką sferę życia gospodarczego mierzy wskaźnik </a:t>
            </a:r>
            <a:r>
              <a:rPr lang="pl-PL" dirty="0" smtClean="0">
                <a:latin typeface="Calibri" panose="020F0502020204030204" pitchFamily="34" charset="0"/>
              </a:rPr>
              <a:t>The Fraser </a:t>
            </a:r>
            <a:r>
              <a:rPr lang="pl-PL" dirty="0" err="1" smtClean="0">
                <a:latin typeface="Calibri" panose="020F0502020204030204" pitchFamily="34" charset="0"/>
              </a:rPr>
              <a:t>Institute</a:t>
            </a:r>
            <a:r>
              <a:rPr lang="pl-PL" dirty="0" smtClean="0">
                <a:latin typeface="Calibri" panose="020F0502020204030204" pitchFamily="34" charset="0"/>
              </a:rPr>
              <a:t> i The Cato </a:t>
            </a:r>
            <a:r>
              <a:rPr lang="pl-PL" dirty="0" err="1" smtClean="0">
                <a:latin typeface="Calibri" panose="020F0502020204030204" pitchFamily="34" charset="0"/>
              </a:rPr>
              <a:t>Institute</a:t>
            </a:r>
            <a:r>
              <a:rPr lang="pl-PL" dirty="0" smtClean="0">
                <a:latin typeface="Calibri" panose="020F0502020204030204" pitchFamily="34" charset="0"/>
              </a:rPr>
              <a:t>?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61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Rynkowa </a:t>
            </a:r>
            <a:r>
              <a:rPr lang="pl-PL" smtClean="0">
                <a:sym typeface="Wingdings" pitchFamily="2" charset="2"/>
              </a:rPr>
              <a:t>Etatystyczna</a:t>
            </a:r>
            <a:endParaRPr lang="pl-PL" smtClean="0"/>
          </a:p>
        </p:txBody>
      </p:sp>
      <p:pic>
        <p:nvPicPr>
          <p:cNvPr id="35844" name="Picture 5" descr="balicki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63" y="1681265"/>
            <a:ext cx="7000449" cy="4591519"/>
          </a:xfr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26" y="3218125"/>
            <a:ext cx="777922" cy="1517798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58956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Rynkowa </a:t>
            </a:r>
            <a:r>
              <a:rPr lang="pl-PL" smtClean="0">
                <a:sym typeface="Wingdings" pitchFamily="2" charset="2"/>
              </a:rPr>
              <a:t>Etatystyczna</a:t>
            </a:r>
            <a:endParaRPr lang="pl-PL" smtClean="0"/>
          </a:p>
        </p:txBody>
      </p:sp>
      <p:pic>
        <p:nvPicPr>
          <p:cNvPr id="7" name="Picture 5" descr="balicki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963" y="1681265"/>
            <a:ext cx="7000449" cy="4591519"/>
          </a:xfrm>
          <a:noFill/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1662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dirty="0"/>
              <a:t>Klasyfikacja ustrojów gospodarczych </a:t>
            </a:r>
          </a:p>
        </p:txBody>
      </p:sp>
      <p:pic>
        <p:nvPicPr>
          <p:cNvPr id="37892" name="Picture 4" descr="Bielicki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412876"/>
            <a:ext cx="6983413" cy="5154613"/>
          </a:xfrm>
          <a:noFill/>
        </p:spPr>
      </p:pic>
      <p:sp>
        <p:nvSpPr>
          <p:cNvPr id="5" name="pole tekstowe 4"/>
          <p:cNvSpPr txBox="1"/>
          <p:nvPr/>
        </p:nvSpPr>
        <p:spPr>
          <a:xfrm>
            <a:off x="2885364" y="2438188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51348" y="2438188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377070" y="2438188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035967" y="2406131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581399" y="1988076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272482" y="1979190"/>
            <a:ext cx="1392071" cy="30025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52812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/>
              <a:t>Klasyfikacja ustrojów gospodarczych </a:t>
            </a:r>
          </a:p>
        </p:txBody>
      </p:sp>
      <p:pic>
        <p:nvPicPr>
          <p:cNvPr id="37892" name="Picture 4" descr="Bielicki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412876"/>
            <a:ext cx="6983413" cy="5154613"/>
          </a:xfr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449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Pytanie: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Jaki ustrój gospodarczy cechował Hiszpanię generała Franco?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939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Pytanie: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Elementy gospodarki etatystycznej i rynkowej wykazuje?</a:t>
            </a:r>
          </a:p>
          <a:p>
            <a:pPr>
              <a:buFontTx/>
              <a:buChar char="-"/>
            </a:pPr>
            <a:r>
              <a:rPr lang="pl-PL" dirty="0" smtClean="0">
                <a:latin typeface="Calibri" panose="020F0502020204030204" pitchFamily="34" charset="0"/>
              </a:rPr>
              <a:t>Etatystyczna gospodarka rynkowa</a:t>
            </a:r>
          </a:p>
          <a:p>
            <a:pPr>
              <a:buFontTx/>
              <a:buChar char="-"/>
            </a:pPr>
            <a:r>
              <a:rPr lang="pl-PL" dirty="0" smtClean="0">
                <a:latin typeface="Calibri" panose="020F0502020204030204" pitchFamily="34" charset="0"/>
              </a:rPr>
              <a:t>Etatystyczna gospodarka centralnie planowana</a:t>
            </a:r>
          </a:p>
          <a:p>
            <a:pPr>
              <a:buFontTx/>
              <a:buChar char="-"/>
            </a:pPr>
            <a:r>
              <a:rPr lang="pl-PL" dirty="0" smtClean="0">
                <a:latin typeface="Calibri" panose="020F0502020204030204" pitchFamily="34" charset="0"/>
              </a:rPr>
              <a:t>Demokracja</a:t>
            </a:r>
            <a:endParaRPr lang="pl-PL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pl-PL" dirty="0">
                <a:latin typeface="Calibri" panose="020F0502020204030204" pitchFamily="34" charset="0"/>
              </a:rPr>
              <a:t>D</a:t>
            </a:r>
            <a:r>
              <a:rPr lang="pl-PL" dirty="0" smtClean="0">
                <a:latin typeface="Calibri" panose="020F0502020204030204" pitchFamily="34" charset="0"/>
              </a:rPr>
              <a:t>yktatura</a:t>
            </a:r>
            <a:endParaRPr lang="pl-PL" dirty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78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PNB = PKB + dochody netto z zagranicy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0930" y="2120900"/>
            <a:ext cx="8796489" cy="4051300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54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Ustroje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Jakie są różnice między:</a:t>
            </a:r>
          </a:p>
          <a:p>
            <a:pPr marL="0" indent="0">
              <a:buNone/>
            </a:pPr>
            <a:r>
              <a:rPr lang="pl-PL" dirty="0">
                <a:latin typeface="Calibri" panose="020F0502020204030204" pitchFamily="34" charset="0"/>
              </a:rPr>
              <a:t>-</a:t>
            </a:r>
            <a:r>
              <a:rPr lang="pl-PL" dirty="0" smtClean="0">
                <a:latin typeface="Calibri" panose="020F0502020204030204" pitchFamily="34" charset="0"/>
              </a:rPr>
              <a:t> kapitalizmem a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 socjalizmem</a:t>
            </a:r>
            <a:r>
              <a:rPr lang="pl-PL" dirty="0" smtClean="0"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- liberalizmem a </a:t>
            </a:r>
            <a:r>
              <a:rPr lang="pl-PL" dirty="0" smtClean="0">
                <a:solidFill>
                  <a:srgbClr val="0070C0"/>
                </a:solidFill>
                <a:latin typeface="Calibri" panose="020F0502020204030204" pitchFamily="34" charset="0"/>
              </a:rPr>
              <a:t>etatyzmem</a:t>
            </a:r>
            <a:r>
              <a:rPr lang="pl-PL" dirty="0" smtClean="0">
                <a:latin typeface="Calibri" panose="020F0502020204030204" pitchFamily="34" charset="0"/>
              </a:rPr>
              <a:t>?</a:t>
            </a:r>
            <a:endParaRPr lang="pl-PL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70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Pytanie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Kiedy </a:t>
            </a:r>
          </a:p>
          <a:p>
            <a:pPr marL="0" indent="0">
              <a:buNone/>
            </a:pPr>
            <a:r>
              <a:rPr lang="pl-PL" dirty="0" smtClean="0"/>
              <a:t>Dochód gospodarstw domowych = PKB = PNB = PNN 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02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dobro </a:t>
            </a:r>
            <a:r>
              <a:rPr lang="pl-PL" dirty="0" smtClean="0"/>
              <a:t>finalne, dobra </a:t>
            </a:r>
            <a:r>
              <a:rPr lang="pl-PL" dirty="0" smtClean="0"/>
              <a:t>pośrednie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Ciastko</a:t>
            </a:r>
          </a:p>
          <a:p>
            <a:r>
              <a:rPr lang="pl-PL" dirty="0" smtClean="0"/>
              <a:t>Telefon komórkowy</a:t>
            </a:r>
          </a:p>
          <a:p>
            <a:r>
              <a:rPr lang="pl-PL" dirty="0" smtClean="0"/>
              <a:t>Mały kuter rybacki </a:t>
            </a:r>
          </a:p>
          <a:p>
            <a:r>
              <a:rPr lang="pl-PL" dirty="0" smtClean="0"/>
              <a:t>Szafa wnękowa </a:t>
            </a:r>
            <a:endParaRPr lang="pl-PL" dirty="0" smtClean="0"/>
          </a:p>
          <a:p>
            <a:r>
              <a:rPr lang="pl-PL" dirty="0" smtClean="0"/>
              <a:t>Książka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550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Milton Friedman – Czy konsument przewiduje?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Teoria dochodu permanentnego  - przeciętny długookresowy dochód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52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konsumpcji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928" y="2160796"/>
            <a:ext cx="4223376" cy="395547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023412" y="5988424"/>
            <a:ext cx="753035" cy="4392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13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Funkcja oszczędności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483" y="2057736"/>
            <a:ext cx="5134706" cy="35636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023412" y="5988424"/>
            <a:ext cx="753035" cy="43927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765" y="2432464"/>
            <a:ext cx="768163" cy="5976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07" y="4538111"/>
            <a:ext cx="768163" cy="451143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0151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854" y="365125"/>
            <a:ext cx="10766946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Zagregowana konsumpcja a wielkość produkcji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689" y="1690688"/>
            <a:ext cx="5677469" cy="491602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689" y="6240917"/>
            <a:ext cx="3138986" cy="3657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433" y="4310629"/>
            <a:ext cx="615749" cy="36579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831" y="2817762"/>
            <a:ext cx="615749" cy="36579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629" y="2485589"/>
            <a:ext cx="615749" cy="36579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239534" y="1903472"/>
            <a:ext cx="2293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Krzyż keynesowski</a:t>
            </a:r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89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Szkoły Ekonomii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Szkoła klasyczna </a:t>
            </a:r>
            <a:r>
              <a:rPr lang="pl-PL" dirty="0"/>
              <a:t>twierdzi, że w gospodarce istnieje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mechanizm w postaci elastycznych cen, który </a:t>
            </a:r>
          </a:p>
          <a:p>
            <a:pPr marL="0" indent="0">
              <a:buNone/>
            </a:pPr>
            <a:r>
              <a:rPr lang="pl-PL" dirty="0" smtClean="0"/>
              <a:t>przywraca równowagę zakłóconą przez szoki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/>
              <a:t>Szkoła </a:t>
            </a:r>
            <a:r>
              <a:rPr lang="pl-PL" b="1" dirty="0"/>
              <a:t>keynesowska </a:t>
            </a:r>
            <a:r>
              <a:rPr lang="pl-PL" dirty="0"/>
              <a:t>twierdzi, że istnieją bariery, przez </a:t>
            </a:r>
          </a:p>
          <a:p>
            <a:pPr marL="0" indent="0">
              <a:buNone/>
            </a:pPr>
            <a:r>
              <a:rPr lang="pl-PL" dirty="0"/>
              <a:t>które ceny i płace nie dostosowują się natychmiast </a:t>
            </a:r>
          </a:p>
          <a:p>
            <a:pPr marL="0" indent="0">
              <a:buNone/>
            </a:pPr>
            <a:r>
              <a:rPr lang="pl-PL" dirty="0"/>
              <a:t>(sztywność cen i płac)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738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Zagregowany popyt</a:t>
            </a:r>
          </a:p>
        </p:txBody>
      </p:sp>
      <p:sp>
        <p:nvSpPr>
          <p:cNvPr id="4" name="Prostokąt 3"/>
          <p:cNvSpPr/>
          <p:nvPr/>
        </p:nvSpPr>
        <p:spPr>
          <a:xfrm>
            <a:off x="838200" y="1720840"/>
            <a:ext cx="830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</a:rPr>
              <a:t>Popyt</a:t>
            </a:r>
            <a:r>
              <a:rPr lang="pl-PL" sz="2800" dirty="0" smtClean="0">
                <a:latin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</a:rPr>
              <a:t>jest relacją między żądaną produkcją a poziomem </a:t>
            </a:r>
          </a:p>
          <a:p>
            <a:r>
              <a:rPr lang="pl-PL" sz="2800" dirty="0" smtClean="0">
                <a:latin typeface="Calibri" panose="020F0502020204030204" pitchFamily="34" charset="0"/>
              </a:rPr>
              <a:t>Cen. Wszystko</a:t>
            </a:r>
            <a:r>
              <a:rPr lang="pl-PL" sz="2800" dirty="0">
                <a:latin typeface="Calibri" panose="020F0502020204030204" pitchFamily="34" charset="0"/>
              </a:rPr>
              <a:t>, co wpływa na zmianę zagregowanego popytu, </a:t>
            </a:r>
            <a:r>
              <a:rPr lang="pl-PL" sz="2800" dirty="0" smtClean="0">
                <a:latin typeface="Calibri" panose="020F0502020204030204" pitchFamily="34" charset="0"/>
              </a:rPr>
              <a:t>wytrąca </a:t>
            </a:r>
            <a:r>
              <a:rPr lang="pl-PL" sz="2800" dirty="0">
                <a:latin typeface="Calibri" panose="020F0502020204030204" pitchFamily="34" charset="0"/>
              </a:rPr>
              <a:t>gospodarkę z </a:t>
            </a:r>
            <a:r>
              <a:rPr lang="pl-PL" sz="2800" dirty="0" smtClean="0">
                <a:latin typeface="Calibri" panose="020F0502020204030204" pitchFamily="34" charset="0"/>
              </a:rPr>
              <a:t>równowagi.</a:t>
            </a:r>
          </a:p>
          <a:p>
            <a:endParaRPr lang="pl-PL" sz="2800" dirty="0">
              <a:latin typeface="Calibri" panose="020F0502020204030204" pitchFamily="34" charset="0"/>
            </a:endParaRPr>
          </a:p>
          <a:p>
            <a:r>
              <a:rPr lang="pl-PL" sz="2800" b="1" dirty="0" smtClean="0">
                <a:latin typeface="Calibri" panose="020F0502020204030204" pitchFamily="34" charset="0"/>
              </a:rPr>
              <a:t>Równanie Fishera </a:t>
            </a:r>
          </a:p>
          <a:p>
            <a:r>
              <a:rPr lang="pl-PL" sz="2800" dirty="0" smtClean="0">
                <a:latin typeface="Calibri" panose="020F0502020204030204" pitchFamily="34" charset="0"/>
              </a:rPr>
              <a:t>MV </a:t>
            </a:r>
            <a:r>
              <a:rPr lang="pl-PL" sz="2800" dirty="0">
                <a:latin typeface="Calibri" panose="020F0502020204030204" pitchFamily="34" charset="0"/>
              </a:rPr>
              <a:t>= PY – podaż pieniądza i prędkość jego obiegu </a:t>
            </a:r>
          </a:p>
          <a:p>
            <a:r>
              <a:rPr lang="pl-PL" sz="2800" dirty="0">
                <a:latin typeface="Calibri" panose="020F0502020204030204" pitchFamily="34" charset="0"/>
              </a:rPr>
              <a:t>determinują nominalną wartość produkcji</a:t>
            </a:r>
          </a:p>
          <a:p>
            <a:r>
              <a:rPr lang="pl-PL" sz="2800" dirty="0" smtClean="0">
                <a:latin typeface="Calibri" panose="020F0502020204030204" pitchFamily="34" charset="0"/>
              </a:rPr>
              <a:t>Jeśli </a:t>
            </a:r>
            <a:r>
              <a:rPr lang="pl-PL" sz="2800" dirty="0">
                <a:latin typeface="Calibri" panose="020F0502020204030204" pitchFamily="34" charset="0"/>
              </a:rPr>
              <a:t>M i V są stałe, to wzrost P powoduje spadek Y</a:t>
            </a:r>
          </a:p>
          <a:p>
            <a:r>
              <a:rPr lang="pl-PL" sz="2800" dirty="0" smtClean="0">
                <a:latin typeface="Calibri" panose="020F0502020204030204" pitchFamily="34" charset="0"/>
              </a:rPr>
              <a:t>Jeśli </a:t>
            </a:r>
            <a:r>
              <a:rPr lang="pl-PL" sz="2800" dirty="0">
                <a:latin typeface="Calibri" panose="020F0502020204030204" pitchFamily="34" charset="0"/>
              </a:rPr>
              <a:t>zmienia się M, to przy lepkich cenach, musi zmienić </a:t>
            </a:r>
          </a:p>
          <a:p>
            <a:r>
              <a:rPr lang="pl-PL" sz="2800" dirty="0">
                <a:latin typeface="Calibri" panose="020F0502020204030204" pitchFamily="34" charset="0"/>
              </a:rPr>
              <a:t>się Y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195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Produkcja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Produkcja </a:t>
            </a:r>
            <a:r>
              <a:rPr lang="pl-PL" b="1" dirty="0"/>
              <a:t>potencjalna </a:t>
            </a:r>
            <a:r>
              <a:rPr lang="pl-PL" dirty="0"/>
              <a:t>– wykorzystanie wszystkich </a:t>
            </a:r>
          </a:p>
          <a:p>
            <a:pPr marL="0" indent="0">
              <a:buNone/>
            </a:pPr>
            <a:r>
              <a:rPr lang="pl-PL" dirty="0"/>
              <a:t>czynników produkcji, równomierny </a:t>
            </a:r>
            <a:r>
              <a:rPr lang="pl-PL" dirty="0" smtClean="0"/>
              <a:t>wzrost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/>
              <a:t>Produkcja </a:t>
            </a:r>
            <a:r>
              <a:rPr lang="pl-PL" b="1" dirty="0"/>
              <a:t>faktyczna </a:t>
            </a:r>
            <a:r>
              <a:rPr lang="pl-PL" dirty="0"/>
              <a:t>– wynika z bieżących potrzeb rynku, </a:t>
            </a:r>
          </a:p>
          <a:p>
            <a:pPr marL="0" indent="0">
              <a:buNone/>
            </a:pPr>
            <a:r>
              <a:rPr lang="pl-PL" dirty="0"/>
              <a:t>może być daleka od produkcji potencjalnej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79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J.M. Keynes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>
                <a:latin typeface="Calibri" panose="020F0502020204030204" pitchFamily="34" charset="0"/>
              </a:rPr>
              <a:t>Wg teorii Keynesa przyczyną nierównomiernego rozwoju są </a:t>
            </a:r>
            <a:r>
              <a:rPr lang="pl-PL" sz="3200" dirty="0" smtClean="0">
                <a:latin typeface="Calibri" panose="020F0502020204030204" pitchFamily="34" charset="0"/>
              </a:rPr>
              <a:t>zmiany </a:t>
            </a:r>
            <a:r>
              <a:rPr lang="pl-PL" sz="3200" dirty="0">
                <a:latin typeface="Calibri" panose="020F0502020204030204" pitchFamily="34" charset="0"/>
              </a:rPr>
              <a:t>w poziomie wydatków całkowitych.                </a:t>
            </a:r>
            <a:endParaRPr lang="pl-PL" sz="3200" dirty="0" smtClean="0">
              <a:latin typeface="Calibri" panose="020F0502020204030204" pitchFamily="34" charset="0"/>
            </a:endParaRPr>
          </a:p>
          <a:p>
            <a:r>
              <a:rPr lang="pl-PL" sz="3200" dirty="0" smtClean="0">
                <a:latin typeface="Calibri" panose="020F0502020204030204" pitchFamily="34" charset="0"/>
              </a:rPr>
              <a:t>Jeśli </a:t>
            </a:r>
            <a:r>
              <a:rPr lang="pl-PL" sz="3200" dirty="0">
                <a:latin typeface="Calibri" panose="020F0502020204030204" pitchFamily="34" charset="0"/>
              </a:rPr>
              <a:t>wydatki są większe od oszczędności, </a:t>
            </a:r>
            <a:r>
              <a:rPr lang="pl-PL" sz="3200" dirty="0" smtClean="0">
                <a:latin typeface="Calibri" panose="020F0502020204030204" pitchFamily="34" charset="0"/>
              </a:rPr>
              <a:t>to </a:t>
            </a:r>
            <a:r>
              <a:rPr lang="pl-PL" sz="3200" dirty="0">
                <a:latin typeface="Calibri" panose="020F0502020204030204" pitchFamily="34" charset="0"/>
              </a:rPr>
              <a:t>można mówić o ożywieniu gospodarki.  Gdy zaczną przeważać skłonności do oszczędzania</a:t>
            </a:r>
            <a:r>
              <a:rPr lang="pl-PL" sz="3200" dirty="0" smtClean="0">
                <a:latin typeface="Calibri" panose="020F0502020204030204" pitchFamily="34" charset="0"/>
              </a:rPr>
              <a:t>, nastąpi </a:t>
            </a:r>
            <a:r>
              <a:rPr lang="pl-PL" sz="3200" dirty="0">
                <a:latin typeface="Calibri" panose="020F0502020204030204" pitchFamily="34" charset="0"/>
              </a:rPr>
              <a:t>nadprodukcja </a:t>
            </a:r>
            <a:r>
              <a:rPr lang="pl-PL" sz="3200" dirty="0" smtClean="0">
                <a:latin typeface="Calibri" panose="020F0502020204030204" pitchFamily="34" charset="0"/>
              </a:rPr>
              <a:t>i </a:t>
            </a:r>
            <a:r>
              <a:rPr lang="pl-PL" sz="3200" dirty="0">
                <a:latin typeface="Calibri" panose="020F0502020204030204" pitchFamily="34" charset="0"/>
              </a:rPr>
              <a:t>załamanie gospodarcze</a:t>
            </a:r>
            <a:r>
              <a:rPr lang="pl-PL" sz="3200" dirty="0" smtClean="0">
                <a:latin typeface="Calibri" panose="020F0502020204030204" pitchFamily="34" charset="0"/>
              </a:rPr>
              <a:t>.</a:t>
            </a:r>
          </a:p>
          <a:p>
            <a:endParaRPr lang="pl-PL" sz="32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2187" y="832513"/>
            <a:ext cx="7715861" cy="5053084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1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Dobra finalne a dobra pośrednie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Jaka jest rola </a:t>
            </a:r>
            <a:r>
              <a:rPr lang="pl-PL" dirty="0" smtClean="0">
                <a:latin typeface="Calibri" panose="020F0502020204030204" pitchFamily="34" charset="0"/>
              </a:rPr>
              <a:t>VAT (</a:t>
            </a:r>
            <a:r>
              <a:rPr lang="pl-PL" i="1" dirty="0" err="1" smtClean="0">
                <a:latin typeface="Calibri" panose="020F0502020204030204" pitchFamily="34" charset="0"/>
              </a:rPr>
              <a:t>value</a:t>
            </a:r>
            <a:r>
              <a:rPr lang="pl-PL" i="1" dirty="0" smtClean="0">
                <a:latin typeface="Calibri" panose="020F0502020204030204" pitchFamily="34" charset="0"/>
              </a:rPr>
              <a:t> </a:t>
            </a:r>
            <a:r>
              <a:rPr lang="pl-PL" i="1" dirty="0" err="1" smtClean="0">
                <a:latin typeface="Calibri" panose="020F0502020204030204" pitchFamily="34" charset="0"/>
              </a:rPr>
              <a:t>added</a:t>
            </a:r>
            <a:r>
              <a:rPr lang="pl-PL" i="1" dirty="0" smtClean="0">
                <a:latin typeface="Calibri" panose="020F0502020204030204" pitchFamily="34" charset="0"/>
              </a:rPr>
              <a:t> </a:t>
            </a:r>
            <a:r>
              <a:rPr lang="pl-PL" i="1" dirty="0" err="1" smtClean="0">
                <a:latin typeface="Calibri" panose="020F0502020204030204" pitchFamily="34" charset="0"/>
              </a:rPr>
              <a:t>tax</a:t>
            </a:r>
            <a:r>
              <a:rPr lang="pl-PL" dirty="0" smtClean="0">
                <a:latin typeface="Calibri" panose="020F0502020204030204" pitchFamily="34" charset="0"/>
              </a:rPr>
              <a:t>) w </a:t>
            </a:r>
            <a:r>
              <a:rPr lang="pl-PL" dirty="0" smtClean="0">
                <a:latin typeface="Calibri" panose="020F0502020204030204" pitchFamily="34" charset="0"/>
              </a:rPr>
              <a:t>gospodarczej</a:t>
            </a:r>
            <a:endParaRPr lang="pl-PL" dirty="0">
              <a:latin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252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Konsumpcyjne dobra finalne – C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Kapitałowe dobra finalne (w tym inwestycje w kapitał obrotowy i zapasy) – I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Wydatki rządowe na zakup dóbr (w tym wynagrodzenia) – G</a:t>
            </a:r>
          </a:p>
          <a:p>
            <a:endParaRPr lang="pl-PL" dirty="0">
              <a:latin typeface="Calibri" panose="020F0502020204030204" pitchFamily="34" charset="0"/>
            </a:endParaRPr>
          </a:p>
          <a:p>
            <a:endParaRPr lang="pl-PL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Oszczędności nie są wliczane do PKB.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328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Pytanie:</a:t>
            </a:r>
          </a:p>
          <a:p>
            <a:pPr marL="0" indent="0">
              <a:buNone/>
            </a:pPr>
            <a:r>
              <a:rPr lang="pl-PL" dirty="0" smtClean="0">
                <a:latin typeface="Calibri" panose="020F0502020204030204" pitchFamily="34" charset="0"/>
              </a:rPr>
              <a:t>Czy </a:t>
            </a:r>
            <a:r>
              <a:rPr lang="pl-PL" dirty="0">
                <a:latin typeface="Calibri" panose="020F0502020204030204" pitchFamily="34" charset="0"/>
              </a:rPr>
              <a:t>wydatki rządowe mogą prowadzić do równowagi? </a:t>
            </a:r>
            <a:r>
              <a:rPr lang="pl-PL" dirty="0" smtClean="0">
                <a:latin typeface="Calibri" panose="020F0502020204030204" pitchFamily="34" charset="0"/>
              </a:rPr>
              <a:t>(C+I+G)</a:t>
            </a:r>
            <a:endParaRPr lang="pl-PL" dirty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07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Zadanie, gospodarka zamknięta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Wydatki konsumpcyjne na dobra A – 10 000 (netto, VAT 8%)</a:t>
            </a:r>
          </a:p>
          <a:p>
            <a:r>
              <a:rPr lang="pl-PL" dirty="0"/>
              <a:t>Wydatki konsumpcyjne na dobra A – </a:t>
            </a:r>
            <a:r>
              <a:rPr lang="pl-PL" dirty="0" smtClean="0"/>
              <a:t>20 000 </a:t>
            </a:r>
            <a:r>
              <a:rPr lang="pl-PL" dirty="0"/>
              <a:t>(netto, VAT </a:t>
            </a:r>
            <a:r>
              <a:rPr lang="pl-PL" dirty="0" smtClean="0"/>
              <a:t>23%)</a:t>
            </a:r>
          </a:p>
          <a:p>
            <a:r>
              <a:rPr lang="pl-PL" dirty="0" smtClean="0"/>
              <a:t>Dochód gospodarstw domowych – 35 000</a:t>
            </a:r>
          </a:p>
          <a:p>
            <a:r>
              <a:rPr lang="pl-PL" dirty="0" smtClean="0"/>
              <a:t>Wydatki inwestycyjne 100 000 </a:t>
            </a:r>
          </a:p>
          <a:p>
            <a:r>
              <a:rPr lang="pl-PL" dirty="0" smtClean="0"/>
              <a:t>Wydatki państwa na produkty 30 600 </a:t>
            </a:r>
          </a:p>
          <a:p>
            <a:r>
              <a:rPr lang="pl-PL" dirty="0" smtClean="0"/>
              <a:t>Wydatki państwa na usługi 30 000</a:t>
            </a:r>
            <a:endParaRPr lang="pl-PL" dirty="0"/>
          </a:p>
          <a:p>
            <a:r>
              <a:rPr lang="pl-PL" dirty="0" smtClean="0"/>
              <a:t>Wpływy z akcyzy 1000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836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Zadanie, gospodarka zamknięta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Wydatki konsumpcyjne na dobra A – 10 000 (netto, VAT 8%)</a:t>
            </a:r>
          </a:p>
          <a:p>
            <a:r>
              <a:rPr lang="pl-PL" dirty="0"/>
              <a:t>Wydatki konsumpcyjne na dobra A – </a:t>
            </a:r>
            <a:r>
              <a:rPr lang="pl-PL" dirty="0" smtClean="0"/>
              <a:t>20 000 </a:t>
            </a:r>
            <a:r>
              <a:rPr lang="pl-PL" dirty="0"/>
              <a:t>(netto, VAT </a:t>
            </a:r>
            <a:r>
              <a:rPr lang="pl-PL" dirty="0" smtClean="0"/>
              <a:t>23%)</a:t>
            </a:r>
          </a:p>
          <a:p>
            <a:r>
              <a:rPr lang="pl-PL" dirty="0" smtClean="0"/>
              <a:t>Dochód gospodarstw domowych – 35 000</a:t>
            </a:r>
          </a:p>
          <a:p>
            <a:r>
              <a:rPr lang="pl-PL" dirty="0" smtClean="0"/>
              <a:t>Wydatki inwestycyjne 100 000</a:t>
            </a:r>
          </a:p>
          <a:p>
            <a:r>
              <a:rPr lang="pl-PL" dirty="0" smtClean="0"/>
              <a:t>Wydatki państwa na produkty 30 600 </a:t>
            </a:r>
          </a:p>
          <a:p>
            <a:r>
              <a:rPr lang="pl-PL" dirty="0" smtClean="0"/>
              <a:t>Wydatki państwa na usługi 30 000</a:t>
            </a:r>
            <a:endParaRPr lang="pl-PL" dirty="0"/>
          </a:p>
          <a:p>
            <a:r>
              <a:rPr lang="pl-PL" dirty="0" smtClean="0"/>
              <a:t>Wpływy z akcyzy 1000</a:t>
            </a:r>
          </a:p>
          <a:p>
            <a:r>
              <a:rPr lang="pl-PL" dirty="0" smtClean="0"/>
              <a:t>Y=10800+24600+100000+30600+30000 </a:t>
            </a:r>
            <a:r>
              <a:rPr lang="pl-PL" smtClean="0"/>
              <a:t>= 196000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7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Gospodarka otwarta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Wydatki konsumentów na produkty krajowe 	40</a:t>
            </a:r>
          </a:p>
          <a:p>
            <a:r>
              <a:rPr lang="pl-PL" dirty="0"/>
              <a:t>Wydatki konsumentów na produkty </a:t>
            </a:r>
            <a:r>
              <a:rPr lang="pl-PL" dirty="0" smtClean="0"/>
              <a:t>importowane 	15</a:t>
            </a:r>
            <a:endParaRPr lang="pl-PL" dirty="0"/>
          </a:p>
          <a:p>
            <a:r>
              <a:rPr lang="pl-PL" dirty="0" smtClean="0"/>
              <a:t>Wydatki inwestycyjne na produkty krajowe	 100</a:t>
            </a:r>
          </a:p>
          <a:p>
            <a:r>
              <a:rPr lang="pl-PL" dirty="0" smtClean="0"/>
              <a:t>Wydatki inwestycyjne na produkty importowane 		200</a:t>
            </a:r>
          </a:p>
          <a:p>
            <a:r>
              <a:rPr lang="pl-PL" dirty="0" smtClean="0"/>
              <a:t>Eksport 	100</a:t>
            </a:r>
          </a:p>
          <a:p>
            <a:r>
              <a:rPr lang="pl-PL" dirty="0" smtClean="0"/>
              <a:t>Wydatki rządowe na produkty krajowe 	400</a:t>
            </a:r>
          </a:p>
          <a:p>
            <a:r>
              <a:rPr lang="pl-PL" dirty="0" smtClean="0"/>
              <a:t>Wydatki </a:t>
            </a:r>
            <a:r>
              <a:rPr lang="pl-PL" dirty="0"/>
              <a:t>rządowe na </a:t>
            </a:r>
            <a:r>
              <a:rPr lang="pl-PL" dirty="0" smtClean="0"/>
              <a:t>produkty importowane	 100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25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Gospodarka otwarta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Wydatki konsumentów na produkty krajowe 	140</a:t>
            </a:r>
          </a:p>
          <a:p>
            <a:r>
              <a:rPr lang="pl-PL" dirty="0"/>
              <a:t>Wydatki konsumentów na produkty </a:t>
            </a:r>
            <a:r>
              <a:rPr lang="pl-PL" dirty="0" smtClean="0"/>
              <a:t>importowane 	115</a:t>
            </a:r>
            <a:endParaRPr lang="pl-PL" dirty="0"/>
          </a:p>
          <a:p>
            <a:r>
              <a:rPr lang="pl-PL" dirty="0" smtClean="0"/>
              <a:t>Wydatki inwestycyjne na produkty krajowe	 100</a:t>
            </a:r>
          </a:p>
          <a:p>
            <a:r>
              <a:rPr lang="pl-PL" dirty="0" smtClean="0"/>
              <a:t>Wydatki inwestycyjne na produkty importowane 		200</a:t>
            </a:r>
          </a:p>
          <a:p>
            <a:r>
              <a:rPr lang="pl-PL" dirty="0" smtClean="0"/>
              <a:t>Eksport 	100</a:t>
            </a:r>
          </a:p>
          <a:p>
            <a:r>
              <a:rPr lang="pl-PL" dirty="0" smtClean="0"/>
              <a:t>Wydatki rządowe na produkty krajowe 	100</a:t>
            </a:r>
          </a:p>
          <a:p>
            <a:r>
              <a:rPr lang="pl-PL" dirty="0" smtClean="0"/>
              <a:t>Wydatki </a:t>
            </a:r>
            <a:r>
              <a:rPr lang="pl-PL" dirty="0"/>
              <a:t>rządowe na </a:t>
            </a:r>
            <a:r>
              <a:rPr lang="pl-PL" dirty="0" smtClean="0"/>
              <a:t>produkty importowane	 50</a:t>
            </a:r>
          </a:p>
          <a:p>
            <a:pPr marL="0" indent="0">
              <a:buNone/>
            </a:pPr>
            <a:r>
              <a:rPr lang="pl-PL" dirty="0" smtClean="0"/>
              <a:t>Y = 140-115+100-200+100+100-50=75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1215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Inflacja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Wzrost przeciętnego poziomu cen dóbr, usług (</a:t>
            </a:r>
            <a:r>
              <a:rPr lang="pl-PL" dirty="0" smtClean="0"/>
              <a:t>i czynników </a:t>
            </a:r>
            <a:r>
              <a:rPr lang="pl-PL" dirty="0"/>
              <a:t>produkcji) w jakimś okresie czasu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Stopa inflacji to wzrost wyrażony w </a:t>
            </a:r>
            <a:r>
              <a:rPr lang="pl-PL" dirty="0" smtClean="0"/>
              <a:t>postaci procentowej </a:t>
            </a:r>
            <a:r>
              <a:rPr lang="pl-PL" dirty="0"/>
              <a:t>odnoszący się do </a:t>
            </a:r>
            <a:r>
              <a:rPr lang="pl-PL" dirty="0" smtClean="0"/>
              <a:t>pewnego przedziału </a:t>
            </a:r>
            <a:r>
              <a:rPr lang="pl-PL" dirty="0"/>
              <a:t>czasu.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4942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Deflacja – spadek przeciętnego poziomu </a:t>
            </a:r>
            <a:r>
              <a:rPr lang="pl-PL" dirty="0" smtClean="0"/>
              <a:t>cen </a:t>
            </a:r>
            <a:r>
              <a:rPr lang="pl-PL" dirty="0"/>
              <a:t>dóbr i usług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Dezinflacja </a:t>
            </a:r>
            <a:r>
              <a:rPr lang="pl-PL" dirty="0"/>
              <a:t>– spadek tempa wzrostu </a:t>
            </a:r>
            <a:r>
              <a:rPr lang="pl-PL" dirty="0" smtClean="0"/>
              <a:t>przeciętnego </a:t>
            </a:r>
            <a:r>
              <a:rPr lang="pl-PL" dirty="0"/>
              <a:t>poziomu cen, czyli </a:t>
            </a:r>
          </a:p>
          <a:p>
            <a:pPr marL="0" indent="0">
              <a:buNone/>
            </a:pPr>
            <a:r>
              <a:rPr lang="pl-PL" dirty="0"/>
              <a:t>spowolnienie inflacji (spadek inflacji, nie </a:t>
            </a:r>
            <a:r>
              <a:rPr lang="pl-PL" dirty="0" smtClean="0"/>
              <a:t>spadek </a:t>
            </a:r>
            <a:r>
              <a:rPr lang="pl-PL" dirty="0"/>
              <a:t>cen).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96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inflacja </a:t>
            </a:r>
            <a:r>
              <a:rPr lang="pl-PL" dirty="0"/>
              <a:t>popytowa (ang. </a:t>
            </a:r>
            <a:r>
              <a:rPr lang="pl-PL" dirty="0" err="1"/>
              <a:t>demand-pull</a:t>
            </a:r>
            <a:r>
              <a:rPr lang="pl-PL" dirty="0"/>
              <a:t> </a:t>
            </a:r>
            <a:r>
              <a:rPr lang="pl-PL" dirty="0" err="1"/>
              <a:t>inflation</a:t>
            </a:r>
            <a:r>
              <a:rPr lang="pl-PL" dirty="0"/>
              <a:t>) jest spowodowana </a:t>
            </a:r>
          </a:p>
          <a:p>
            <a:pPr marL="0" indent="0">
              <a:buNone/>
            </a:pPr>
            <a:r>
              <a:rPr lang="pl-PL" dirty="0"/>
              <a:t>gwałtownym wzrostem popytu w gospodarce. Jego przyczyną może </a:t>
            </a:r>
          </a:p>
          <a:p>
            <a:pPr marL="0" indent="0">
              <a:buNone/>
            </a:pPr>
            <a:r>
              <a:rPr lang="pl-PL" dirty="0"/>
              <a:t>być np. duży deficyt budżetowy państwa, finansowany drukiem </a:t>
            </a:r>
          </a:p>
          <a:p>
            <a:pPr marL="0" indent="0">
              <a:buNone/>
            </a:pPr>
            <a:r>
              <a:rPr lang="pl-PL" dirty="0"/>
              <a:t>pieniądza, lub ekspansywna polityka pieniężna banku centralnego.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09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7844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dirty="0"/>
              <a:t>inflacja kosztowa (ang. </a:t>
            </a:r>
            <a:r>
              <a:rPr lang="pl-PL" dirty="0" err="1"/>
              <a:t>cost-push</a:t>
            </a:r>
            <a:r>
              <a:rPr lang="pl-PL" dirty="0"/>
              <a:t> </a:t>
            </a:r>
            <a:r>
              <a:rPr lang="pl-PL" dirty="0" err="1"/>
              <a:t>inflation</a:t>
            </a:r>
            <a:r>
              <a:rPr lang="pl-PL" dirty="0"/>
              <a:t>) – jej przyczyną jest </a:t>
            </a:r>
          </a:p>
          <a:p>
            <a:pPr marL="0" indent="0">
              <a:buNone/>
            </a:pPr>
            <a:r>
              <a:rPr lang="pl-PL" dirty="0"/>
              <a:t>wzrost kosztów produkcji, np.:</a:t>
            </a:r>
          </a:p>
          <a:p>
            <a:pPr marL="0" indent="0">
              <a:buNone/>
            </a:pPr>
            <a:r>
              <a:rPr lang="pl-PL" dirty="0"/>
              <a:t>- duża podwyżka wynagrodzeń, </a:t>
            </a:r>
          </a:p>
          <a:p>
            <a:pPr marL="0" indent="0">
              <a:buNone/>
            </a:pPr>
            <a:r>
              <a:rPr lang="pl-PL" dirty="0"/>
              <a:t>- wzrost ceny ważnego surowca, </a:t>
            </a:r>
          </a:p>
          <a:p>
            <a:pPr marL="0" indent="0">
              <a:buNone/>
            </a:pPr>
            <a:r>
              <a:rPr lang="pl-PL" dirty="0"/>
              <a:t>- podniesienie cen wytwarzanych produktów przez monopolistów.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inflacja strukturalna – pojawiająca się wówczas, gdy producenci </a:t>
            </a:r>
          </a:p>
          <a:p>
            <a:pPr marL="0" indent="0">
              <a:buNone/>
            </a:pPr>
            <a:r>
              <a:rPr lang="pl-PL" dirty="0"/>
              <a:t>nie mogą sprawnie zmienić struktury produkcji w związku ze </a:t>
            </a:r>
          </a:p>
          <a:p>
            <a:pPr marL="0" indent="0">
              <a:buNone/>
            </a:pPr>
            <a:r>
              <a:rPr lang="pl-PL" dirty="0"/>
              <a:t>zmianami struktury gospodarki w kraju, a braku określonych </a:t>
            </a:r>
          </a:p>
          <a:p>
            <a:pPr marL="0" indent="0">
              <a:buNone/>
            </a:pPr>
            <a:r>
              <a:rPr lang="pl-PL" dirty="0"/>
              <a:t>towarów na rynku nie można szybko pokryć niezbędnym importem. </a:t>
            </a:r>
          </a:p>
          <a:p>
            <a:pPr marL="0" indent="0">
              <a:buNone/>
            </a:pPr>
            <a:r>
              <a:rPr lang="pl-PL" dirty="0"/>
              <a:t>Zmiana struktury gospodarczej pociąga za sobą koszty finansowe, </a:t>
            </a:r>
          </a:p>
          <a:p>
            <a:pPr marL="0" indent="0">
              <a:buNone/>
            </a:pPr>
            <a:r>
              <a:rPr lang="pl-PL" dirty="0"/>
              <a:t>przykładowo zakup nowych technologii czy zatrudnienia wysoko </a:t>
            </a:r>
          </a:p>
          <a:p>
            <a:pPr marL="0" indent="0">
              <a:buNone/>
            </a:pPr>
            <a:r>
              <a:rPr lang="pl-PL" dirty="0"/>
              <a:t>wykwalifikowanej kadry. Koszty te znajdują swoje odbicie w </a:t>
            </a:r>
          </a:p>
          <a:p>
            <a:pPr marL="0" indent="0">
              <a:buNone/>
            </a:pPr>
            <a:r>
              <a:rPr lang="pl-PL" dirty="0"/>
              <a:t>podniesieniu cen przynajmniej w pewnym okresie czasu.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14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inflacji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inflację pełzającą </a:t>
            </a:r>
            <a:r>
              <a:rPr lang="pl-PL" dirty="0"/>
              <a:t>(do kilku procent w skali rocznej), nie </a:t>
            </a:r>
            <a:r>
              <a:rPr lang="pl-PL" dirty="0" smtClean="0"/>
              <a:t>powodującą </a:t>
            </a:r>
            <a:r>
              <a:rPr lang="pl-PL" dirty="0"/>
              <a:t>zakłóceń w przebiegu procesów gospodarczych, </a:t>
            </a:r>
            <a:r>
              <a:rPr lang="pl-PL" dirty="0" smtClean="0"/>
              <a:t>poddającą </a:t>
            </a:r>
            <a:r>
              <a:rPr lang="pl-PL" dirty="0"/>
              <a:t>się kontroli.</a:t>
            </a:r>
          </a:p>
          <a:p>
            <a:r>
              <a:rPr lang="pl-PL" b="1" dirty="0" smtClean="0"/>
              <a:t>inflację </a:t>
            </a:r>
            <a:r>
              <a:rPr lang="pl-PL" b="1" dirty="0"/>
              <a:t>kroczącą </a:t>
            </a:r>
            <a:r>
              <a:rPr lang="pl-PL" dirty="0"/>
              <a:t>(z reguły do kilkunastu procent rocznie), gdy </a:t>
            </a:r>
            <a:r>
              <a:rPr lang="pl-PL" dirty="0" smtClean="0"/>
              <a:t>oczekiwania </a:t>
            </a:r>
            <a:r>
              <a:rPr lang="pl-PL" dirty="0"/>
              <a:t>inflacyjne wywołują określone zachowania podmiotów </a:t>
            </a:r>
            <a:r>
              <a:rPr lang="pl-PL" dirty="0" smtClean="0"/>
              <a:t>gospodarczych </a:t>
            </a:r>
            <a:r>
              <a:rPr lang="pl-PL" dirty="0"/>
              <a:t>wzmagające ten proces, przy czym zaczyna się ona </a:t>
            </a:r>
            <a:r>
              <a:rPr lang="pl-PL" dirty="0" smtClean="0"/>
              <a:t>wymykać </a:t>
            </a:r>
            <a:r>
              <a:rPr lang="pl-PL" dirty="0"/>
              <a:t>spod kontroli.</a:t>
            </a:r>
          </a:p>
          <a:p>
            <a:r>
              <a:rPr lang="pl-PL" b="1" dirty="0" smtClean="0"/>
              <a:t>inflację </a:t>
            </a:r>
            <a:r>
              <a:rPr lang="pl-PL" b="1" dirty="0"/>
              <a:t>galopującą </a:t>
            </a:r>
            <a:r>
              <a:rPr lang="pl-PL" dirty="0"/>
              <a:t>(powyżej 20%), powodującą narastające </a:t>
            </a:r>
            <a:r>
              <a:rPr lang="pl-PL" dirty="0" smtClean="0"/>
              <a:t>zakłócenia </a:t>
            </a:r>
            <a:r>
              <a:rPr lang="pl-PL" dirty="0"/>
              <a:t>w przebiegu procesów gospodarczych, osłabienie </a:t>
            </a:r>
            <a:r>
              <a:rPr lang="pl-PL" dirty="0" smtClean="0"/>
              <a:t>systemów </a:t>
            </a:r>
            <a:r>
              <a:rPr lang="pl-PL" dirty="0"/>
              <a:t>motywacyjnych, a w rezultacie zahamowanie wzrostu </a:t>
            </a:r>
            <a:r>
              <a:rPr lang="pl-PL" dirty="0" smtClean="0"/>
              <a:t>gospodarczego</a:t>
            </a:r>
            <a:r>
              <a:rPr lang="pl-PL" dirty="0"/>
              <a:t>.</a:t>
            </a:r>
          </a:p>
          <a:p>
            <a:r>
              <a:rPr lang="pl-PL" b="1" dirty="0" smtClean="0"/>
              <a:t>hiperinflację</a:t>
            </a:r>
            <a:r>
              <a:rPr lang="pl-PL" dirty="0"/>
              <a:t>, gdy natężenie procesów inflacyjnych uniemożliwia </a:t>
            </a:r>
            <a:r>
              <a:rPr lang="pl-PL" dirty="0" smtClean="0"/>
              <a:t>racjonalne </a:t>
            </a:r>
            <a:r>
              <a:rPr lang="pl-PL" dirty="0"/>
              <a:t>gospodarowanie z powodu niemożności prowadzenia </a:t>
            </a:r>
            <a:r>
              <a:rPr lang="pl-PL" dirty="0" smtClean="0"/>
              <a:t>rachunku </a:t>
            </a:r>
            <a:r>
              <a:rPr lang="pl-PL" dirty="0"/>
              <a:t>ekonomicznego, planowania działań gospodarczych, </a:t>
            </a:r>
            <a:r>
              <a:rPr lang="pl-PL" dirty="0" smtClean="0"/>
              <a:t>nieskuteczności </a:t>
            </a:r>
            <a:r>
              <a:rPr lang="pl-PL" dirty="0"/>
              <a:t>systemów motywacyjnych, co prowadzi do </a:t>
            </a:r>
            <a:r>
              <a:rPr lang="pl-PL" dirty="0" smtClean="0"/>
              <a:t>anarchizacji </a:t>
            </a:r>
            <a:r>
              <a:rPr lang="pl-PL" dirty="0"/>
              <a:t>życia społecznego.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390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Problem pomiaru – ceny paliw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Nie można mierzyć zmian wartości pieniądza w </a:t>
            </a:r>
            <a:r>
              <a:rPr lang="pl-PL" dirty="0" smtClean="0"/>
              <a:t>innym pieniądzu, który </a:t>
            </a:r>
            <a:r>
              <a:rPr lang="pl-PL" dirty="0"/>
              <a:t>również może zyskiwać lub </a:t>
            </a:r>
            <a:r>
              <a:rPr lang="pl-PL" dirty="0" smtClean="0"/>
              <a:t>tracić </a:t>
            </a:r>
            <a:r>
              <a:rPr lang="pl-PL" dirty="0"/>
              <a:t>na wartości.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1574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Obecnie stosowane są dwa sposoby </a:t>
            </a:r>
            <a:r>
              <a:rPr lang="pl-PL" dirty="0" smtClean="0"/>
              <a:t>mierzenia </a:t>
            </a:r>
            <a:r>
              <a:rPr lang="pl-PL" dirty="0"/>
              <a:t>inflacji: </a:t>
            </a:r>
          </a:p>
          <a:p>
            <a:pPr marL="0" indent="0">
              <a:buNone/>
            </a:pPr>
            <a:r>
              <a:rPr lang="pl-PL" dirty="0" smtClean="0"/>
              <a:t>indeksy </a:t>
            </a:r>
            <a:r>
              <a:rPr lang="pl-PL" dirty="0"/>
              <a:t>(wskaźniki) cenowe</a:t>
            </a:r>
            <a:r>
              <a:rPr lang="pl-PL" dirty="0" smtClean="0"/>
              <a:t>, </a:t>
            </a:r>
            <a:r>
              <a:rPr lang="pl-PL" dirty="0" err="1" smtClean="0"/>
              <a:t>deflatory</a:t>
            </a:r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269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Indeksy mierzą względną zmianę średnich cen towarów, a </a:t>
            </a:r>
            <a:r>
              <a:rPr lang="pl-PL" dirty="0" smtClean="0"/>
              <a:t>także </a:t>
            </a:r>
            <a:r>
              <a:rPr lang="pl-PL" dirty="0"/>
              <a:t>usług, w danym okresie. </a:t>
            </a:r>
          </a:p>
          <a:p>
            <a:pPr marL="0" indent="0">
              <a:buNone/>
            </a:pPr>
            <a:r>
              <a:rPr lang="pl-PL" dirty="0"/>
              <a:t>• Tworzy się tzw. koszyk dóbr – zestaw artykułów, których </a:t>
            </a:r>
          </a:p>
          <a:p>
            <a:pPr marL="0" indent="0">
              <a:buNone/>
            </a:pPr>
            <a:r>
              <a:rPr lang="pl-PL" dirty="0"/>
              <a:t>ceny będą śledzone. </a:t>
            </a:r>
          </a:p>
          <a:p>
            <a:pPr marL="0" indent="0">
              <a:buNone/>
            </a:pPr>
            <a:r>
              <a:rPr lang="pl-PL" dirty="0"/>
              <a:t>– Udział każdego z dóbr wyznaczany jest zwykle na podstawie znaczenia </a:t>
            </a:r>
          </a:p>
          <a:p>
            <a:pPr marL="0" indent="0">
              <a:buNone/>
            </a:pPr>
            <a:r>
              <a:rPr lang="pl-PL" dirty="0"/>
              <a:t>w obrotach handlowych.</a:t>
            </a:r>
          </a:p>
          <a:p>
            <a:pPr marL="0" indent="0">
              <a:buNone/>
            </a:pPr>
            <a:r>
              <a:rPr lang="pl-PL" dirty="0"/>
              <a:t>• Wyznacza się bazę - poziom cen z jakiegoś roku </a:t>
            </a:r>
          </a:p>
          <a:p>
            <a:pPr marL="0" indent="0">
              <a:buNone/>
            </a:pPr>
            <a:r>
              <a:rPr lang="pl-PL" dirty="0"/>
              <a:t>przyjętych za podstawę obliczeń. </a:t>
            </a:r>
          </a:p>
          <a:p>
            <a:pPr marL="0" indent="0">
              <a:buNone/>
            </a:pPr>
            <a:r>
              <a:rPr lang="pl-PL" dirty="0"/>
              <a:t>– W roku bazowym indeks wynosi 100.</a:t>
            </a:r>
          </a:p>
          <a:p>
            <a:pPr marL="0" indent="0">
              <a:buNone/>
            </a:pPr>
            <a:r>
              <a:rPr lang="pl-PL" dirty="0"/>
              <a:t>• Zmiana % wielkości wydatków na zakup towarów z </a:t>
            </a:r>
          </a:p>
          <a:p>
            <a:pPr marL="0" indent="0">
              <a:buNone/>
            </a:pPr>
            <a:r>
              <a:rPr lang="pl-PL" dirty="0"/>
              <a:t>koszyka w danym czasie przyjmowana jest za stopę </a:t>
            </a:r>
          </a:p>
          <a:p>
            <a:pPr marL="0" indent="0">
              <a:buNone/>
            </a:pPr>
            <a:r>
              <a:rPr lang="pl-PL" dirty="0"/>
              <a:t>inflacji bądź deflacji.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761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		Główne wydatki?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299260"/>
              </p:ext>
            </p:extLst>
          </p:nvPr>
        </p:nvGraphicFramePr>
        <p:xfrm>
          <a:off x="1050876" y="365125"/>
          <a:ext cx="4817660" cy="6426216"/>
        </p:xfrm>
        <a:graphic>
          <a:graphicData uri="http://schemas.openxmlformats.org/drawingml/2006/table">
            <a:tbl>
              <a:tblPr/>
              <a:tblGrid>
                <a:gridCol w="2408830"/>
                <a:gridCol w="2408830"/>
              </a:tblGrid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Pozycja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 dirty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Żywność i napoje bezalkoholowe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 dirty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Napoje alkoholowe i wyroby tytoniowe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Odzież i obuwie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Użytkowanie mieszkania i nośniki energii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911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Wyposażenie mieszkania i prowadzenie gospodarstwa domowego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Zdrowie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Transport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Łączność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Rekreacja i kultura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Edukacja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Restauracje i hotele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Inne towary i usługi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pl-PL" sz="1800" b="0" dirty="0">
                        <a:effectLst/>
                        <a:latin typeface="inherit"/>
                      </a:endParaRP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393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373329"/>
              </p:ext>
            </p:extLst>
          </p:nvPr>
        </p:nvGraphicFramePr>
        <p:xfrm>
          <a:off x="1050876" y="365125"/>
          <a:ext cx="9635320" cy="6426216"/>
        </p:xfrm>
        <a:graphic>
          <a:graphicData uri="http://schemas.openxmlformats.org/drawingml/2006/table">
            <a:tbl>
              <a:tblPr/>
              <a:tblGrid>
                <a:gridCol w="2408830"/>
                <a:gridCol w="2408830"/>
                <a:gridCol w="2408830"/>
                <a:gridCol w="2408830"/>
              </a:tblGrid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Pozycja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2012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2013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2014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Żywność i napoje bezalkoholowe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24,20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24,33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24,64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Napoje alkoholowe i wyroby tytoniowe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6,12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6,32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6,56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Odzież i obuwie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4,90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4,79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5,02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671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Użytkowanie mieszkania i nośniki energii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21,27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20,84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21,70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9117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Wyposażenie mieszkania i prowadzenie gospodarstwa domowego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4,64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4,62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4,59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Zdrowie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5,01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5,03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5,22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Transport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9,09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9,42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9,24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Łączność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4,34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4,11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5,41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Rekreacja i kultura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7,79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7,89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6,36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Edukacja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1,15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1,17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1,17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Restauracje i hotele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6,42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6,36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4,56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523"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Inne towary i usługi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5,07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>
                          <a:effectLst/>
                          <a:latin typeface="inherit"/>
                        </a:rPr>
                        <a:t>5,12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1800" b="0" dirty="0">
                          <a:effectLst/>
                          <a:latin typeface="inherit"/>
                        </a:rPr>
                        <a:t>5,53</a:t>
                      </a:r>
                    </a:p>
                  </a:txBody>
                  <a:tcPr marL="38394" marR="38394" marT="25596" marB="25596">
                    <a:lnL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C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012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Wartości realne </a:t>
            </a:r>
            <a:r>
              <a:rPr lang="pl-PL" dirty="0" smtClean="0"/>
              <a:t>/ nominalne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Sam wzrost wartości PKB nie musi wcale oznaczać, że </a:t>
            </a:r>
          </a:p>
          <a:p>
            <a:pPr marL="0" indent="0">
              <a:buNone/>
            </a:pPr>
            <a:r>
              <a:rPr lang="pl-PL" dirty="0"/>
              <a:t>wzrosła produkcja. </a:t>
            </a:r>
          </a:p>
          <a:p>
            <a:pPr marL="0" indent="0">
              <a:buNone/>
            </a:pPr>
            <a:r>
              <a:rPr lang="pl-PL" dirty="0"/>
              <a:t>• Wzrost wartości = wzrost produkcji i wzrost cen. </a:t>
            </a:r>
          </a:p>
          <a:p>
            <a:pPr marL="0" indent="0">
              <a:buNone/>
            </a:pPr>
            <a:r>
              <a:rPr lang="pl-PL" dirty="0"/>
              <a:t>• Wzrost wynagrodzenia nie musi wcale oznaczać, że </a:t>
            </a:r>
          </a:p>
          <a:p>
            <a:pPr marL="0" indent="0">
              <a:buNone/>
            </a:pPr>
            <a:r>
              <a:rPr lang="pl-PL" dirty="0"/>
              <a:t>staliśmy się </a:t>
            </a:r>
            <a:r>
              <a:rPr lang="pl-PL" dirty="0" smtClean="0"/>
              <a:t>bogatsi,  </a:t>
            </a:r>
            <a:r>
              <a:rPr lang="pl-PL" dirty="0"/>
              <a:t>Zarabiamy więcej, ale ceny też </a:t>
            </a:r>
          </a:p>
          <a:p>
            <a:pPr marL="0" indent="0">
              <a:buNone/>
            </a:pPr>
            <a:r>
              <a:rPr lang="pl-PL" dirty="0"/>
              <a:t>wzrosły.</a:t>
            </a:r>
          </a:p>
          <a:p>
            <a:pPr marL="0" indent="0">
              <a:buNone/>
            </a:pPr>
            <a:r>
              <a:rPr lang="pl-PL" dirty="0"/>
              <a:t>• Aby prawidłowo ocenić skalę zmian wielkości </a:t>
            </a:r>
          </a:p>
          <a:p>
            <a:pPr marL="0" indent="0">
              <a:buNone/>
            </a:pPr>
            <a:r>
              <a:rPr lang="pl-PL" dirty="0" err="1"/>
              <a:t>makrekonomicznych</a:t>
            </a:r>
            <a:r>
              <a:rPr lang="pl-PL" dirty="0"/>
              <a:t> (o ile więcej wytworzono w ciągu </a:t>
            </a:r>
          </a:p>
          <a:p>
            <a:pPr marL="0" indent="0">
              <a:buNone/>
            </a:pPr>
            <a:r>
              <a:rPr lang="pl-PL" dirty="0"/>
              <a:t>roku towarów i usług, o ile realnie jesteśmy bogatsi) </a:t>
            </a:r>
          </a:p>
          <a:p>
            <a:pPr marL="0" indent="0">
              <a:buNone/>
            </a:pPr>
            <a:r>
              <a:rPr lang="pl-PL" dirty="0"/>
              <a:t>należy wyeliminowanie efektów wzrostu cen.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304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PKB realny jest liczony w cenach bazowych rok bazowy to rok „0”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852665"/>
              </p:ext>
            </p:extLst>
          </p:nvPr>
        </p:nvGraphicFramePr>
        <p:xfrm>
          <a:off x="1050880" y="2210939"/>
          <a:ext cx="10302920" cy="3734453"/>
        </p:xfrm>
        <a:graphic>
          <a:graphicData uri="http://schemas.openxmlformats.org/drawingml/2006/table">
            <a:tbl>
              <a:tblPr/>
              <a:tblGrid>
                <a:gridCol w="1030292"/>
                <a:gridCol w="1030292"/>
                <a:gridCol w="1030292"/>
                <a:gridCol w="1030292"/>
                <a:gridCol w="1030292"/>
                <a:gridCol w="1030292"/>
                <a:gridCol w="1030292"/>
                <a:gridCol w="1030292"/>
                <a:gridCol w="1030292"/>
                <a:gridCol w="1030292"/>
              </a:tblGrid>
              <a:tr h="717872"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Nominalny PKB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Realny PKB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17872"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72"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178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Samochody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872"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8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816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Dobra publiczne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Dostawca </a:t>
            </a:r>
            <a:r>
              <a:rPr lang="pl-PL" dirty="0">
                <a:latin typeface="Calibri" panose="020F0502020204030204" pitchFamily="34" charset="0"/>
              </a:rPr>
              <a:t>dobra nie może legalnie zapobiec używaniu dobra przez </a:t>
            </a:r>
            <a:r>
              <a:rPr lang="pl-PL" dirty="0" smtClean="0">
                <a:latin typeface="Calibri" panose="020F0502020204030204" pitchFamily="34" charset="0"/>
              </a:rPr>
              <a:t>innych</a:t>
            </a:r>
          </a:p>
          <a:p>
            <a:r>
              <a:rPr lang="pl-PL" dirty="0" smtClean="0">
                <a:latin typeface="Calibri" panose="020F0502020204030204" pitchFamily="34" charset="0"/>
              </a:rPr>
              <a:t>Konsumpcja </a:t>
            </a:r>
            <a:r>
              <a:rPr lang="pl-PL" dirty="0">
                <a:latin typeface="Calibri" panose="020F0502020204030204" pitchFamily="34" charset="0"/>
              </a:rPr>
              <a:t>dobra przez jedną osobę, nie pozbawia innych osób możliwości konsumpcji tego samego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6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7086"/>
            <a:ext cx="10058400" cy="1609344"/>
          </a:xfrm>
        </p:spPr>
        <p:txBody>
          <a:bodyPr/>
          <a:lstStyle/>
          <a:p>
            <a:r>
              <a:rPr lang="pl-PL" dirty="0" err="1" smtClean="0"/>
              <a:t>Deflator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79135113"/>
              </p:ext>
            </p:extLst>
          </p:nvPr>
        </p:nvGraphicFramePr>
        <p:xfrm>
          <a:off x="3226558" y="365125"/>
          <a:ext cx="8428630" cy="1900405"/>
        </p:xfrm>
        <a:graphic>
          <a:graphicData uri="http://schemas.openxmlformats.org/drawingml/2006/table">
            <a:tbl>
              <a:tblPr/>
              <a:tblGrid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</a:tblGrid>
              <a:tr h="380081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Nominalny PKB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Realny PKB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Chleb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00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Samochody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dochód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8200" y="2511187"/>
            <a:ext cx="10515600" cy="3665775"/>
          </a:xfrm>
        </p:spPr>
        <p:txBody>
          <a:bodyPr/>
          <a:lstStyle/>
          <a:p>
            <a:r>
              <a:rPr lang="pl-PL" dirty="0"/>
              <a:t>stosunek dochodu narodowego w ujęciu nominalnym (ceny bieżące) do dochodu narodowego w ujęciu realnym (ceny stałe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err="1"/>
              <a:t>d</a:t>
            </a:r>
            <a:r>
              <a:rPr lang="pl-PL" dirty="0" err="1" smtClean="0"/>
              <a:t>eflator</a:t>
            </a:r>
            <a:r>
              <a:rPr lang="pl-PL" dirty="0" smtClean="0"/>
              <a:t> =  ???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3199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57086"/>
            <a:ext cx="10058400" cy="1609344"/>
          </a:xfrm>
        </p:spPr>
        <p:txBody>
          <a:bodyPr/>
          <a:lstStyle/>
          <a:p>
            <a:r>
              <a:rPr lang="pl-PL" dirty="0" err="1" smtClean="0"/>
              <a:t>Deflator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97018996"/>
              </p:ext>
            </p:extLst>
          </p:nvPr>
        </p:nvGraphicFramePr>
        <p:xfrm>
          <a:off x="3226558" y="365125"/>
          <a:ext cx="8428630" cy="1900405"/>
        </p:xfrm>
        <a:graphic>
          <a:graphicData uri="http://schemas.openxmlformats.org/drawingml/2006/table">
            <a:tbl>
              <a:tblPr/>
              <a:tblGrid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  <a:gridCol w="842863"/>
              </a:tblGrid>
              <a:tr h="380081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Produkcja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Ceny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Nominalny PKB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Realny PKB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Chleb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00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Samochody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96" marR="8096" marT="80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081"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6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96" marR="8096" marT="809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838200" y="2511187"/>
            <a:ext cx="10515600" cy="3665775"/>
          </a:xfrm>
        </p:spPr>
        <p:txBody>
          <a:bodyPr/>
          <a:lstStyle/>
          <a:p>
            <a:r>
              <a:rPr lang="pl-PL" dirty="0"/>
              <a:t>stosunek dochodu narodowego w ujęciu nominalnym (ceny bieżące) do dochodu narodowego w ujęciu realnym (ceny stałe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 err="1"/>
              <a:t>d</a:t>
            </a:r>
            <a:r>
              <a:rPr lang="pl-PL" dirty="0" err="1" smtClean="0"/>
              <a:t>eflator</a:t>
            </a:r>
            <a:r>
              <a:rPr lang="pl-PL" dirty="0" smtClean="0"/>
              <a:t> =  63/31 x 100 = 203,2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Ceny w gospodarce wzrosły ponad dwukrotnie, </a:t>
            </a:r>
          </a:p>
          <a:p>
            <a:pPr marL="0" indent="0">
              <a:buNone/>
            </a:pPr>
            <a:r>
              <a:rPr lang="pl-PL" dirty="0" smtClean="0"/>
              <a:t>czyli PKB wynosi 2x więcej niż „powinien” przy nierosnących cenach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162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Zatrudnienie / bezrobocie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1254" y="1853024"/>
            <a:ext cx="6346209" cy="4200800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025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Przepływ na rynku pracy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Pracujący</a:t>
            </a:r>
          </a:p>
          <a:p>
            <a:r>
              <a:rPr lang="pl-PL" dirty="0" smtClean="0"/>
              <a:t>Bezrobotni</a:t>
            </a:r>
          </a:p>
          <a:p>
            <a:r>
              <a:rPr lang="pl-PL" dirty="0" smtClean="0"/>
              <a:t>Osoby nie należące do zasobów siły roboczej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084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bezrobocia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Frykcyjne</a:t>
            </a:r>
          </a:p>
          <a:p>
            <a:r>
              <a:rPr lang="pl-PL" dirty="0" smtClean="0"/>
              <a:t>Strukturalne</a:t>
            </a:r>
          </a:p>
          <a:p>
            <a:r>
              <a:rPr lang="pl-PL" dirty="0" smtClean="0"/>
              <a:t>Keynesowskie</a:t>
            </a:r>
          </a:p>
          <a:p>
            <a:r>
              <a:rPr lang="pl-PL" dirty="0" smtClean="0"/>
              <a:t>Klasyczne</a:t>
            </a:r>
          </a:p>
          <a:p>
            <a:r>
              <a:rPr lang="pl-PL" dirty="0" smtClean="0"/>
              <a:t>Przymusowe </a:t>
            </a:r>
          </a:p>
          <a:p>
            <a:endParaRPr lang="pl-PL" dirty="0" smtClean="0"/>
          </a:p>
          <a:p>
            <a:r>
              <a:rPr lang="pl-PL" dirty="0" smtClean="0"/>
              <a:t>Naturalna stopa bezrobocia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29572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Definicje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Ekonomia podażowa</a:t>
            </a:r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Krańcowa stopa podatku dochodowego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8679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Histereza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56</a:t>
            </a:fld>
            <a:endParaRPr lang="pl-PL"/>
          </a:p>
        </p:txBody>
      </p:sp>
      <p:pic>
        <p:nvPicPr>
          <p:cNvPr id="1026" name="Picture 2" descr="http://upload.wikimedia.org/wikipedia/commons/thumb/5/54/Histereza_%28na_rynku_pracy%29.svg/620px-Histereza_%28na_rynku_pracy%29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951" y="2120900"/>
            <a:ext cx="546044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1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Zakazy</a:t>
            </a:r>
          </a:p>
        </p:txBody>
      </p:sp>
      <p:pic>
        <p:nvPicPr>
          <p:cNvPr id="19460" name="Picture 5" descr="balicki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603695"/>
            <a:ext cx="3652541" cy="3621847"/>
          </a:xfrm>
          <a:noFill/>
        </p:spPr>
      </p:pic>
      <p:sp>
        <p:nvSpPr>
          <p:cNvPr id="2" name="pole tekstowe 1"/>
          <p:cNvSpPr txBox="1"/>
          <p:nvPr/>
        </p:nvSpPr>
        <p:spPr>
          <a:xfrm>
            <a:off x="4631913" y="2865021"/>
            <a:ext cx="2934269" cy="69603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31444" y="3835362"/>
            <a:ext cx="1556210" cy="84475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38825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Zakazy</a:t>
            </a:r>
          </a:p>
        </p:txBody>
      </p:sp>
      <p:pic>
        <p:nvPicPr>
          <p:cNvPr id="19460" name="Picture 5" descr="balicki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89" y="1961404"/>
            <a:ext cx="3993735" cy="3960174"/>
          </a:xfr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6547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0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Nakazy</a:t>
            </a:r>
          </a:p>
        </p:txBody>
      </p:sp>
      <p:pic>
        <p:nvPicPr>
          <p:cNvPr id="20484" name="Picture 5" descr="balicki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770" y="1521895"/>
            <a:ext cx="3602249" cy="3686883"/>
          </a:xfr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622" y="2637177"/>
            <a:ext cx="2932430" cy="69500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04" y="3875382"/>
            <a:ext cx="1448696" cy="624677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95566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Nakazy</a:t>
            </a:r>
          </a:p>
        </p:txBody>
      </p:sp>
      <p:pic>
        <p:nvPicPr>
          <p:cNvPr id="20484" name="Picture 5" descr="balicki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5" y="1376579"/>
            <a:ext cx="4053385" cy="4148619"/>
          </a:xfr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DFEF-A27E-4851-BAB1-5691F6EA449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00612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794</TotalTime>
  <Words>1496</Words>
  <Application>Microsoft Office PowerPoint</Application>
  <PresentationFormat>Panoramiczny</PresentationFormat>
  <Paragraphs>435</Paragraphs>
  <Slides>56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56</vt:i4>
      </vt:variant>
    </vt:vector>
  </HeadingPairs>
  <TitlesOfParts>
    <vt:vector size="63" baseType="lpstr">
      <vt:lpstr>Arial</vt:lpstr>
      <vt:lpstr>Calibri</vt:lpstr>
      <vt:lpstr>inherit</vt:lpstr>
      <vt:lpstr>Rockwell</vt:lpstr>
      <vt:lpstr>Rockwell Condensed</vt:lpstr>
      <vt:lpstr>Wingdings</vt:lpstr>
      <vt:lpstr>Drewniana czcionka</vt:lpstr>
      <vt:lpstr>Makroekonomia – materiał do ćwiczeń </vt:lpstr>
      <vt:lpstr>Ustroje</vt:lpstr>
      <vt:lpstr>Prezentacja programu PowerPoint</vt:lpstr>
      <vt:lpstr>Prezentacja programu PowerPoint</vt:lpstr>
      <vt:lpstr>Dobra publiczne</vt:lpstr>
      <vt:lpstr>Zakazy</vt:lpstr>
      <vt:lpstr>Zakazy</vt:lpstr>
      <vt:lpstr>Nakazy</vt:lpstr>
      <vt:lpstr>Nakazy</vt:lpstr>
      <vt:lpstr>Zakres wolności gospodarczej – ustroje stanowe</vt:lpstr>
      <vt:lpstr>Zakres wolności gospodarczej – ustroje stanowe</vt:lpstr>
      <vt:lpstr>Prezentacja programu PowerPoint</vt:lpstr>
      <vt:lpstr>Rynkowa Etatystyczna</vt:lpstr>
      <vt:lpstr>Rynkowa Etatystyczna</vt:lpstr>
      <vt:lpstr>Klasyfikacja ustrojów gospodarczych </vt:lpstr>
      <vt:lpstr>Klasyfikacja ustrojów gospodarczych </vt:lpstr>
      <vt:lpstr>Prezentacja programu PowerPoint</vt:lpstr>
      <vt:lpstr>Prezentacja programu PowerPoint</vt:lpstr>
      <vt:lpstr>PNB = PKB + dochody netto z zagranicy</vt:lpstr>
      <vt:lpstr>Pytanie</vt:lpstr>
      <vt:lpstr>dobro finalne, dobra pośrednie</vt:lpstr>
      <vt:lpstr>Milton Friedman – Czy konsument przewiduje?</vt:lpstr>
      <vt:lpstr>Funkcja konsumpcji</vt:lpstr>
      <vt:lpstr>Funkcja oszczędności</vt:lpstr>
      <vt:lpstr>Zagregowana konsumpcja a wielkość produkcji</vt:lpstr>
      <vt:lpstr>Szkoły Ekonomii</vt:lpstr>
      <vt:lpstr>Zagregowany popyt</vt:lpstr>
      <vt:lpstr>Produkcja</vt:lpstr>
      <vt:lpstr>J.M. Keynes</vt:lpstr>
      <vt:lpstr>Dobra finalne a dobra pośrednie</vt:lpstr>
      <vt:lpstr>Definicje</vt:lpstr>
      <vt:lpstr>Prezentacja programu PowerPoint</vt:lpstr>
      <vt:lpstr>Zadanie, gospodarka zamknięta</vt:lpstr>
      <vt:lpstr>Zadanie, gospodarka zamknięta</vt:lpstr>
      <vt:lpstr>Gospodarka otwarta</vt:lpstr>
      <vt:lpstr>Gospodarka otwarta</vt:lpstr>
      <vt:lpstr>Inflacja</vt:lpstr>
      <vt:lpstr>Prezentacja programu PowerPoint</vt:lpstr>
      <vt:lpstr>Prezentacja programu PowerPoint</vt:lpstr>
      <vt:lpstr>Prezentacja programu PowerPoint</vt:lpstr>
      <vt:lpstr>Prezentacja programu PowerPoint</vt:lpstr>
      <vt:lpstr>Rodzaje inflacji</vt:lpstr>
      <vt:lpstr>Problem pomiaru – ceny paliw</vt:lpstr>
      <vt:lpstr>Prezentacja programu PowerPoint</vt:lpstr>
      <vt:lpstr>Prezentacja programu PowerPoint</vt:lpstr>
      <vt:lpstr>      Główne wydatki?</vt:lpstr>
      <vt:lpstr>Prezentacja programu PowerPoint</vt:lpstr>
      <vt:lpstr>Wartości realne / nominalne</vt:lpstr>
      <vt:lpstr>PKB realny jest liczony w cenach bazowych rok bazowy to rok „0”</vt:lpstr>
      <vt:lpstr>Deflator</vt:lpstr>
      <vt:lpstr>Deflator</vt:lpstr>
      <vt:lpstr>Zatrudnienie / bezrobocie</vt:lpstr>
      <vt:lpstr>Przepływ na rynku pracy</vt:lpstr>
      <vt:lpstr>Rodzaje bezrobocia </vt:lpstr>
      <vt:lpstr>Definicje </vt:lpstr>
      <vt:lpstr>Histereza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Dziennik doświadczeń - egzamin</dc:title>
  <dc:creator>Mariusz Onufer</dc:creator>
  <cp:lastModifiedBy>Mariusz Onufer</cp:lastModifiedBy>
  <cp:revision>49</cp:revision>
  <dcterms:created xsi:type="dcterms:W3CDTF">2014-10-27T20:39:20Z</dcterms:created>
  <dcterms:modified xsi:type="dcterms:W3CDTF">2014-12-03T15:33:04Z</dcterms:modified>
</cp:coreProperties>
</file>